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handoutMasterIdLst>
    <p:handoutMasterId r:id="rId42"/>
  </p:handoutMasterIdLst>
  <p:sldIdLst>
    <p:sldId id="256" r:id="rId2"/>
    <p:sldId id="333" r:id="rId3"/>
    <p:sldId id="336" r:id="rId4"/>
    <p:sldId id="287" r:id="rId5"/>
    <p:sldId id="335" r:id="rId6"/>
    <p:sldId id="297" r:id="rId7"/>
    <p:sldId id="346" r:id="rId8"/>
    <p:sldId id="296" r:id="rId9"/>
    <p:sldId id="298" r:id="rId10"/>
    <p:sldId id="289" r:id="rId11"/>
    <p:sldId id="291" r:id="rId12"/>
    <p:sldId id="290" r:id="rId13"/>
    <p:sldId id="334" r:id="rId14"/>
    <p:sldId id="329" r:id="rId15"/>
    <p:sldId id="332" r:id="rId16"/>
    <p:sldId id="328" r:id="rId17"/>
    <p:sldId id="331" r:id="rId18"/>
    <p:sldId id="351" r:id="rId19"/>
    <p:sldId id="319" r:id="rId20"/>
    <p:sldId id="320" r:id="rId21"/>
    <p:sldId id="321" r:id="rId22"/>
    <p:sldId id="322" r:id="rId23"/>
    <p:sldId id="299" r:id="rId24"/>
    <p:sldId id="300" r:id="rId25"/>
    <p:sldId id="323" r:id="rId26"/>
    <p:sldId id="324" r:id="rId27"/>
    <p:sldId id="325" r:id="rId28"/>
    <p:sldId id="326" r:id="rId29"/>
    <p:sldId id="347" r:id="rId30"/>
    <p:sldId id="339" r:id="rId31"/>
    <p:sldId id="350" r:id="rId32"/>
    <p:sldId id="348" r:id="rId33"/>
    <p:sldId id="349" r:id="rId34"/>
    <p:sldId id="341" r:id="rId35"/>
    <p:sldId id="343" r:id="rId36"/>
    <p:sldId id="316" r:id="rId37"/>
    <p:sldId id="305" r:id="rId38"/>
    <p:sldId id="317" r:id="rId39"/>
    <p:sldId id="318" r:id="rId40"/>
    <p:sldId id="345" r:id="rId41"/>
  </p:sldIdLst>
  <p:sldSz cx="9144000" cy="6858000" type="screen4x3"/>
  <p:notesSz cx="9144000" cy="6858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CCECFF"/>
    <a:srgbClr val="FF66CC"/>
    <a:srgbClr val="0033CC"/>
    <a:srgbClr val="FF0000"/>
    <a:srgbClr val="FFFF66"/>
    <a:srgbClr val="990033"/>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27" autoAdjust="0"/>
    <p:restoredTop sz="87480" autoAdjust="0"/>
  </p:normalViewPr>
  <p:slideViewPr>
    <p:cSldViewPr>
      <p:cViewPr varScale="1">
        <p:scale>
          <a:sx n="80" d="100"/>
          <a:sy n="80" d="100"/>
        </p:scale>
        <p:origin x="-155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image" Target="../media/image3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070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200707"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E34FE290-A07F-4111-A2FA-BCA8B29DA66F}" type="datetimeFigureOut">
              <a:rPr lang="it-IT"/>
              <a:pPr>
                <a:defRPr/>
              </a:pPr>
              <a:t>27/03/2017</a:t>
            </a:fld>
            <a:endParaRPr lang="it-IT"/>
          </a:p>
        </p:txBody>
      </p:sp>
      <p:sp>
        <p:nvSpPr>
          <p:cNvPr id="200708"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200709"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13DCFFC-7A04-4D3A-A44C-8B876C119D89}" type="slidenum">
              <a:rPr lang="it-IT"/>
              <a:pPr>
                <a:defRPr/>
              </a:pPr>
              <a:t>‹N›</a:t>
            </a:fld>
            <a:endParaRPr lang="it-IT"/>
          </a:p>
        </p:txBody>
      </p:sp>
    </p:spTree>
    <p:extLst>
      <p:ext uri="{BB962C8B-B14F-4D97-AF65-F5344CB8AC3E}">
        <p14:creationId xmlns:p14="http://schemas.microsoft.com/office/powerpoint/2010/main" val="40206847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fld id="{5144640E-FF59-452F-84B5-1AA3A919CE08}" type="datetimeFigureOut">
              <a:rPr lang="it-IT"/>
              <a:pPr>
                <a:defRPr/>
              </a:pPr>
              <a:t>27/03/2017</a:t>
            </a:fld>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BBC77283-50E6-4F08-8330-3802090F299F}"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1_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fld id="{D25C26E6-1759-4D24-8E9A-8B5A8E76633A}" type="datetimeFigureOut">
              <a:rPr lang="it-IT"/>
              <a:pPr>
                <a:defRPr/>
              </a:pPr>
              <a:t>27/03/2017</a:t>
            </a:fld>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FD54EC03-75FE-4425-A44E-EFDDEC68CBCA}"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fld id="{B2A49B6F-7341-45DA-9152-8AC35D62CE27}" type="datetimeFigureOut">
              <a:rPr lang="it-IT"/>
              <a:pPr>
                <a:defRPr/>
              </a:pPr>
              <a:t>27/03/2017</a:t>
            </a:fld>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CB2037F1-8E21-42A1-BB86-A33404ED91ED}"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olo e grafic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grafico 2"/>
          <p:cNvSpPr>
            <a:spLocks noGrp="1"/>
          </p:cNvSpPr>
          <p:nvPr>
            <p:ph type="chart" idx="1"/>
          </p:nvPr>
        </p:nvSpPr>
        <p:spPr>
          <a:xfrm>
            <a:off x="457200" y="1600200"/>
            <a:ext cx="8229600" cy="4525963"/>
          </a:xfrm>
        </p:spPr>
        <p:txBody>
          <a:bodyPr/>
          <a:lstStyle/>
          <a:p>
            <a:pPr lvl="0"/>
            <a:endParaRPr lang="it-IT" noProof="0"/>
          </a:p>
        </p:txBody>
      </p:sp>
      <p:sp>
        <p:nvSpPr>
          <p:cNvPr id="4" name="Rectangle 4"/>
          <p:cNvSpPr>
            <a:spLocks noGrp="1" noChangeArrowheads="1"/>
          </p:cNvSpPr>
          <p:nvPr>
            <p:ph type="dt" sz="half" idx="10"/>
          </p:nvPr>
        </p:nvSpPr>
        <p:spPr>
          <a:ln/>
        </p:spPr>
        <p:txBody>
          <a:bodyPr/>
          <a:lstStyle>
            <a:lvl1pPr>
              <a:defRPr/>
            </a:lvl1pPr>
          </a:lstStyle>
          <a:p>
            <a:pPr>
              <a:defRPr/>
            </a:pPr>
            <a:fld id="{EC3458FF-ECCE-4F41-966A-2F052F1CD0C2}" type="datetimeFigureOut">
              <a:rPr lang="it-IT"/>
              <a:pPr>
                <a:defRPr/>
              </a:pPr>
              <a:t>27/03/2017</a:t>
            </a:fld>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471BDD1D-E2D4-4C40-8C1E-EE6E962138A2}"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fld id="{70FC8324-3E8F-4182-9B3E-93CF406F3703}" type="datetimeFigureOut">
              <a:rPr lang="it-IT"/>
              <a:pPr>
                <a:defRPr/>
              </a:pPr>
              <a:t>27/03/2017</a:t>
            </a:fld>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E99DA843-3299-468A-8083-0BF45A25C282}"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fld id="{EC166D7C-9BD4-4A89-9AC7-F98D21955738}" type="datetimeFigureOut">
              <a:rPr lang="it-IT"/>
              <a:pPr>
                <a:defRPr/>
              </a:pPr>
              <a:t>27/03/2017</a:t>
            </a:fld>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FECA9A65-538C-4C42-B73C-03938CF9BBFC}"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fld id="{CF230D59-20BB-4643-BC79-DDF9E6106734}" type="datetimeFigureOut">
              <a:rPr lang="it-IT"/>
              <a:pPr>
                <a:defRPr/>
              </a:pPr>
              <a:t>27/03/2017</a:t>
            </a:fld>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8446CF20-B6CA-4B3F-AAF4-83E894B4ABC9}"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fld id="{DE16A3A8-1777-418B-90AF-D48352ADA171}" type="datetimeFigureOut">
              <a:rPr lang="it-IT"/>
              <a:pPr>
                <a:defRPr/>
              </a:pPr>
              <a:t>27/03/2017</a:t>
            </a:fld>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2BA47AFE-EFEB-44B5-A120-A38307C3FE19}"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fld id="{3BD0B045-B011-4AB4-9D31-AC3FFE4E384E}" type="datetimeFigureOut">
              <a:rPr lang="it-IT"/>
              <a:pPr>
                <a:defRPr/>
              </a:pPr>
              <a:t>27/03/2017</a:t>
            </a:fld>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14B8FBA0-C60E-40F5-A844-8EA743F7B7B7}"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B3496B6-BC23-40A0-8094-B83A5DB2F64F}" type="datetimeFigureOut">
              <a:rPr lang="it-IT"/>
              <a:pPr>
                <a:defRPr/>
              </a:pPr>
              <a:t>27/03/2017</a:t>
            </a:fld>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1AF5B965-2210-40C7-9596-ACB024DB27DE}"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fld id="{0C2F639A-567C-48A1-A7F1-D76D8F0333B6}" type="datetimeFigureOut">
              <a:rPr lang="it-IT"/>
              <a:pPr>
                <a:defRPr/>
              </a:pPr>
              <a:t>27/03/2017</a:t>
            </a:fld>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D108B835-A579-4DD3-93B3-54A4CD15274C}"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fld id="{D7160FDB-8785-4833-A36C-3B20423B2FBF}" type="datetimeFigureOut">
              <a:rPr lang="it-IT"/>
              <a:pPr>
                <a:defRPr/>
              </a:pPr>
              <a:t>27/03/2017</a:t>
            </a:fld>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CD5FD1B6-5DD3-4219-AD6A-20318D0CA156}"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546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fld id="{435F454B-4927-443F-8517-D28D7F3FBB09}" type="datetimeFigureOut">
              <a:rPr lang="it-IT"/>
              <a:pPr>
                <a:defRPr/>
              </a:pPr>
              <a:t>27/03/2017</a:t>
            </a:fld>
            <a:endParaRPr lang="it-IT"/>
          </a:p>
        </p:txBody>
      </p:sp>
      <p:sp>
        <p:nvSpPr>
          <p:cNvPr id="1546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it-IT"/>
          </a:p>
        </p:txBody>
      </p:sp>
      <p:sp>
        <p:nvSpPr>
          <p:cNvPr id="1546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842631A-9A16-4061-B2BA-CFF7B9149069}"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93" r:id="rId1"/>
    <p:sldLayoutId id="2147483692" r:id="rId2"/>
    <p:sldLayoutId id="2147483691" r:id="rId3"/>
    <p:sldLayoutId id="2147483690" r:id="rId4"/>
    <p:sldLayoutId id="2147483689" r:id="rId5"/>
    <p:sldLayoutId id="2147483688" r:id="rId6"/>
    <p:sldLayoutId id="2147483687" r:id="rId7"/>
    <p:sldLayoutId id="2147483686" r:id="rId8"/>
    <p:sldLayoutId id="2147483685" r:id="rId9"/>
    <p:sldLayoutId id="2147483684" r:id="rId10"/>
    <p:sldLayoutId id="2147483683" r:id="rId11"/>
    <p:sldLayoutId id="214748368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hyperlink" Target="http://www.giovani.aslmn.it/contattodiretto.asp?IDLivello1=82&amp;IDLivello2=706" TargetMode="External"/><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hyperlink" Target="mailto:diretto.giovani@ats-valpadana.it" TargetMode="External"/><Relationship Id="rId1" Type="http://schemas.openxmlformats.org/officeDocument/2006/relationships/slideLayout" Target="../slideLayouts/slideLayout7.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hyperlink" Target="http://www.giovani.aslmn.it/pin_home.asp?IDLivello1=73&amp;IDLivello2=691" TargetMode="External"/><Relationship Id="rId15" Type="http://schemas.openxmlformats.org/officeDocument/2006/relationships/image" Target="../media/image21.png"/><Relationship Id="rId10" Type="http://schemas.openxmlformats.org/officeDocument/2006/relationships/image" Target="../media/image16.png"/><Relationship Id="rId4" Type="http://schemas.openxmlformats.org/officeDocument/2006/relationships/hyperlink" Target="http://www.giovani.aslmn.it/lms_login.asp?IDLivello1=78&amp;IDLivello2=679" TargetMode="External"/><Relationship Id="rId9" Type="http://schemas.openxmlformats.org/officeDocument/2006/relationships/image" Target="../media/image15.png"/><Relationship Id="rId14" Type="http://schemas.openxmlformats.org/officeDocument/2006/relationships/image" Target="../media/image20.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vmlDrawing" Target="../drawings/vmlDrawing3.vml"/><Relationship Id="rId5" Type="http://schemas.openxmlformats.org/officeDocument/2006/relationships/image" Target="../media/image22.e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23.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24.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25.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26.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27.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28.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29.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30.e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31.emf"/></Relationships>
</file>

<file path=ppt/slides/_rels/slide29.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2.xml"/><Relationship Id="rId1" Type="http://schemas.openxmlformats.org/officeDocument/2006/relationships/vmlDrawing" Target="../drawings/vmlDrawing13.vml"/><Relationship Id="rId4" Type="http://schemas.openxmlformats.org/officeDocument/2006/relationships/image" Target="../media/image33.emf"/></Relationships>
</file>

<file path=ppt/slides/_rels/slide31.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2.xml"/><Relationship Id="rId1" Type="http://schemas.openxmlformats.org/officeDocument/2006/relationships/vmlDrawing" Target="../drawings/vmlDrawing14.vml"/><Relationship Id="rId4" Type="http://schemas.openxmlformats.org/officeDocument/2006/relationships/image" Target="../media/image35.e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4.xml"/><Relationship Id="rId1" Type="http://schemas.openxmlformats.org/officeDocument/2006/relationships/vmlDrawing" Target="../drawings/vmlDrawing15.vml"/><Relationship Id="rId6" Type="http://schemas.openxmlformats.org/officeDocument/2006/relationships/image" Target="../media/image37.emf"/><Relationship Id="rId5" Type="http://schemas.openxmlformats.org/officeDocument/2006/relationships/oleObject" Target="../embeddings/oleObject16.bin"/><Relationship Id="rId4" Type="http://schemas.openxmlformats.org/officeDocument/2006/relationships/image" Target="../media/image36.emf"/></Relationships>
</file>

<file path=ppt/slides/_rels/slide34.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8.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41.jpeg"/></Relationships>
</file>

<file path=ppt/slides/_rels/slide39.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show="0">
  <p:cSld>
    <p:bg>
      <p:bgPr>
        <a:gradFill>
          <a:gsLst>
            <a:gs pos="0">
              <a:schemeClr val="accent2">
                <a:lumMod val="40000"/>
                <a:lumOff val="60000"/>
              </a:schemeClr>
            </a:gs>
            <a:gs pos="50000">
              <a:schemeClr val="accent2">
                <a:lumMod val="40000"/>
                <a:lumOff val="60000"/>
              </a:schemeClr>
            </a:gs>
            <a:gs pos="75000">
              <a:schemeClr val="accent2">
                <a:lumMod val="20000"/>
                <a:lumOff val="80000"/>
                <a:alpha val="55000"/>
              </a:schemeClr>
            </a:gs>
          </a:gsLst>
          <a:lin ang="5400000" scaled="0"/>
        </a:gradFill>
        <a:effectLst/>
      </p:bgPr>
    </p:bg>
    <p:spTree>
      <p:nvGrpSpPr>
        <p:cNvPr id="1" name=""/>
        <p:cNvGrpSpPr/>
        <p:nvPr/>
      </p:nvGrpSpPr>
      <p:grpSpPr>
        <a:xfrm>
          <a:off x="0" y="0"/>
          <a:ext cx="0" cy="0"/>
          <a:chOff x="0" y="0"/>
          <a:chExt cx="0" cy="0"/>
        </a:xfrm>
      </p:grpSpPr>
      <p:sp>
        <p:nvSpPr>
          <p:cNvPr id="15362" name="Titolo 1"/>
          <p:cNvSpPr>
            <a:spLocks noGrp="1"/>
          </p:cNvSpPr>
          <p:nvPr>
            <p:ph type="ctrTitle" idx="4294967295"/>
          </p:nvPr>
        </p:nvSpPr>
        <p:spPr>
          <a:xfrm>
            <a:off x="684213" y="2708275"/>
            <a:ext cx="7772400" cy="1108075"/>
          </a:xfrm>
        </p:spPr>
        <p:txBody>
          <a:bodyPr/>
          <a:lstStyle/>
          <a:p>
            <a:pPr eaLnBrk="1" hangingPunct="1"/>
            <a:r>
              <a:rPr lang="it-IT" smtClean="0">
                <a:latin typeface="Baskerville Old Face" pitchFamily="18" charset="0"/>
              </a:rPr>
              <a:t>Appunti per ostetriche e non solo</a:t>
            </a:r>
          </a:p>
        </p:txBody>
      </p:sp>
      <p:sp>
        <p:nvSpPr>
          <p:cNvPr id="15363" name="Sottotitolo 2"/>
          <p:cNvSpPr>
            <a:spLocks noGrp="1"/>
          </p:cNvSpPr>
          <p:nvPr>
            <p:ph type="subTitle" idx="4294967295"/>
          </p:nvPr>
        </p:nvSpPr>
        <p:spPr>
          <a:xfrm>
            <a:off x="825500" y="4292600"/>
            <a:ext cx="7562850" cy="1223963"/>
          </a:xfrm>
        </p:spPr>
        <p:txBody>
          <a:bodyPr/>
          <a:lstStyle/>
          <a:p>
            <a:pPr marL="0" indent="0" algn="ctr" eaLnBrk="1" hangingPunct="1">
              <a:lnSpc>
                <a:spcPct val="80000"/>
              </a:lnSpc>
              <a:buFontTx/>
              <a:buNone/>
            </a:pPr>
            <a:r>
              <a:rPr lang="it-IT" sz="2600" smtClean="0">
                <a:latin typeface="Baskerville Old Face" pitchFamily="18" charset="0"/>
              </a:rPr>
              <a:t>Green Park Mantova, Strada Circonvallazione Sud 21/B</a:t>
            </a:r>
          </a:p>
          <a:p>
            <a:pPr marL="0" indent="0" algn="ctr" eaLnBrk="1" hangingPunct="1">
              <a:lnSpc>
                <a:spcPct val="80000"/>
              </a:lnSpc>
              <a:buFontTx/>
              <a:buNone/>
            </a:pPr>
            <a:r>
              <a:rPr lang="it-IT" sz="2600" smtClean="0">
                <a:latin typeface="Baskerville Old Face" pitchFamily="18" charset="0"/>
              </a:rPr>
              <a:t>Mantova</a:t>
            </a:r>
          </a:p>
          <a:p>
            <a:pPr marL="0" indent="0" algn="ctr" eaLnBrk="1" hangingPunct="1">
              <a:lnSpc>
                <a:spcPct val="80000"/>
              </a:lnSpc>
              <a:buFontTx/>
              <a:buNone/>
            </a:pPr>
            <a:r>
              <a:rPr lang="it-IT" sz="2600" smtClean="0">
                <a:latin typeface="Baskerville Old Face" pitchFamily="18" charset="0"/>
              </a:rPr>
              <a:t>25 marzo – 8/22 aprile – 6/20 maggio 2017</a:t>
            </a:r>
          </a:p>
          <a:p>
            <a:pPr marL="0" indent="0" algn="ctr" eaLnBrk="1" hangingPunct="1">
              <a:lnSpc>
                <a:spcPct val="80000"/>
              </a:lnSpc>
              <a:buFontTx/>
              <a:buNone/>
            </a:pPr>
            <a:endParaRPr lang="it-IT" sz="3600" smtClean="0">
              <a:solidFill>
                <a:srgbClr val="898989"/>
              </a:solidFill>
            </a:endParaRPr>
          </a:p>
        </p:txBody>
      </p:sp>
      <p:pic>
        <p:nvPicPr>
          <p:cNvPr id="1026" name="Picture 2"/>
          <p:cNvPicPr>
            <a:picLocks noChangeAspect="1" noChangeArrowheads="1"/>
          </p:cNvPicPr>
          <p:nvPr/>
        </p:nvPicPr>
        <p:blipFill>
          <a:blip r:embed="rId2" cstate="print"/>
          <a:srcRect/>
          <a:stretch>
            <a:fillRect/>
          </a:stretch>
        </p:blipFill>
        <p:spPr bwMode="auto">
          <a:xfrm>
            <a:off x="3779912" y="188640"/>
            <a:ext cx="1440160" cy="1469313"/>
          </a:xfrm>
          <a:prstGeom prst="rect">
            <a:avLst/>
          </a:prstGeom>
          <a:ln>
            <a:noFill/>
          </a:ln>
          <a:effectLst>
            <a:softEdge rad="112500"/>
          </a:effectLst>
        </p:spPr>
      </p:pic>
      <p:sp>
        <p:nvSpPr>
          <p:cNvPr id="15365" name="CasellaDiTesto 4"/>
          <p:cNvSpPr txBox="1">
            <a:spLocks noChangeArrowheads="1"/>
          </p:cNvSpPr>
          <p:nvPr/>
        </p:nvSpPr>
        <p:spPr bwMode="auto">
          <a:xfrm>
            <a:off x="3492500" y="1628775"/>
            <a:ext cx="2087563" cy="523875"/>
          </a:xfrm>
          <a:prstGeom prst="rect">
            <a:avLst/>
          </a:prstGeom>
          <a:noFill/>
          <a:ln w="9525">
            <a:noFill/>
            <a:miter lim="800000"/>
            <a:headEnd/>
            <a:tailEnd/>
          </a:ln>
        </p:spPr>
        <p:txBody>
          <a:bodyPr>
            <a:spAutoFit/>
          </a:bodyPr>
          <a:lstStyle/>
          <a:p>
            <a:pPr algn="just"/>
            <a:r>
              <a:rPr lang="it-IT" sz="1400">
                <a:latin typeface="Baskerville Old Face" pitchFamily="18" charset="0"/>
              </a:rPr>
              <a:t>Collegio delle Ostetriche della provincia di Mantova</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p:cNvSpPr>
          <p:nvPr>
            <p:ph type="title" idx="4294967295"/>
          </p:nvPr>
        </p:nvSpPr>
        <p:spPr/>
        <p:txBody>
          <a:bodyPr/>
          <a:lstStyle/>
          <a:p>
            <a:pPr algn="r" eaLnBrk="1" hangingPunct="1"/>
            <a:r>
              <a:rPr lang="it-IT" sz="2800" dirty="0" smtClean="0">
                <a:solidFill>
                  <a:srgbClr val="EF0749"/>
                </a:solidFill>
              </a:rPr>
              <a:t>Il </a:t>
            </a:r>
            <a:r>
              <a:rPr lang="it-IT" sz="2800" i="1" dirty="0" err="1" smtClean="0">
                <a:solidFill>
                  <a:srgbClr val="EF0749"/>
                </a:solidFill>
              </a:rPr>
              <a:t>counseling</a:t>
            </a:r>
            <a:r>
              <a:rPr lang="it-IT" sz="2800" i="1" dirty="0" smtClean="0">
                <a:solidFill>
                  <a:srgbClr val="EF0749"/>
                </a:solidFill>
              </a:rPr>
              <a:t> </a:t>
            </a:r>
            <a:r>
              <a:rPr lang="it-IT" sz="2800" dirty="0" smtClean="0">
                <a:solidFill>
                  <a:srgbClr val="EF0749"/>
                </a:solidFill>
              </a:rPr>
              <a:t>contraccettivo</a:t>
            </a:r>
            <a:br>
              <a:rPr lang="it-IT" sz="2800" dirty="0" smtClean="0">
                <a:solidFill>
                  <a:srgbClr val="EF0749"/>
                </a:solidFill>
              </a:rPr>
            </a:br>
            <a:r>
              <a:rPr lang="it-IT" sz="2800" dirty="0" smtClean="0">
                <a:solidFill>
                  <a:srgbClr val="EF0749"/>
                </a:solidFill>
              </a:rPr>
              <a:t> transculturale</a:t>
            </a:r>
            <a:r>
              <a:rPr lang="it-IT" sz="4000" dirty="0" smtClean="0"/>
              <a:t> </a:t>
            </a:r>
          </a:p>
        </p:txBody>
      </p:sp>
      <p:sp>
        <p:nvSpPr>
          <p:cNvPr id="135170" name="Rectangle 3"/>
          <p:cNvSpPr>
            <a:spLocks noGrp="1"/>
          </p:cNvSpPr>
          <p:nvPr>
            <p:ph type="body" idx="4294967295"/>
          </p:nvPr>
        </p:nvSpPr>
        <p:spPr>
          <a:xfrm>
            <a:off x="539750" y="2205038"/>
            <a:ext cx="8147050" cy="3921125"/>
          </a:xfrm>
        </p:spPr>
        <p:txBody>
          <a:bodyPr/>
          <a:lstStyle/>
          <a:p>
            <a:pPr eaLnBrk="1" hangingPunct="1"/>
            <a:endParaRPr lang="it-IT" sz="2400" b="1" dirty="0" smtClean="0"/>
          </a:p>
          <a:p>
            <a:pPr eaLnBrk="1" hangingPunct="1"/>
            <a:r>
              <a:rPr lang="it-IT" sz="2800" b="1" dirty="0" smtClean="0"/>
              <a:t>Da un’ indagine sulle opinioni e le credenze delle donne straniere, emerge una </a:t>
            </a:r>
            <a:r>
              <a:rPr lang="it-IT" sz="2800" b="1" u="sng" dirty="0" smtClean="0"/>
              <a:t>conoscenza molto limitata</a:t>
            </a:r>
            <a:r>
              <a:rPr lang="it-IT" sz="2800" b="1" dirty="0" smtClean="0"/>
              <a:t> dell’anatomia e della fisiologia dell’apparato genitale e </a:t>
            </a:r>
            <a:r>
              <a:rPr lang="it-IT" sz="2800" b="1" u="sng" dirty="0" smtClean="0"/>
              <a:t>dei metodi contraccettivi</a:t>
            </a:r>
            <a:r>
              <a:rPr lang="it-IT" sz="2800" b="1" dirty="0" smtClean="0"/>
              <a:t>, appresa soprattutto dalle amiche, “per sentito dire”, che si traduce spesso in un atteggiamento “diffidente” nei confronti della contraccezione.</a:t>
            </a:r>
            <a:r>
              <a:rPr lang="it-IT" sz="2400" b="1" dirty="0" smtClean="0"/>
              <a:t> </a:t>
            </a:r>
            <a:endParaRPr lang="it-IT" sz="2400" dirty="0" smtClean="0"/>
          </a:p>
          <a:p>
            <a:pPr eaLnBrk="1" hangingPunct="1"/>
            <a:endParaRPr lang="it-IT" sz="2400" dirty="0" smtClean="0"/>
          </a:p>
        </p:txBody>
      </p:sp>
      <p:pic>
        <p:nvPicPr>
          <p:cNvPr id="135171" name="Picture 5" descr="Risultati immagini per donne straniere"/>
          <p:cNvPicPr>
            <a:picLocks noChangeAspect="1" noChangeArrowheads="1"/>
          </p:cNvPicPr>
          <p:nvPr/>
        </p:nvPicPr>
        <p:blipFill>
          <a:blip r:embed="rId2"/>
          <a:srcRect/>
          <a:stretch>
            <a:fillRect/>
          </a:stretch>
        </p:blipFill>
        <p:spPr bwMode="auto">
          <a:xfrm>
            <a:off x="0" y="260350"/>
            <a:ext cx="3924300" cy="1800225"/>
          </a:xfrm>
          <a:prstGeom prst="rect">
            <a:avLst/>
          </a:prstGeom>
          <a:noFill/>
          <a:ln w="9525">
            <a:noFill/>
            <a:miter lim="800000"/>
            <a:headEnd/>
            <a:tailEnd/>
          </a:ln>
        </p:spPr>
      </p:pic>
    </p:spTree>
  </p:cSld>
  <p:clrMapOvr>
    <a:masterClrMapping/>
  </p:clrMapOvr>
  <p:transition advTm="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69634" name="Rectangle 2"/>
          <p:cNvSpPr>
            <a:spLocks noGrp="1"/>
          </p:cNvSpPr>
          <p:nvPr>
            <p:ph type="title" idx="4294967295"/>
          </p:nvPr>
        </p:nvSpPr>
        <p:spPr/>
        <p:txBody>
          <a:bodyPr/>
          <a:lstStyle/>
          <a:p>
            <a:pPr eaLnBrk="1" hangingPunct="1"/>
            <a:endParaRPr lang="it-IT" b="1" i="1" smtClean="0">
              <a:solidFill>
                <a:srgbClr val="F11B05"/>
              </a:solidFill>
            </a:endParaRPr>
          </a:p>
        </p:txBody>
      </p:sp>
      <p:sp>
        <p:nvSpPr>
          <p:cNvPr id="69635" name="Rectangle 3"/>
          <p:cNvSpPr>
            <a:spLocks noGrp="1"/>
          </p:cNvSpPr>
          <p:nvPr>
            <p:ph type="body" idx="4294967295"/>
          </p:nvPr>
        </p:nvSpPr>
        <p:spPr>
          <a:xfrm>
            <a:off x="250825" y="260350"/>
            <a:ext cx="8435975" cy="5865813"/>
          </a:xfrm>
          <a:solidFill>
            <a:schemeClr val="bg1"/>
          </a:solidFill>
        </p:spPr>
        <p:txBody>
          <a:bodyPr/>
          <a:lstStyle/>
          <a:p>
            <a:pPr eaLnBrk="1" hangingPunct="1">
              <a:lnSpc>
                <a:spcPct val="90000"/>
              </a:lnSpc>
              <a:buFontTx/>
              <a:buNone/>
            </a:pPr>
            <a:r>
              <a:rPr lang="it-IT" sz="2000" smtClean="0"/>
              <a:t> </a:t>
            </a:r>
            <a:r>
              <a:rPr lang="it-IT" sz="2400" smtClean="0"/>
              <a:t>F</a:t>
            </a:r>
            <a:r>
              <a:rPr lang="it-IT" sz="2400" b="1" smtClean="0"/>
              <a:t>requentemente la donna che si presenta nei nostri ambulatori, non parla l’italiano ed è accompagnata da una persona che dovrebbe fare da interprete</a:t>
            </a:r>
            <a:r>
              <a:rPr lang="it-IT" sz="2000" b="1" smtClean="0"/>
              <a:t>.</a:t>
            </a:r>
          </a:p>
          <a:p>
            <a:pPr eaLnBrk="1" hangingPunct="1">
              <a:lnSpc>
                <a:spcPct val="90000"/>
              </a:lnSpc>
              <a:buFontTx/>
              <a:buNone/>
            </a:pPr>
            <a:r>
              <a:rPr lang="it-IT" sz="2400" b="1" i="1" smtClean="0"/>
              <a:t>Questa soluzione però può essere problematica sia per la donna (che deve rivelare informazioni riservate che riguardano a sfera dell’intimità), sia per l’operatore, che non ha la certezza di una traduzione corretta dei suoi messaggi. </a:t>
            </a:r>
          </a:p>
          <a:p>
            <a:pPr eaLnBrk="1" hangingPunct="1">
              <a:lnSpc>
                <a:spcPct val="90000"/>
              </a:lnSpc>
              <a:buFontTx/>
              <a:buNone/>
            </a:pPr>
            <a:r>
              <a:rPr lang="it-IT" sz="2400" b="1" i="1" smtClean="0"/>
              <a:t>Spesso l’interprete familiare/amica parla di ciò che crede a proposito della donna, anziché tradurre realmente le domande del professionista e le risposte della donna: questo è facilmente fonte di errore di comunicazione, con conseguenti imprecisioni sia nell’assunzione che nell’aderenza al metodo contraccettivo preso in considerazione . </a:t>
            </a:r>
          </a:p>
          <a:p>
            <a:pPr eaLnBrk="1" hangingPunct="1">
              <a:lnSpc>
                <a:spcPct val="90000"/>
              </a:lnSpc>
            </a:pPr>
            <a:endParaRPr lang="it-IT" sz="2000" b="1" i="1" smtClean="0"/>
          </a:p>
          <a:p>
            <a:pPr eaLnBrk="1" hangingPunct="1">
              <a:lnSpc>
                <a:spcPct val="90000"/>
              </a:lnSpc>
            </a:pPr>
            <a:endParaRPr lang="it-IT" sz="2000" b="1" i="1"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nodePh="1">
                                  <p:stCondLst>
                                    <p:cond delay="0"/>
                                  </p:stCondLst>
                                  <p:endCondLst>
                                    <p:cond evt="begin" delay="0">
                                      <p:tn val="5"/>
                                    </p:cond>
                                  </p:endCondLst>
                                  <p:childTnLst>
                                    <p:set>
                                      <p:cBhvr>
                                        <p:cTn id="6" dur="1" fill="hold">
                                          <p:stCondLst>
                                            <p:cond delay="0"/>
                                          </p:stCondLst>
                                        </p:cTn>
                                        <p:tgtEl>
                                          <p:spTgt spid="69634"/>
                                        </p:tgtEl>
                                        <p:attrNameLst>
                                          <p:attrName>style.visibility</p:attrName>
                                        </p:attrNameLst>
                                      </p:cBhvr>
                                      <p:to>
                                        <p:strVal val="visible"/>
                                      </p:to>
                                    </p:set>
                                    <p:anim calcmode="lin" valueType="num">
                                      <p:cBhvr>
                                        <p:cTn id="7" dur="3000" fill="hold"/>
                                        <p:tgtEl>
                                          <p:spTgt spid="69634"/>
                                        </p:tgtEl>
                                        <p:attrNameLst>
                                          <p:attrName>ppt_h</p:attrName>
                                        </p:attrNameLst>
                                      </p:cBhvr>
                                      <p:tavLst>
                                        <p:tav tm="0">
                                          <p:val>
                                            <p:strVal val="#ppt_h/20"/>
                                          </p:val>
                                        </p:tav>
                                        <p:tav tm="50000">
                                          <p:val>
                                            <p:strVal val="#ppt_h/20"/>
                                          </p:val>
                                        </p:tav>
                                        <p:tav tm="100000">
                                          <p:val>
                                            <p:strVal val="#ppt_h"/>
                                          </p:val>
                                        </p:tav>
                                      </p:tavLst>
                                    </p:anim>
                                    <p:anim calcmode="lin" valueType="num">
                                      <p:cBhvr>
                                        <p:cTn id="8" dur="3000" fill="hold"/>
                                        <p:tgtEl>
                                          <p:spTgt spid="69634"/>
                                        </p:tgtEl>
                                        <p:attrNameLst>
                                          <p:attrName>ppt_w</p:attrName>
                                        </p:attrNameLst>
                                      </p:cBhvr>
                                      <p:tavLst>
                                        <p:tav tm="0">
                                          <p:val>
                                            <p:strVal val="#ppt_w+.3"/>
                                          </p:val>
                                        </p:tav>
                                        <p:tav tm="50000">
                                          <p:val>
                                            <p:strVal val="#ppt_w+.3"/>
                                          </p:val>
                                        </p:tav>
                                        <p:tav tm="100000">
                                          <p:val>
                                            <p:strVal val="#ppt_w"/>
                                          </p:val>
                                        </p:tav>
                                      </p:tavLst>
                                    </p:anim>
                                    <p:anim calcmode="lin" valueType="num">
                                      <p:cBhvr>
                                        <p:cTn id="9" dur="3000" fill="hold"/>
                                        <p:tgtEl>
                                          <p:spTgt spid="69634"/>
                                        </p:tgtEl>
                                        <p:attrNameLst>
                                          <p:attrName>ppt_x</p:attrName>
                                        </p:attrNameLst>
                                      </p:cBhvr>
                                      <p:tavLst>
                                        <p:tav tm="0">
                                          <p:val>
                                            <p:strVal val="#ppt_x-.3"/>
                                          </p:val>
                                        </p:tav>
                                        <p:tav tm="50000">
                                          <p:val>
                                            <p:strVal val="#ppt_x"/>
                                          </p:val>
                                        </p:tav>
                                        <p:tav tm="100000">
                                          <p:val>
                                            <p:strVal val="#ppt_x"/>
                                          </p:val>
                                        </p:tav>
                                      </p:tavLst>
                                    </p:anim>
                                    <p:anim calcmode="lin" valueType="num">
                                      <p:cBhvr>
                                        <p:cTn id="10" dur="3000" fill="hold"/>
                                        <p:tgtEl>
                                          <p:spTgt spid="69634"/>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69635">
                                            <p:txEl>
                                              <p:pRg st="1" end="1"/>
                                            </p:txEl>
                                          </p:spTgt>
                                        </p:tgtEl>
                                        <p:attrNameLst>
                                          <p:attrName>style.visibility</p:attrName>
                                        </p:attrNameLst>
                                      </p:cBhvr>
                                      <p:to>
                                        <p:strVal val="visible"/>
                                      </p:to>
                                    </p:set>
                                    <p:anim calcmode="lin" valueType="num">
                                      <p:cBhvr>
                                        <p:cTn id="15" dur="3000" fill="hold"/>
                                        <p:tgtEl>
                                          <p:spTgt spid="69635">
                                            <p:txEl>
                                              <p:pRg st="1" end="1"/>
                                            </p:txEl>
                                          </p:spTgt>
                                        </p:tgtEl>
                                        <p:attrNameLst>
                                          <p:attrName>ppt_w</p:attrName>
                                        </p:attrNameLst>
                                      </p:cBhvr>
                                      <p:tavLst>
                                        <p:tav tm="0">
                                          <p:val>
                                            <p:strVal val="#ppt_w*0.70"/>
                                          </p:val>
                                        </p:tav>
                                        <p:tav tm="100000">
                                          <p:val>
                                            <p:strVal val="#ppt_w"/>
                                          </p:val>
                                        </p:tav>
                                      </p:tavLst>
                                    </p:anim>
                                    <p:anim calcmode="lin" valueType="num">
                                      <p:cBhvr>
                                        <p:cTn id="16" dur="3000" fill="hold"/>
                                        <p:tgtEl>
                                          <p:spTgt spid="69635">
                                            <p:txEl>
                                              <p:pRg st="1" end="1"/>
                                            </p:txEl>
                                          </p:spTgt>
                                        </p:tgtEl>
                                        <p:attrNameLst>
                                          <p:attrName>ppt_h</p:attrName>
                                        </p:attrNameLst>
                                      </p:cBhvr>
                                      <p:tavLst>
                                        <p:tav tm="0">
                                          <p:val>
                                            <p:strVal val="#ppt_h"/>
                                          </p:val>
                                        </p:tav>
                                        <p:tav tm="100000">
                                          <p:val>
                                            <p:strVal val="#ppt_h"/>
                                          </p:val>
                                        </p:tav>
                                      </p:tavLst>
                                    </p:anim>
                                    <p:animEffect transition="in" filter="fade">
                                      <p:cBhvr>
                                        <p:cTn id="17" dur="3000"/>
                                        <p:tgtEl>
                                          <p:spTgt spid="696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69635">
                                            <p:txEl>
                                              <p:pRg st="2" end="2"/>
                                            </p:txEl>
                                          </p:spTgt>
                                        </p:tgtEl>
                                        <p:attrNameLst>
                                          <p:attrName>style.visibility</p:attrName>
                                        </p:attrNameLst>
                                      </p:cBhvr>
                                      <p:to>
                                        <p:strVal val="visible"/>
                                      </p:to>
                                    </p:set>
                                    <p:anim calcmode="lin" valueType="num">
                                      <p:cBhvr>
                                        <p:cTn id="22" dur="3000" fill="hold"/>
                                        <p:tgtEl>
                                          <p:spTgt spid="69635">
                                            <p:txEl>
                                              <p:pRg st="2" end="2"/>
                                            </p:txEl>
                                          </p:spTgt>
                                        </p:tgtEl>
                                        <p:attrNameLst>
                                          <p:attrName>ppt_w</p:attrName>
                                        </p:attrNameLst>
                                      </p:cBhvr>
                                      <p:tavLst>
                                        <p:tav tm="0">
                                          <p:val>
                                            <p:strVal val="#ppt_w*0.70"/>
                                          </p:val>
                                        </p:tav>
                                        <p:tav tm="100000">
                                          <p:val>
                                            <p:strVal val="#ppt_w"/>
                                          </p:val>
                                        </p:tav>
                                      </p:tavLst>
                                    </p:anim>
                                    <p:anim calcmode="lin" valueType="num">
                                      <p:cBhvr>
                                        <p:cTn id="23" dur="3000" fill="hold"/>
                                        <p:tgtEl>
                                          <p:spTgt spid="69635">
                                            <p:txEl>
                                              <p:pRg st="2" end="2"/>
                                            </p:txEl>
                                          </p:spTgt>
                                        </p:tgtEl>
                                        <p:attrNameLst>
                                          <p:attrName>ppt_h</p:attrName>
                                        </p:attrNameLst>
                                      </p:cBhvr>
                                      <p:tavLst>
                                        <p:tav tm="0">
                                          <p:val>
                                            <p:strVal val="#ppt_h"/>
                                          </p:val>
                                        </p:tav>
                                        <p:tav tm="100000">
                                          <p:val>
                                            <p:strVal val="#ppt_h"/>
                                          </p:val>
                                        </p:tav>
                                      </p:tavLst>
                                    </p:anim>
                                    <p:animEffect transition="in" filter="fade">
                                      <p:cBhvr>
                                        <p:cTn id="24" dur="3000"/>
                                        <p:tgtEl>
                                          <p:spTgt spid="6963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nodeType="clickEffect">
                                  <p:stCondLst>
                                    <p:cond delay="0"/>
                                  </p:stCondLst>
                                  <p:childTnLst>
                                    <p:set>
                                      <p:cBhvr>
                                        <p:cTn id="28" dur="1" fill="hold">
                                          <p:stCondLst>
                                            <p:cond delay="0"/>
                                          </p:stCondLst>
                                        </p:cTn>
                                        <p:tgtEl>
                                          <p:spTgt spid="69635">
                                            <p:txEl>
                                              <p:pRg st="0" end="0"/>
                                            </p:txEl>
                                          </p:spTgt>
                                        </p:tgtEl>
                                        <p:attrNameLst>
                                          <p:attrName>style.visibility</p:attrName>
                                        </p:attrNameLst>
                                      </p:cBhvr>
                                      <p:to>
                                        <p:strVal val="visible"/>
                                      </p:to>
                                    </p:set>
                                    <p:anim calcmode="lin" valueType="num">
                                      <p:cBhvr>
                                        <p:cTn id="29" dur="3000" fill="hold"/>
                                        <p:tgtEl>
                                          <p:spTgt spid="69635">
                                            <p:txEl>
                                              <p:pRg st="0" end="0"/>
                                            </p:txEl>
                                          </p:spTgt>
                                        </p:tgtEl>
                                        <p:attrNameLst>
                                          <p:attrName>ppt_w</p:attrName>
                                        </p:attrNameLst>
                                      </p:cBhvr>
                                      <p:tavLst>
                                        <p:tav tm="0">
                                          <p:val>
                                            <p:strVal val="#ppt_w*0.70"/>
                                          </p:val>
                                        </p:tav>
                                        <p:tav tm="100000">
                                          <p:val>
                                            <p:strVal val="#ppt_w"/>
                                          </p:val>
                                        </p:tav>
                                      </p:tavLst>
                                    </p:anim>
                                    <p:anim calcmode="lin" valueType="num">
                                      <p:cBhvr>
                                        <p:cTn id="30" dur="3000" fill="hold"/>
                                        <p:tgtEl>
                                          <p:spTgt spid="69635">
                                            <p:txEl>
                                              <p:pRg st="0" end="0"/>
                                            </p:txEl>
                                          </p:spTgt>
                                        </p:tgtEl>
                                        <p:attrNameLst>
                                          <p:attrName>ppt_h</p:attrName>
                                        </p:attrNameLst>
                                      </p:cBhvr>
                                      <p:tavLst>
                                        <p:tav tm="0">
                                          <p:val>
                                            <p:strVal val="#ppt_h"/>
                                          </p:val>
                                        </p:tav>
                                        <p:tav tm="100000">
                                          <p:val>
                                            <p:strVal val="#ppt_h"/>
                                          </p:val>
                                        </p:tav>
                                      </p:tavLst>
                                    </p:anim>
                                    <p:animEffect transition="in" filter="fade">
                                      <p:cBhvr>
                                        <p:cTn id="31" dur="3000"/>
                                        <p:tgtEl>
                                          <p:spTgt spid="696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89" name="Rectangle 2"/>
          <p:cNvSpPr>
            <a:spLocks noGrp="1"/>
          </p:cNvSpPr>
          <p:nvPr>
            <p:ph type="title" idx="4294967295"/>
          </p:nvPr>
        </p:nvSpPr>
        <p:spPr/>
        <p:txBody>
          <a:bodyPr/>
          <a:lstStyle/>
          <a:p>
            <a:pPr eaLnBrk="1" hangingPunct="1"/>
            <a:endParaRPr lang="it-IT" smtClean="0"/>
          </a:p>
        </p:txBody>
      </p:sp>
      <p:sp>
        <p:nvSpPr>
          <p:cNvPr id="76802" name="Rectangle 3"/>
          <p:cNvSpPr>
            <a:spLocks noGrp="1"/>
          </p:cNvSpPr>
          <p:nvPr>
            <p:ph type="body" idx="4294967295"/>
          </p:nvPr>
        </p:nvSpPr>
        <p:spPr>
          <a:solidFill>
            <a:schemeClr val="bg1"/>
          </a:solidFill>
          <a:ln>
            <a:solidFill>
              <a:schemeClr val="bg1"/>
            </a:solidFill>
          </a:ln>
        </p:spPr>
        <p:txBody>
          <a:bodyPr/>
          <a:lstStyle/>
          <a:p>
            <a:pPr eaLnBrk="1" hangingPunct="1">
              <a:lnSpc>
                <a:spcPct val="90000"/>
              </a:lnSpc>
              <a:buFontTx/>
              <a:buNone/>
            </a:pPr>
            <a:endParaRPr lang="it-IT" sz="1000" smtClean="0"/>
          </a:p>
          <a:p>
            <a:pPr eaLnBrk="1" hangingPunct="1">
              <a:lnSpc>
                <a:spcPct val="90000"/>
              </a:lnSpc>
              <a:buFontTx/>
              <a:buNone/>
            </a:pPr>
            <a:r>
              <a:rPr lang="it-IT" sz="2800" smtClean="0"/>
              <a:t>   Perché il </a:t>
            </a:r>
            <a:r>
              <a:rPr lang="it-IT" sz="2800" i="1" smtClean="0"/>
              <a:t>counselling </a:t>
            </a:r>
            <a:r>
              <a:rPr lang="it-IT" sz="2800" smtClean="0"/>
              <a:t>contraccettivo sia efficace per le donne straniere, occorre che i professionisti che si occupano di salute della donna siano disponibili ad acquisire le competenze necessarie per relazionarsi con culture differenti rispetto a quella in cui si sono formati. L’adozione, inoltre, di strategie per ridurre le barriere linguistiche come l’interpretariato telefonico rappresenta un aspetto importante per rendere accessibile la contraccezione.</a:t>
            </a:r>
          </a:p>
          <a:p>
            <a:pPr eaLnBrk="1" hangingPunct="1">
              <a:lnSpc>
                <a:spcPct val="90000"/>
              </a:lnSpc>
            </a:pPr>
            <a:endParaRPr lang="it-IT" sz="2800" smtClean="0"/>
          </a:p>
        </p:txBody>
      </p:sp>
      <p:pic>
        <p:nvPicPr>
          <p:cNvPr id="76803" name="Picture 5" descr="Risultati immagini per donne straniere"/>
          <p:cNvPicPr>
            <a:picLocks noChangeAspect="1" noChangeArrowheads="1"/>
          </p:cNvPicPr>
          <p:nvPr/>
        </p:nvPicPr>
        <p:blipFill>
          <a:blip r:embed="rId2"/>
          <a:srcRect/>
          <a:stretch>
            <a:fillRect/>
          </a:stretch>
        </p:blipFill>
        <p:spPr bwMode="auto">
          <a:xfrm>
            <a:off x="0" y="0"/>
            <a:ext cx="9144000" cy="1671638"/>
          </a:xfrm>
          <a:prstGeom prst="rect">
            <a:avLst/>
          </a:prstGeom>
          <a:noFill/>
          <a:ln w="9525">
            <a:noFill/>
            <a:miter lim="800000"/>
            <a:headEnd/>
            <a:tailEnd/>
          </a:ln>
        </p:spPr>
      </p:pic>
    </p:spTree>
  </p:cSld>
  <p:clrMapOvr>
    <a:masterClrMapping/>
  </p:clrMapOvr>
  <p:transition advTm="15"/>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nodePh="1">
                                  <p:stCondLst>
                                    <p:cond delay="0"/>
                                  </p:stCondLst>
                                  <p:endCondLst>
                                    <p:cond evt="begin" delay="0">
                                      <p:tn val="5"/>
                                    </p:cond>
                                  </p:endCondLst>
                                  <p:childTnLst>
                                    <p:animEffect transition="out" filter="fade">
                                      <p:cBhvr>
                                        <p:cTn id="6" dur="500"/>
                                        <p:tgtEl>
                                          <p:spTgt spid="37889"/>
                                        </p:tgtEl>
                                      </p:cBhvr>
                                    </p:animEffect>
                                    <p:animScale>
                                      <p:cBhvr>
                                        <p:cTn id="7" dur="250" autoRev="1" fill="hold"/>
                                        <p:tgtEl>
                                          <p:spTgt spid="3788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p:cNvSpPr>
          <p:nvPr>
            <p:ph type="title" idx="4294967295"/>
          </p:nvPr>
        </p:nvSpPr>
        <p:spPr>
          <a:xfrm>
            <a:off x="457200" y="274638"/>
            <a:ext cx="8229600" cy="777875"/>
          </a:xfrm>
        </p:spPr>
        <p:txBody>
          <a:bodyPr/>
          <a:lstStyle/>
          <a:p>
            <a:pPr eaLnBrk="1" hangingPunct="1"/>
            <a:r>
              <a:rPr lang="it-IT" sz="3600" smtClean="0">
                <a:solidFill>
                  <a:srgbClr val="EF0749"/>
                </a:solidFill>
              </a:rPr>
              <a:t>Sedi CONSULTORIO GIOVANI</a:t>
            </a:r>
          </a:p>
        </p:txBody>
      </p:sp>
      <p:sp>
        <p:nvSpPr>
          <p:cNvPr id="77826" name="Rectangle 3"/>
          <p:cNvSpPr>
            <a:spLocks noGrp="1"/>
          </p:cNvSpPr>
          <p:nvPr>
            <p:ph type="body" idx="4294967295"/>
          </p:nvPr>
        </p:nvSpPr>
        <p:spPr>
          <a:xfrm>
            <a:off x="457200" y="981075"/>
            <a:ext cx="8229600" cy="5145088"/>
          </a:xfrm>
          <a:gradFill rotWithShape="1">
            <a:gsLst>
              <a:gs pos="0">
                <a:srgbClr val="CCECFF"/>
              </a:gs>
              <a:gs pos="100000">
                <a:srgbClr val="FFFFFF"/>
              </a:gs>
            </a:gsLst>
            <a:lin ang="5400000" scaled="1"/>
          </a:gradFill>
        </p:spPr>
        <p:txBody>
          <a:bodyPr/>
          <a:lstStyle/>
          <a:p>
            <a:pPr eaLnBrk="1" hangingPunct="1">
              <a:lnSpc>
                <a:spcPct val="80000"/>
              </a:lnSpc>
            </a:pPr>
            <a:r>
              <a:rPr lang="it-IT" sz="1200" smtClean="0"/>
              <a:t/>
            </a:r>
            <a:br>
              <a:rPr lang="it-IT" sz="1200" smtClean="0"/>
            </a:br>
            <a:r>
              <a:rPr lang="it-IT" sz="1200" smtClean="0">
                <a:solidFill>
                  <a:srgbClr val="EF0749"/>
                </a:solidFill>
              </a:rPr>
              <a:t>- </a:t>
            </a:r>
            <a:r>
              <a:rPr lang="it-IT" sz="1600" smtClean="0">
                <a:solidFill>
                  <a:srgbClr val="EF0749"/>
                </a:solidFill>
              </a:rPr>
              <a:t>A </a:t>
            </a:r>
            <a:r>
              <a:rPr lang="it-IT" sz="1600" b="1" smtClean="0">
                <a:solidFill>
                  <a:srgbClr val="EF0749"/>
                </a:solidFill>
              </a:rPr>
              <a:t>Mantova</a:t>
            </a:r>
            <a:r>
              <a:rPr lang="it-IT" sz="1600" smtClean="0">
                <a:solidFill>
                  <a:srgbClr val="EF0749"/>
                </a:solidFill>
              </a:rPr>
              <a:t/>
            </a:r>
            <a:br>
              <a:rPr lang="it-IT" sz="1600" smtClean="0">
                <a:solidFill>
                  <a:srgbClr val="EF0749"/>
                </a:solidFill>
              </a:rPr>
            </a:br>
            <a:r>
              <a:rPr lang="it-IT" sz="1600" smtClean="0"/>
              <a:t>Tutti i mercoledì pomeriggio dalle 14 alle 17</a:t>
            </a:r>
            <a:br>
              <a:rPr lang="it-IT" sz="1600" smtClean="0"/>
            </a:br>
            <a:r>
              <a:rPr lang="it-IT" sz="1600" smtClean="0"/>
              <a:t>in via dei Toscani, 1</a:t>
            </a:r>
            <a:br>
              <a:rPr lang="it-IT" sz="1600" smtClean="0"/>
            </a:br>
            <a:r>
              <a:rPr lang="it-IT" sz="1600" smtClean="0"/>
              <a:t> Tel. 0376 334582  - </a:t>
            </a:r>
            <a:br>
              <a:rPr lang="it-IT" sz="1600" smtClean="0"/>
            </a:br>
            <a:r>
              <a:rPr lang="it-IT" sz="1600" smtClean="0"/>
              <a:t>- </a:t>
            </a:r>
            <a:r>
              <a:rPr lang="it-IT" sz="1600" smtClean="0">
                <a:solidFill>
                  <a:srgbClr val="EF0749"/>
                </a:solidFill>
              </a:rPr>
              <a:t>A </a:t>
            </a:r>
            <a:r>
              <a:rPr lang="it-IT" sz="1600" b="1" smtClean="0">
                <a:solidFill>
                  <a:srgbClr val="EF0749"/>
                </a:solidFill>
              </a:rPr>
              <a:t>Asola</a:t>
            </a:r>
            <a:r>
              <a:rPr lang="it-IT" sz="1600" smtClean="0"/>
              <a:t/>
            </a:r>
            <a:br>
              <a:rPr lang="it-IT" sz="1600" smtClean="0"/>
            </a:br>
            <a:r>
              <a:rPr lang="it-IT" sz="1600" smtClean="0"/>
              <a:t>il primo e il terzo giovedì di ogni mese dalle 14.30 alle 16.30</a:t>
            </a:r>
            <a:r>
              <a:rPr lang="it-IT" sz="1600" b="1" smtClean="0"/>
              <a:t> </a:t>
            </a:r>
            <a:r>
              <a:rPr lang="it-IT" sz="1600" smtClean="0"/>
              <a:t/>
            </a:r>
            <a:br>
              <a:rPr lang="it-IT" sz="1600" smtClean="0"/>
            </a:br>
            <a:r>
              <a:rPr lang="it-IT" sz="1600" smtClean="0"/>
              <a:t>in Via Schiantarelli, 3</a:t>
            </a:r>
            <a:br>
              <a:rPr lang="it-IT" sz="1600" smtClean="0"/>
            </a:br>
            <a:r>
              <a:rPr lang="it-IT" sz="1600" smtClean="0"/>
              <a:t> Tel. 0376 331023  -  </a:t>
            </a:r>
            <a:br>
              <a:rPr lang="it-IT" sz="1600" smtClean="0"/>
            </a:br>
            <a:r>
              <a:rPr lang="it-IT" sz="1600" smtClean="0">
                <a:solidFill>
                  <a:srgbClr val="EF0749"/>
                </a:solidFill>
              </a:rPr>
              <a:t>- A </a:t>
            </a:r>
            <a:r>
              <a:rPr lang="it-IT" sz="1600" b="1" smtClean="0">
                <a:solidFill>
                  <a:srgbClr val="EF0749"/>
                </a:solidFill>
              </a:rPr>
              <a:t>Castiglione delle Stiviere</a:t>
            </a:r>
            <a:r>
              <a:rPr lang="it-IT" sz="1600" smtClean="0">
                <a:solidFill>
                  <a:srgbClr val="EF0749"/>
                </a:solidFill>
              </a:rPr>
              <a:t/>
            </a:r>
            <a:br>
              <a:rPr lang="it-IT" sz="1600" smtClean="0">
                <a:solidFill>
                  <a:srgbClr val="EF0749"/>
                </a:solidFill>
              </a:rPr>
            </a:br>
            <a:r>
              <a:rPr lang="it-IT" sz="1600" smtClean="0"/>
              <a:t>Tutti i martedì pomeriggio dalle 14 alle 16.30</a:t>
            </a:r>
            <a:br>
              <a:rPr lang="it-IT" sz="1600" smtClean="0"/>
            </a:br>
            <a:r>
              <a:rPr lang="it-IT" sz="1600" smtClean="0"/>
              <a:t>in Via Garibaldi, 16</a:t>
            </a:r>
            <a:br>
              <a:rPr lang="it-IT" sz="1600" smtClean="0"/>
            </a:br>
            <a:r>
              <a:rPr lang="it-IT" sz="1600" smtClean="0"/>
              <a:t> Tel. 0376 861779  -  </a:t>
            </a:r>
            <a:br>
              <a:rPr lang="it-IT" sz="1600" smtClean="0"/>
            </a:br>
            <a:r>
              <a:rPr lang="it-IT" sz="1600" smtClean="0">
                <a:solidFill>
                  <a:srgbClr val="EF0749"/>
                </a:solidFill>
              </a:rPr>
              <a:t>- A </a:t>
            </a:r>
            <a:r>
              <a:rPr lang="it-IT" sz="1600" b="1" smtClean="0">
                <a:solidFill>
                  <a:srgbClr val="EF0749"/>
                </a:solidFill>
              </a:rPr>
              <a:t>Poggio Rusco</a:t>
            </a:r>
            <a:r>
              <a:rPr lang="it-IT" sz="1600" smtClean="0">
                <a:solidFill>
                  <a:srgbClr val="EF0749"/>
                </a:solidFill>
              </a:rPr>
              <a:t/>
            </a:r>
            <a:br>
              <a:rPr lang="it-IT" sz="1600" smtClean="0">
                <a:solidFill>
                  <a:srgbClr val="EF0749"/>
                </a:solidFill>
              </a:rPr>
            </a:br>
            <a:r>
              <a:rPr lang="it-IT" sz="1600" smtClean="0"/>
              <a:t>Tutti i mercoledì pomeriggio dalle 13.30 alle 16.00</a:t>
            </a:r>
            <a:br>
              <a:rPr lang="it-IT" sz="1600" smtClean="0"/>
            </a:br>
            <a:r>
              <a:rPr lang="it-IT" sz="1600" smtClean="0"/>
              <a:t>in Via Massarani, 1</a:t>
            </a:r>
            <a:br>
              <a:rPr lang="it-IT" sz="1600" smtClean="0"/>
            </a:br>
            <a:r>
              <a:rPr lang="it-IT" sz="1600" smtClean="0"/>
              <a:t> Tel. 0376 331386 -  </a:t>
            </a:r>
            <a:br>
              <a:rPr lang="it-IT" sz="1600" smtClean="0"/>
            </a:br>
            <a:r>
              <a:rPr lang="it-IT" sz="1600" smtClean="0"/>
              <a:t>- </a:t>
            </a:r>
            <a:r>
              <a:rPr lang="it-IT" sz="1600" smtClean="0">
                <a:solidFill>
                  <a:srgbClr val="EF0749"/>
                </a:solidFill>
              </a:rPr>
              <a:t>A </a:t>
            </a:r>
            <a:r>
              <a:rPr lang="it-IT" sz="1600" b="1" smtClean="0">
                <a:solidFill>
                  <a:srgbClr val="EF0749"/>
                </a:solidFill>
              </a:rPr>
              <a:t>Suzzara</a:t>
            </a:r>
            <a:r>
              <a:rPr lang="it-IT" sz="1600" smtClean="0">
                <a:solidFill>
                  <a:srgbClr val="EF0749"/>
                </a:solidFill>
              </a:rPr>
              <a:t/>
            </a:r>
            <a:br>
              <a:rPr lang="it-IT" sz="1600" smtClean="0">
                <a:solidFill>
                  <a:srgbClr val="EF0749"/>
                </a:solidFill>
              </a:rPr>
            </a:br>
            <a:r>
              <a:rPr lang="it-IT" sz="1600" smtClean="0"/>
              <a:t>Tutti i giovedì pomeriggio dalle 14 alle 17</a:t>
            </a:r>
            <a:br>
              <a:rPr lang="it-IT" sz="1600" smtClean="0"/>
            </a:br>
            <a:r>
              <a:rPr lang="it-IT" sz="1600" smtClean="0"/>
              <a:t>in Via Cadorna, 2</a:t>
            </a:r>
            <a:br>
              <a:rPr lang="it-IT" sz="1600" smtClean="0"/>
            </a:br>
            <a:r>
              <a:rPr lang="it-IT" sz="1600" smtClean="0"/>
              <a:t> Tel. 0376 331458 -  </a:t>
            </a:r>
            <a:br>
              <a:rPr lang="it-IT" sz="1600" smtClean="0"/>
            </a:br>
            <a:r>
              <a:rPr lang="it-IT" sz="1600" smtClean="0">
                <a:solidFill>
                  <a:srgbClr val="EF0749"/>
                </a:solidFill>
              </a:rPr>
              <a:t>- A </a:t>
            </a:r>
            <a:r>
              <a:rPr lang="it-IT" sz="1600" b="1" smtClean="0">
                <a:solidFill>
                  <a:srgbClr val="EF0749"/>
                </a:solidFill>
              </a:rPr>
              <a:t>Viadana</a:t>
            </a:r>
            <a:r>
              <a:rPr lang="it-IT" sz="1600" smtClean="0">
                <a:solidFill>
                  <a:srgbClr val="EF0749"/>
                </a:solidFill>
              </a:rPr>
              <a:t/>
            </a:r>
            <a:br>
              <a:rPr lang="it-IT" sz="1600" smtClean="0">
                <a:solidFill>
                  <a:srgbClr val="EF0749"/>
                </a:solidFill>
              </a:rPr>
            </a:br>
            <a:r>
              <a:rPr lang="it-IT" sz="1600" smtClean="0"/>
              <a:t>tutti i lunedì pomeriggio dalle 14 alle 17</a:t>
            </a:r>
            <a:br>
              <a:rPr lang="it-IT" sz="1600" smtClean="0"/>
            </a:br>
            <a:r>
              <a:rPr lang="it-IT" sz="1600" smtClean="0"/>
              <a:t>in Largo De Gasperi, 7</a:t>
            </a:r>
            <a:br>
              <a:rPr lang="it-IT" sz="1600" smtClean="0"/>
            </a:br>
            <a:r>
              <a:rPr lang="it-IT" sz="1600" smtClean="0"/>
              <a:t> Tel. 0375 789745 </a:t>
            </a:r>
          </a:p>
          <a:p>
            <a:pPr eaLnBrk="1" hangingPunct="1">
              <a:lnSpc>
                <a:spcPct val="80000"/>
              </a:lnSpc>
            </a:pPr>
            <a:endParaRPr lang="it-IT" sz="1600" smtClean="0"/>
          </a:p>
          <a:p>
            <a:pPr eaLnBrk="1" hangingPunct="1">
              <a:lnSpc>
                <a:spcPct val="80000"/>
              </a:lnSpc>
            </a:pPr>
            <a:endParaRPr lang="it-IT" sz="1600" smtClean="0"/>
          </a:p>
        </p:txBody>
      </p:sp>
    </p:spTree>
  </p:cSld>
  <p:clrMapOvr>
    <a:masterClrMapping/>
  </p:clrMapOvr>
  <p:transition advTm="40031"/>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p:cNvSpPr>
          <p:nvPr>
            <p:ph type="title" idx="4294967295"/>
          </p:nvPr>
        </p:nvSpPr>
        <p:spPr>
          <a:xfrm>
            <a:off x="457200" y="274638"/>
            <a:ext cx="8229600" cy="69850"/>
          </a:xfrm>
        </p:spPr>
        <p:txBody>
          <a:bodyPr/>
          <a:lstStyle/>
          <a:p>
            <a:pPr eaLnBrk="1" hangingPunct="1"/>
            <a:endParaRPr lang="it-IT" sz="4000" smtClean="0"/>
          </a:p>
        </p:txBody>
      </p:sp>
      <p:sp>
        <p:nvSpPr>
          <p:cNvPr id="78850" name="Rectangle 3"/>
          <p:cNvSpPr>
            <a:spLocks noGrp="1"/>
          </p:cNvSpPr>
          <p:nvPr>
            <p:ph type="body" idx="4294967295"/>
          </p:nvPr>
        </p:nvSpPr>
        <p:spPr>
          <a:xfrm>
            <a:off x="250825" y="2781300"/>
            <a:ext cx="8642350" cy="3671888"/>
          </a:xfrm>
          <a:gradFill rotWithShape="1">
            <a:gsLst>
              <a:gs pos="0">
                <a:srgbClr val="CCECFF">
                  <a:alpha val="0"/>
                </a:srgbClr>
              </a:gs>
              <a:gs pos="100000">
                <a:srgbClr val="FFFFFF">
                  <a:alpha val="0"/>
                </a:srgbClr>
              </a:gs>
            </a:gsLst>
            <a:lin ang="5400000" scaled="1"/>
          </a:gradFill>
          <a:ln>
            <a:solidFill>
              <a:srgbClr val="CCECFF"/>
            </a:solidFill>
          </a:ln>
        </p:spPr>
        <p:txBody>
          <a:bodyPr/>
          <a:lstStyle/>
          <a:p>
            <a:pPr eaLnBrk="1" hangingPunct="1">
              <a:lnSpc>
                <a:spcPct val="80000"/>
              </a:lnSpc>
              <a:buFontTx/>
              <a:buNone/>
            </a:pPr>
            <a:r>
              <a:rPr lang="it-IT" sz="1800" smtClean="0"/>
              <a:t> </a:t>
            </a:r>
          </a:p>
          <a:p>
            <a:pPr eaLnBrk="1" hangingPunct="1">
              <a:lnSpc>
                <a:spcPct val="80000"/>
              </a:lnSpc>
            </a:pPr>
            <a:endParaRPr lang="it-IT" sz="2000" b="1" smtClean="0"/>
          </a:p>
          <a:p>
            <a:pPr algn="ctr" eaLnBrk="1" hangingPunct="1">
              <a:lnSpc>
                <a:spcPct val="80000"/>
              </a:lnSpc>
              <a:buFontTx/>
              <a:buChar char="-"/>
            </a:pPr>
            <a:r>
              <a:rPr lang="it-IT" sz="2000" smtClean="0"/>
              <a:t>per ragazzi e ragazze tra i 14 e i 20 anni compiuti</a:t>
            </a:r>
          </a:p>
          <a:p>
            <a:pPr algn="ctr" eaLnBrk="1" hangingPunct="1">
              <a:lnSpc>
                <a:spcPct val="80000"/>
              </a:lnSpc>
              <a:buFontTx/>
              <a:buNone/>
            </a:pPr>
            <a:r>
              <a:rPr lang="it-IT" sz="2000" smtClean="0"/>
              <a:t>- senza appuntamento </a:t>
            </a:r>
            <a:br>
              <a:rPr lang="it-IT" sz="2000" smtClean="0"/>
            </a:br>
            <a:r>
              <a:rPr lang="it-IT" sz="2000" smtClean="0"/>
              <a:t>- l'accesso è libero</a:t>
            </a:r>
          </a:p>
          <a:p>
            <a:pPr algn="ctr" eaLnBrk="1" hangingPunct="1">
              <a:lnSpc>
                <a:spcPct val="80000"/>
              </a:lnSpc>
              <a:buFontTx/>
              <a:buChar char="-"/>
            </a:pPr>
            <a:r>
              <a:rPr lang="it-IT" sz="2000" smtClean="0"/>
              <a:t>senza ticket</a:t>
            </a:r>
            <a:br>
              <a:rPr lang="it-IT" sz="2000" smtClean="0"/>
            </a:br>
            <a:endParaRPr lang="it-IT" sz="2000" smtClean="0"/>
          </a:p>
          <a:p>
            <a:pPr algn="ctr" eaLnBrk="1" hangingPunct="1">
              <a:lnSpc>
                <a:spcPct val="80000"/>
              </a:lnSpc>
              <a:buFontTx/>
              <a:buChar char="-"/>
            </a:pPr>
            <a:r>
              <a:rPr lang="it-IT" sz="2000" smtClean="0"/>
              <a:t>Le figure professionali presenti:</a:t>
            </a:r>
          </a:p>
          <a:p>
            <a:pPr algn="ctr" eaLnBrk="1" hangingPunct="1">
              <a:lnSpc>
                <a:spcPct val="80000"/>
              </a:lnSpc>
              <a:buFontTx/>
              <a:buChar char="-"/>
            </a:pPr>
            <a:r>
              <a:rPr lang="it-IT" sz="2000" smtClean="0"/>
              <a:t>Ostetrica, Ginecologa, Assistente Sociale, Psicologa/o</a:t>
            </a:r>
            <a:br>
              <a:rPr lang="it-IT" sz="2000" smtClean="0"/>
            </a:br>
            <a:r>
              <a:rPr lang="it-IT" sz="2000" smtClean="0"/>
              <a:t/>
            </a:r>
            <a:br>
              <a:rPr lang="it-IT" sz="2000" smtClean="0"/>
            </a:br>
            <a:endParaRPr lang="it-IT" sz="2000" smtClean="0"/>
          </a:p>
        </p:txBody>
      </p:sp>
      <p:pic>
        <p:nvPicPr>
          <p:cNvPr id="78851" name="Picture 6" descr="Problemi giovani e adolescenti"/>
          <p:cNvPicPr>
            <a:picLocks noChangeAspect="1" noChangeArrowheads="1"/>
          </p:cNvPicPr>
          <p:nvPr/>
        </p:nvPicPr>
        <p:blipFill>
          <a:blip r:embed="rId2"/>
          <a:srcRect/>
          <a:stretch>
            <a:fillRect/>
          </a:stretch>
        </p:blipFill>
        <p:spPr bwMode="auto">
          <a:xfrm>
            <a:off x="0" y="0"/>
            <a:ext cx="9144000" cy="2727325"/>
          </a:xfrm>
          <a:prstGeom prst="rect">
            <a:avLst/>
          </a:prstGeom>
          <a:noFill/>
          <a:ln w="9525">
            <a:noFill/>
            <a:miter lim="800000"/>
            <a:headEnd/>
            <a:tailEnd/>
          </a:ln>
        </p:spPr>
      </p:pic>
    </p:spTree>
  </p:cSld>
  <p:clrMapOvr>
    <a:masterClrMapping/>
  </p:clrMapOvr>
  <p:transition advTm="1736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p:cNvSpPr>
          <p:nvPr>
            <p:ph type="title" idx="4294967295"/>
          </p:nvPr>
        </p:nvSpPr>
        <p:spPr>
          <a:xfrm>
            <a:off x="457200" y="274638"/>
            <a:ext cx="8229600" cy="777875"/>
          </a:xfrm>
        </p:spPr>
        <p:txBody>
          <a:bodyPr/>
          <a:lstStyle/>
          <a:p>
            <a:pPr algn="l" eaLnBrk="1" hangingPunct="1"/>
            <a:r>
              <a:rPr lang="it-IT" sz="3200" b="1" smtClean="0">
                <a:solidFill>
                  <a:schemeClr val="accent2"/>
                </a:solidFill>
              </a:rPr>
              <a:t>Domande di Screening  </a:t>
            </a:r>
            <a:endParaRPr lang="it-IT" sz="3200" smtClean="0"/>
          </a:p>
        </p:txBody>
      </p:sp>
      <p:sp>
        <p:nvSpPr>
          <p:cNvPr id="79874" name="Rectangle 3"/>
          <p:cNvSpPr>
            <a:spLocks noGrp="1"/>
          </p:cNvSpPr>
          <p:nvPr>
            <p:ph type="body" idx="4294967295"/>
          </p:nvPr>
        </p:nvSpPr>
        <p:spPr>
          <a:xfrm>
            <a:off x="457200" y="1268413"/>
            <a:ext cx="8229600" cy="4857750"/>
          </a:xfrm>
          <a:solidFill>
            <a:srgbClr val="99FF66"/>
          </a:solidFill>
          <a:ln>
            <a:solidFill>
              <a:schemeClr val="bg2"/>
            </a:solidFill>
          </a:ln>
        </p:spPr>
        <p:txBody>
          <a:bodyPr/>
          <a:lstStyle/>
          <a:p>
            <a:pPr eaLnBrk="1" hangingPunct="1"/>
            <a:r>
              <a:rPr lang="it-IT" smtClean="0">
                <a:solidFill>
                  <a:srgbClr val="000000"/>
                </a:solidFill>
              </a:rPr>
              <a:t> </a:t>
            </a:r>
            <a:r>
              <a:rPr lang="it-IT" sz="2400" smtClean="0">
                <a:solidFill>
                  <a:srgbClr val="000000"/>
                </a:solidFill>
              </a:rPr>
              <a:t>Conosci i Contraccettivi? </a:t>
            </a:r>
          </a:p>
          <a:p>
            <a:pPr eaLnBrk="1" hangingPunct="1"/>
            <a:r>
              <a:rPr lang="it-IT" sz="2400" smtClean="0">
                <a:solidFill>
                  <a:srgbClr val="000000"/>
                </a:solidFill>
              </a:rPr>
              <a:t>Sentito pro/contro? </a:t>
            </a:r>
          </a:p>
          <a:p>
            <a:pPr eaLnBrk="1" hangingPunct="1"/>
            <a:r>
              <a:rPr lang="it-IT" sz="2400" smtClean="0">
                <a:solidFill>
                  <a:srgbClr val="000000"/>
                </a:solidFill>
              </a:rPr>
              <a:t>Hai difficoltà inghiottire pillola? Hai mai preso pillole ogni giorno? Dimenticanze? </a:t>
            </a:r>
          </a:p>
          <a:p>
            <a:pPr eaLnBrk="1" hangingPunct="1"/>
            <a:r>
              <a:rPr lang="it-IT" sz="2400" smtClean="0">
                <a:solidFill>
                  <a:srgbClr val="000000"/>
                </a:solidFill>
              </a:rPr>
              <a:t>Ricorderesti di prendere la pillola tutti giorni?</a:t>
            </a:r>
          </a:p>
          <a:p>
            <a:pPr eaLnBrk="1" hangingPunct="1"/>
            <a:r>
              <a:rPr lang="it-IT" sz="2400" smtClean="0">
                <a:solidFill>
                  <a:srgbClr val="000000"/>
                </a:solidFill>
              </a:rPr>
              <a:t> Dove conserveresti pillola? </a:t>
            </a:r>
          </a:p>
          <a:p>
            <a:pPr eaLnBrk="1" hangingPunct="1"/>
            <a:r>
              <a:rPr lang="it-IT" sz="2400" smtClean="0">
                <a:solidFill>
                  <a:srgbClr val="000000"/>
                </a:solidFill>
              </a:rPr>
              <a:t> In famiglia sono a conoscenza?</a:t>
            </a:r>
          </a:p>
          <a:p>
            <a:pPr eaLnBrk="1" hangingPunct="1"/>
            <a:r>
              <a:rPr lang="it-IT" sz="2400" smtClean="0">
                <a:solidFill>
                  <a:srgbClr val="000000"/>
                </a:solidFill>
              </a:rPr>
              <a:t> Preferiresti la pillola, l’anello o cerotto? </a:t>
            </a:r>
          </a:p>
          <a:p>
            <a:pPr eaLnBrk="1" hangingPunct="1"/>
            <a:r>
              <a:rPr lang="it-IT" sz="2400" smtClean="0">
                <a:solidFill>
                  <a:srgbClr val="000000"/>
                </a:solidFill>
              </a:rPr>
              <a:t>Hai discusso del condom con tuo partner?</a:t>
            </a:r>
          </a:p>
          <a:p>
            <a:pPr eaLnBrk="1" hangingPunct="1"/>
            <a:r>
              <a:rPr lang="it-IT" sz="2400" smtClean="0">
                <a:solidFill>
                  <a:srgbClr val="000000"/>
                </a:solidFill>
              </a:rPr>
              <a:t> Dove hai preso/conservi condom? </a:t>
            </a:r>
          </a:p>
          <a:p>
            <a:pPr eaLnBrk="1" hangingPunct="1"/>
            <a:r>
              <a:rPr lang="it-IT" sz="2400" smtClean="0">
                <a:solidFill>
                  <a:srgbClr val="000000"/>
                </a:solidFill>
              </a:rPr>
              <a:t>Quale metodo Contraccettivo ritieni migliore per te?</a:t>
            </a:r>
            <a:r>
              <a:rPr lang="it-IT" sz="2400" smtClean="0"/>
              <a:t> </a:t>
            </a:r>
          </a:p>
        </p:txBody>
      </p:sp>
      <p:pic>
        <p:nvPicPr>
          <p:cNvPr id="79875" name="Picture 5" descr="Risultati immagini per contraccettivi"/>
          <p:cNvPicPr>
            <a:picLocks noChangeAspect="1" noChangeArrowheads="1"/>
          </p:cNvPicPr>
          <p:nvPr/>
        </p:nvPicPr>
        <p:blipFill>
          <a:blip r:embed="rId2"/>
          <a:srcRect/>
          <a:stretch>
            <a:fillRect/>
          </a:stretch>
        </p:blipFill>
        <p:spPr bwMode="auto">
          <a:xfrm>
            <a:off x="5003800" y="0"/>
            <a:ext cx="4140200" cy="1989138"/>
          </a:xfrm>
          <a:prstGeom prst="rect">
            <a:avLst/>
          </a:prstGeom>
          <a:noFill/>
          <a:ln w="9525">
            <a:noFill/>
            <a:miter lim="800000"/>
            <a:headEnd/>
            <a:tailEnd/>
          </a:ln>
        </p:spPr>
      </p:pic>
    </p:spTree>
  </p:cSld>
  <p:clrMapOvr>
    <a:masterClrMapping/>
  </p:clrMapOvr>
  <p:transition advTm="22782"/>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p:cNvSpPr>
          <p:nvPr>
            <p:ph type="title" idx="4294967295"/>
          </p:nvPr>
        </p:nvSpPr>
        <p:spPr>
          <a:xfrm>
            <a:off x="1116013" y="620713"/>
            <a:ext cx="7437437" cy="350837"/>
          </a:xfrm>
          <a:ln>
            <a:solidFill>
              <a:schemeClr val="bg1"/>
            </a:solidFill>
          </a:ln>
        </p:spPr>
        <p:txBody>
          <a:bodyPr/>
          <a:lstStyle/>
          <a:p>
            <a:pPr eaLnBrk="1" hangingPunct="1"/>
            <a:r>
              <a:rPr lang="it-IT" sz="2400" b="1" smtClean="0">
                <a:solidFill>
                  <a:srgbClr val="F11B05"/>
                </a:solidFill>
              </a:rPr>
              <a:t>Parlare di contraccezione agli</a:t>
            </a:r>
            <a:r>
              <a:rPr lang="it-IT" sz="2400" smtClean="0">
                <a:solidFill>
                  <a:srgbClr val="F11B05"/>
                </a:solidFill>
              </a:rPr>
              <a:t/>
            </a:r>
            <a:br>
              <a:rPr lang="it-IT" sz="2400" smtClean="0">
                <a:solidFill>
                  <a:srgbClr val="F11B05"/>
                </a:solidFill>
              </a:rPr>
            </a:br>
            <a:r>
              <a:rPr lang="it-IT" sz="2400" b="1" smtClean="0">
                <a:solidFill>
                  <a:srgbClr val="F11B05"/>
                </a:solidFill>
              </a:rPr>
              <a:t>adolescenti</a:t>
            </a:r>
          </a:p>
        </p:txBody>
      </p:sp>
      <p:sp>
        <p:nvSpPr>
          <p:cNvPr id="80898" name="Rectangle 3"/>
          <p:cNvSpPr>
            <a:spLocks noGrp="1"/>
          </p:cNvSpPr>
          <p:nvPr>
            <p:ph type="body" idx="4294967295"/>
          </p:nvPr>
        </p:nvSpPr>
        <p:spPr>
          <a:xfrm>
            <a:off x="179388" y="1196975"/>
            <a:ext cx="8713787" cy="5472113"/>
          </a:xfrm>
          <a:solidFill>
            <a:srgbClr val="FF7C80"/>
          </a:solidFill>
          <a:ln>
            <a:solidFill>
              <a:schemeClr val="bg2"/>
            </a:solidFill>
          </a:ln>
        </p:spPr>
        <p:txBody>
          <a:bodyPr/>
          <a:lstStyle/>
          <a:p>
            <a:pPr marL="609600" indent="-609600" eaLnBrk="1" hangingPunct="1">
              <a:lnSpc>
                <a:spcPct val="80000"/>
              </a:lnSpc>
              <a:buFontTx/>
              <a:buNone/>
            </a:pPr>
            <a:r>
              <a:rPr lang="it-IT" sz="2000" b="1" smtClean="0"/>
              <a:t>        </a:t>
            </a:r>
            <a:r>
              <a:rPr lang="it-IT" sz="2800" b="1" smtClean="0"/>
              <a:t>Assicurarsi che venga stabilita con i ragazzi una relazione basata su: competenza, affidabilità e accessibilità.</a:t>
            </a:r>
          </a:p>
          <a:p>
            <a:pPr marL="609600" indent="-609600" eaLnBrk="1" hangingPunct="1">
              <a:lnSpc>
                <a:spcPct val="80000"/>
              </a:lnSpc>
              <a:buFontTx/>
              <a:buNone/>
            </a:pPr>
            <a:r>
              <a:rPr lang="it-IT" sz="2800" b="1" smtClean="0"/>
              <a:t>         Affrontare in modo diretto la questione della riservatezza e del ruolo dei genitori in tema di scelte contraccettive.</a:t>
            </a:r>
          </a:p>
          <a:p>
            <a:pPr marL="609600" indent="-609600" eaLnBrk="1" hangingPunct="1">
              <a:lnSpc>
                <a:spcPct val="80000"/>
              </a:lnSpc>
              <a:buFontTx/>
              <a:buNone/>
            </a:pPr>
            <a:r>
              <a:rPr lang="it-IT" sz="2800" b="1" smtClean="0"/>
              <a:t>         Utilizzare specifiche strategie di apprendimento attivo per coinvolgere i ragazzi nella comprensione e per aiutarli a fissare i punti chiave: </a:t>
            </a:r>
          </a:p>
          <a:p>
            <a:pPr marL="609600" indent="-609600" eaLnBrk="1" hangingPunct="1">
              <a:lnSpc>
                <a:spcPct val="80000"/>
              </a:lnSpc>
            </a:pPr>
            <a:r>
              <a:rPr lang="it-IT" sz="2800" b="1" smtClean="0"/>
              <a:t>scelta del metodo; </a:t>
            </a:r>
          </a:p>
          <a:p>
            <a:pPr marL="609600" indent="-609600" eaLnBrk="1" hangingPunct="1">
              <a:lnSpc>
                <a:spcPct val="80000"/>
              </a:lnSpc>
            </a:pPr>
            <a:r>
              <a:rPr lang="it-IT" sz="2800" b="1" smtClean="0"/>
              <a:t>uso corretto del metodo </a:t>
            </a:r>
          </a:p>
          <a:p>
            <a:pPr marL="609600" indent="-609600" eaLnBrk="1" hangingPunct="1">
              <a:lnSpc>
                <a:spcPct val="80000"/>
              </a:lnSpc>
              <a:buFontTx/>
              <a:buNone/>
            </a:pPr>
            <a:r>
              <a:rPr lang="it-IT" sz="2800" b="1" smtClean="0"/>
              <a:t>         Semplificare la scelta del metodo e indirizzare i ragazzi verso i metodi più sicuri</a:t>
            </a:r>
            <a:r>
              <a:rPr lang="it-IT" sz="2800" smtClean="0"/>
              <a:t>.</a:t>
            </a:r>
          </a:p>
        </p:txBody>
      </p:sp>
    </p:spTree>
  </p:cSld>
  <p:clrMapOvr>
    <a:masterClrMapping/>
  </p:clrMapOvr>
  <p:transition advTm="43062"/>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p:cNvSpPr>
          <p:nvPr>
            <p:ph type="title" idx="4294967295"/>
          </p:nvPr>
        </p:nvSpPr>
        <p:spPr>
          <a:xfrm>
            <a:off x="468313" y="260350"/>
            <a:ext cx="8229600" cy="777875"/>
          </a:xfrm>
        </p:spPr>
        <p:txBody>
          <a:bodyPr/>
          <a:lstStyle/>
          <a:p>
            <a:pPr eaLnBrk="1" hangingPunct="1"/>
            <a:r>
              <a:rPr lang="it-IT" sz="2400" b="1" smtClean="0">
                <a:solidFill>
                  <a:srgbClr val="F11B05"/>
                </a:solidFill>
              </a:rPr>
              <a:t>Parlare di contraccezione agli</a:t>
            </a:r>
            <a:r>
              <a:rPr lang="it-IT" sz="2400" smtClean="0">
                <a:solidFill>
                  <a:srgbClr val="F11B05"/>
                </a:solidFill>
              </a:rPr>
              <a:t/>
            </a:r>
            <a:br>
              <a:rPr lang="it-IT" sz="2400" smtClean="0">
                <a:solidFill>
                  <a:srgbClr val="F11B05"/>
                </a:solidFill>
              </a:rPr>
            </a:br>
            <a:r>
              <a:rPr lang="it-IT" sz="2400" b="1" smtClean="0">
                <a:solidFill>
                  <a:srgbClr val="F11B05"/>
                </a:solidFill>
              </a:rPr>
              <a:t>adolescenti</a:t>
            </a:r>
          </a:p>
        </p:txBody>
      </p:sp>
      <p:sp>
        <p:nvSpPr>
          <p:cNvPr id="81922" name="Rectangle 3"/>
          <p:cNvSpPr>
            <a:spLocks noGrp="1"/>
          </p:cNvSpPr>
          <p:nvPr>
            <p:ph type="body" idx="4294967295"/>
          </p:nvPr>
        </p:nvSpPr>
        <p:spPr>
          <a:xfrm>
            <a:off x="250825" y="1125538"/>
            <a:ext cx="8651875" cy="5399087"/>
          </a:xfrm>
          <a:solidFill>
            <a:srgbClr val="FF7C80"/>
          </a:solidFill>
        </p:spPr>
        <p:txBody>
          <a:bodyPr/>
          <a:lstStyle/>
          <a:p>
            <a:pPr eaLnBrk="1" hangingPunct="1">
              <a:lnSpc>
                <a:spcPct val="80000"/>
              </a:lnSpc>
            </a:pPr>
            <a:endParaRPr lang="it-IT" sz="2000" b="1" smtClean="0"/>
          </a:p>
          <a:p>
            <a:pPr eaLnBrk="1" hangingPunct="1">
              <a:lnSpc>
                <a:spcPct val="80000"/>
              </a:lnSpc>
            </a:pPr>
            <a:r>
              <a:rPr lang="it-IT" sz="2000" b="1" smtClean="0"/>
              <a:t>Valutare in che modo il metodo proposto si adatta allo stile di vita dell’adolescente, prendendo in considerazione fattori comportamentali e socio-culturali.</a:t>
            </a:r>
          </a:p>
          <a:p>
            <a:pPr eaLnBrk="1" hangingPunct="1">
              <a:lnSpc>
                <a:spcPct val="80000"/>
              </a:lnSpc>
            </a:pPr>
            <a:r>
              <a:rPr lang="it-IT" sz="2000" b="1" smtClean="0"/>
              <a:t>Se la persona che si ha di fronte è a rischio di contrarre una malattia a trasmissione sessuale, </a:t>
            </a:r>
            <a:r>
              <a:rPr lang="it-IT" sz="2000" b="1" u="sng" smtClean="0"/>
              <a:t>il che vale per tutti gli adolescenti</a:t>
            </a:r>
            <a:r>
              <a:rPr lang="it-IT" sz="2000" b="1" smtClean="0"/>
              <a:t>, raccomandare la doppia protezione: profilattico associato ad un metodo più efficace sul piano contraccettivo.</a:t>
            </a:r>
          </a:p>
          <a:p>
            <a:pPr eaLnBrk="1" hangingPunct="1">
              <a:lnSpc>
                <a:spcPct val="80000"/>
              </a:lnSpc>
            </a:pPr>
            <a:r>
              <a:rPr lang="it-IT" sz="2000" b="1" smtClean="0"/>
              <a:t>Affrontare il tema effetti collaterali</a:t>
            </a:r>
          </a:p>
          <a:p>
            <a:pPr eaLnBrk="1" hangingPunct="1">
              <a:lnSpc>
                <a:spcPct val="80000"/>
              </a:lnSpc>
            </a:pPr>
            <a:r>
              <a:rPr lang="it-IT" sz="2000" b="1" smtClean="0"/>
              <a:t>Se la persona decide di cambiare metodo contraccettivo, incoraggiarla a passare ad un metodo ugualmente o più efficace, assicurandosi che non ci siano periodi scoperti dal punto di vista contraccettivo.</a:t>
            </a:r>
          </a:p>
          <a:p>
            <a:pPr eaLnBrk="1" hangingPunct="1">
              <a:lnSpc>
                <a:spcPct val="80000"/>
              </a:lnSpc>
            </a:pPr>
            <a:r>
              <a:rPr lang="it-IT" sz="2000" b="1" smtClean="0"/>
              <a:t>Accertarsi che la persona venga seguita, ovvero va incontrata di nuovo dopo il primo colloquio.</a:t>
            </a:r>
          </a:p>
          <a:p>
            <a:pPr eaLnBrk="1" hangingPunct="1">
              <a:lnSpc>
                <a:spcPct val="80000"/>
              </a:lnSpc>
            </a:pPr>
            <a:r>
              <a:rPr lang="it-IT" sz="2000" b="1" smtClean="0"/>
              <a:t>Illustrare il sito web del CG per chiarimenti o emergenze.</a:t>
            </a:r>
          </a:p>
          <a:p>
            <a:pPr eaLnBrk="1" hangingPunct="1">
              <a:lnSpc>
                <a:spcPct val="80000"/>
              </a:lnSpc>
            </a:pPr>
            <a:endParaRPr lang="it-IT" sz="2000" b="1" smtClean="0"/>
          </a:p>
        </p:txBody>
      </p:sp>
    </p:spTree>
  </p:cSld>
  <p:clrMapOvr>
    <a:masterClrMapping/>
  </p:clrMapOvr>
  <p:transition advTm="86375"/>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idx="4294967295"/>
          </p:nvPr>
        </p:nvSpPr>
        <p:spPr>
          <a:xfrm>
            <a:off x="539750" y="260350"/>
            <a:ext cx="8147050" cy="1157288"/>
          </a:xfrm>
        </p:spPr>
        <p:txBody>
          <a:bodyPr/>
          <a:lstStyle/>
          <a:p>
            <a:r>
              <a:rPr lang="it-IT" sz="4000" u="sng" smtClean="0">
                <a:hlinkClick r:id="rId2"/>
              </a:rPr>
              <a:t>diretto.giovani@ats-valpadana.it</a:t>
            </a:r>
            <a:r>
              <a:rPr lang="it-IT" sz="4000" smtClean="0"/>
              <a:t>  </a:t>
            </a:r>
          </a:p>
        </p:txBody>
      </p:sp>
      <p:sp>
        <p:nvSpPr>
          <p:cNvPr id="82946" name="Rectangle 3"/>
          <p:cNvSpPr>
            <a:spLocks noGrp="1" noChangeArrowheads="1"/>
          </p:cNvSpPr>
          <p:nvPr>
            <p:ph type="body" idx="4294967295"/>
          </p:nvPr>
        </p:nvSpPr>
        <p:spPr/>
        <p:txBody>
          <a:bodyPr/>
          <a:lstStyle/>
          <a:p>
            <a:pPr>
              <a:lnSpc>
                <a:spcPct val="80000"/>
              </a:lnSpc>
              <a:buFontTx/>
              <a:buNone/>
            </a:pPr>
            <a:r>
              <a:rPr lang="it-IT" sz="2000" smtClean="0"/>
              <a:t> </a:t>
            </a:r>
          </a:p>
          <a:p>
            <a:pPr>
              <a:lnSpc>
                <a:spcPct val="80000"/>
              </a:lnSpc>
            </a:pPr>
            <a:r>
              <a:rPr lang="it-IT" sz="2000" smtClean="0"/>
              <a:t>Ciao, ti diamo il nostro benvenuto nel sito Consultoriogiovani.</a:t>
            </a:r>
            <a:br>
              <a:rPr lang="it-IT" sz="2000" smtClean="0"/>
            </a:br>
            <a:r>
              <a:rPr lang="it-IT" sz="2000" smtClean="0"/>
              <a:t>Chi siamo? Assistenti sociali, educatori, ostetriche e psicologi. alcuni di noi lavorano  nel consultorio familiare, altri nel consultorio giovani, altri nel servizio dipendenze.  Insieme costituiamo lo staff di questo sito. Come puoi vedere ciascuno di noi ha scelto un simbolo o un personaggio che lo rappresenta, lo accompagna e lo identifica attraverso i diversi strumenti che possono essere utilizzati. </a:t>
            </a:r>
            <a:br>
              <a:rPr lang="it-IT" sz="2000" smtClean="0"/>
            </a:br>
            <a:r>
              <a:rPr lang="it-IT" sz="2000" smtClean="0"/>
              <a:t>Puoi chiedere esplicitamente di uno di noi </a:t>
            </a:r>
            <a:r>
              <a:rPr lang="it-IT" sz="2000" u="sng" smtClean="0">
                <a:hlinkClick r:id="rId3"/>
              </a:rPr>
              <a:t>scrivendoci un'email</a:t>
            </a:r>
            <a:r>
              <a:rPr lang="it-IT" sz="2000" smtClean="0"/>
              <a:t>, entrando nella tua </a:t>
            </a:r>
            <a:r>
              <a:rPr lang="it-IT" sz="2000" u="sng" smtClean="0">
                <a:hlinkClick r:id="rId4"/>
              </a:rPr>
              <a:t>stanza privata</a:t>
            </a:r>
            <a:r>
              <a:rPr lang="it-IT" sz="2000" smtClean="0"/>
              <a:t> o partecipando ai </a:t>
            </a:r>
            <a:r>
              <a:rPr lang="it-IT" sz="2000" u="sng" smtClean="0">
                <a:hlinkClick r:id="rId5"/>
              </a:rPr>
              <a:t>forum di "Parliamo insieme"</a:t>
            </a:r>
            <a:r>
              <a:rPr lang="it-IT" sz="2000" smtClean="0"/>
              <a:t>.</a:t>
            </a:r>
            <a:br>
              <a:rPr lang="it-IT" sz="2000" smtClean="0"/>
            </a:br>
            <a:endParaRPr lang="it-IT" sz="2000" smtClean="0"/>
          </a:p>
          <a:p>
            <a:pPr>
              <a:lnSpc>
                <a:spcPct val="80000"/>
              </a:lnSpc>
            </a:pPr>
            <a:r>
              <a:rPr lang="it-IT" sz="2000" smtClean="0"/>
              <a:t/>
            </a:r>
            <a:br>
              <a:rPr lang="it-IT" sz="2000" smtClean="0"/>
            </a:br>
            <a:endParaRPr lang="it-IT" sz="2000" smtClean="0"/>
          </a:p>
        </p:txBody>
      </p:sp>
      <p:pic>
        <p:nvPicPr>
          <p:cNvPr id="82947" name="Picture 5" descr="Sole con occhiali da sole"/>
          <p:cNvPicPr>
            <a:picLocks noChangeAspect="1" noChangeArrowheads="1"/>
          </p:cNvPicPr>
          <p:nvPr/>
        </p:nvPicPr>
        <p:blipFill>
          <a:blip r:embed="rId6"/>
          <a:srcRect/>
          <a:stretch>
            <a:fillRect/>
          </a:stretch>
        </p:blipFill>
        <p:spPr bwMode="auto">
          <a:xfrm>
            <a:off x="323850" y="4724400"/>
            <a:ext cx="596900" cy="596900"/>
          </a:xfrm>
          <a:prstGeom prst="rect">
            <a:avLst/>
          </a:prstGeom>
          <a:noFill/>
          <a:ln w="9525">
            <a:noFill/>
            <a:miter lim="800000"/>
            <a:headEnd/>
            <a:tailEnd/>
          </a:ln>
        </p:spPr>
      </p:pic>
      <p:pic>
        <p:nvPicPr>
          <p:cNvPr id="82948" name="Picture 7" descr="Barattolo"/>
          <p:cNvPicPr>
            <a:picLocks noChangeAspect="1" noChangeArrowheads="1"/>
          </p:cNvPicPr>
          <p:nvPr/>
        </p:nvPicPr>
        <p:blipFill>
          <a:blip r:embed="rId7"/>
          <a:srcRect/>
          <a:stretch>
            <a:fillRect/>
          </a:stretch>
        </p:blipFill>
        <p:spPr bwMode="auto">
          <a:xfrm>
            <a:off x="5940425" y="4652963"/>
            <a:ext cx="649288" cy="576262"/>
          </a:xfrm>
          <a:prstGeom prst="rect">
            <a:avLst/>
          </a:prstGeom>
          <a:noFill/>
          <a:ln w="9525">
            <a:noFill/>
            <a:miter lim="800000"/>
            <a:headEnd/>
            <a:tailEnd/>
          </a:ln>
        </p:spPr>
      </p:pic>
      <p:pic>
        <p:nvPicPr>
          <p:cNvPr id="82949" name="Picture 9" descr="Coniglio Tippete"/>
          <p:cNvPicPr>
            <a:picLocks noChangeAspect="1" noChangeArrowheads="1"/>
          </p:cNvPicPr>
          <p:nvPr/>
        </p:nvPicPr>
        <p:blipFill>
          <a:blip r:embed="rId8"/>
          <a:srcRect/>
          <a:stretch>
            <a:fillRect/>
          </a:stretch>
        </p:blipFill>
        <p:spPr bwMode="auto">
          <a:xfrm>
            <a:off x="3708400" y="1341438"/>
            <a:ext cx="647700" cy="576262"/>
          </a:xfrm>
          <a:prstGeom prst="rect">
            <a:avLst/>
          </a:prstGeom>
          <a:noFill/>
          <a:ln w="9525">
            <a:noFill/>
            <a:miter lim="800000"/>
            <a:headEnd/>
            <a:tailEnd/>
          </a:ln>
        </p:spPr>
      </p:pic>
      <p:pic>
        <p:nvPicPr>
          <p:cNvPr id="82950" name="Picture 11" descr="Fantasmino"/>
          <p:cNvPicPr>
            <a:picLocks noChangeAspect="1" noChangeArrowheads="1"/>
          </p:cNvPicPr>
          <p:nvPr/>
        </p:nvPicPr>
        <p:blipFill>
          <a:blip r:embed="rId9"/>
          <a:srcRect/>
          <a:stretch>
            <a:fillRect/>
          </a:stretch>
        </p:blipFill>
        <p:spPr bwMode="auto">
          <a:xfrm>
            <a:off x="1835150" y="1341438"/>
            <a:ext cx="647700" cy="503237"/>
          </a:xfrm>
          <a:prstGeom prst="rect">
            <a:avLst/>
          </a:prstGeom>
          <a:noFill/>
          <a:ln w="9525">
            <a:noFill/>
            <a:miter lim="800000"/>
            <a:headEnd/>
            <a:tailEnd/>
          </a:ln>
        </p:spPr>
      </p:pic>
      <p:pic>
        <p:nvPicPr>
          <p:cNvPr id="82951" name="Picture 13" descr="Donnina con capelli bianchi"/>
          <p:cNvPicPr>
            <a:picLocks noChangeAspect="1" noChangeArrowheads="1"/>
          </p:cNvPicPr>
          <p:nvPr/>
        </p:nvPicPr>
        <p:blipFill>
          <a:blip r:embed="rId10"/>
          <a:srcRect/>
          <a:stretch>
            <a:fillRect/>
          </a:stretch>
        </p:blipFill>
        <p:spPr bwMode="auto">
          <a:xfrm>
            <a:off x="8027988" y="4581525"/>
            <a:ext cx="668337" cy="574675"/>
          </a:xfrm>
          <a:prstGeom prst="rect">
            <a:avLst/>
          </a:prstGeom>
          <a:noFill/>
          <a:ln w="9525">
            <a:noFill/>
            <a:miter lim="800000"/>
            <a:headEnd/>
            <a:tailEnd/>
          </a:ln>
        </p:spPr>
      </p:pic>
      <p:pic>
        <p:nvPicPr>
          <p:cNvPr id="82952" name="Picture 15" descr="Angelo"/>
          <p:cNvPicPr>
            <a:picLocks noChangeAspect="1" noChangeArrowheads="1"/>
          </p:cNvPicPr>
          <p:nvPr/>
        </p:nvPicPr>
        <p:blipFill>
          <a:blip r:embed="rId11"/>
          <a:srcRect/>
          <a:stretch>
            <a:fillRect/>
          </a:stretch>
        </p:blipFill>
        <p:spPr bwMode="auto">
          <a:xfrm>
            <a:off x="4067175" y="4581525"/>
            <a:ext cx="596900" cy="720725"/>
          </a:xfrm>
          <a:prstGeom prst="rect">
            <a:avLst/>
          </a:prstGeom>
          <a:noFill/>
          <a:ln w="9525">
            <a:noFill/>
            <a:miter lim="800000"/>
            <a:headEnd/>
            <a:tailEnd/>
          </a:ln>
        </p:spPr>
      </p:pic>
      <p:pic>
        <p:nvPicPr>
          <p:cNvPr id="82953" name="Picture 17" descr="Onda"/>
          <p:cNvPicPr>
            <a:picLocks noChangeAspect="1" noChangeArrowheads="1"/>
          </p:cNvPicPr>
          <p:nvPr/>
        </p:nvPicPr>
        <p:blipFill>
          <a:blip r:embed="rId12"/>
          <a:srcRect/>
          <a:stretch>
            <a:fillRect/>
          </a:stretch>
        </p:blipFill>
        <p:spPr bwMode="auto">
          <a:xfrm>
            <a:off x="250825" y="1341438"/>
            <a:ext cx="668338" cy="503237"/>
          </a:xfrm>
          <a:prstGeom prst="rect">
            <a:avLst/>
          </a:prstGeom>
          <a:noFill/>
          <a:ln w="9525">
            <a:noFill/>
            <a:miter lim="800000"/>
            <a:headEnd/>
            <a:tailEnd/>
          </a:ln>
        </p:spPr>
      </p:pic>
      <p:pic>
        <p:nvPicPr>
          <p:cNvPr id="82954" name="Picture 19" descr="Aereo"/>
          <p:cNvPicPr>
            <a:picLocks noChangeAspect="1" noChangeArrowheads="1"/>
          </p:cNvPicPr>
          <p:nvPr/>
        </p:nvPicPr>
        <p:blipFill>
          <a:blip r:embed="rId13"/>
          <a:srcRect/>
          <a:stretch>
            <a:fillRect/>
          </a:stretch>
        </p:blipFill>
        <p:spPr bwMode="auto">
          <a:xfrm>
            <a:off x="1979613" y="4724400"/>
            <a:ext cx="720725" cy="647700"/>
          </a:xfrm>
          <a:prstGeom prst="rect">
            <a:avLst/>
          </a:prstGeom>
          <a:noFill/>
          <a:ln w="9525">
            <a:noFill/>
            <a:miter lim="800000"/>
            <a:headEnd/>
            <a:tailEnd/>
          </a:ln>
        </p:spPr>
      </p:pic>
      <p:pic>
        <p:nvPicPr>
          <p:cNvPr id="82955" name="Picture 21" descr="Arcobaleno e sole"/>
          <p:cNvPicPr>
            <a:picLocks noChangeAspect="1" noChangeArrowheads="1"/>
          </p:cNvPicPr>
          <p:nvPr/>
        </p:nvPicPr>
        <p:blipFill>
          <a:blip r:embed="rId14"/>
          <a:srcRect/>
          <a:stretch>
            <a:fillRect/>
          </a:stretch>
        </p:blipFill>
        <p:spPr bwMode="auto">
          <a:xfrm>
            <a:off x="5940425" y="1412875"/>
            <a:ext cx="381000" cy="381000"/>
          </a:xfrm>
          <a:prstGeom prst="rect">
            <a:avLst/>
          </a:prstGeom>
          <a:noFill/>
          <a:ln w="9525">
            <a:noFill/>
            <a:miter lim="800000"/>
            <a:headEnd/>
            <a:tailEnd/>
          </a:ln>
        </p:spPr>
      </p:pic>
      <p:pic>
        <p:nvPicPr>
          <p:cNvPr id="82956" name="Picture 23" descr="av_farfalla"/>
          <p:cNvPicPr>
            <a:picLocks noChangeAspect="1" noChangeArrowheads="1"/>
          </p:cNvPicPr>
          <p:nvPr/>
        </p:nvPicPr>
        <p:blipFill>
          <a:blip r:embed="rId15"/>
          <a:srcRect/>
          <a:stretch>
            <a:fillRect/>
          </a:stretch>
        </p:blipFill>
        <p:spPr bwMode="auto">
          <a:xfrm>
            <a:off x="8027988" y="1341438"/>
            <a:ext cx="720725" cy="647700"/>
          </a:xfrm>
          <a:prstGeom prst="rect">
            <a:avLst/>
          </a:prstGeom>
          <a:noFill/>
          <a:ln w="9525">
            <a:noFill/>
            <a:miter lim="800000"/>
            <a:headEnd/>
            <a:tailEnd/>
          </a:ln>
        </p:spPr>
      </p:pic>
    </p:spTree>
  </p:cSld>
  <p:clrMapOvr>
    <a:masterClrMapping/>
  </p:clrMapOvr>
  <p:transition advTm="55641"/>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3" name="Rectangle 4"/>
          <p:cNvSpPr>
            <a:spLocks noGrp="1"/>
          </p:cNvSpPr>
          <p:nvPr>
            <p:ph type="title" idx="4294967295"/>
          </p:nvPr>
        </p:nvSpPr>
        <p:spPr/>
        <p:txBody>
          <a:bodyPr/>
          <a:lstStyle/>
          <a:p>
            <a:pPr eaLnBrk="1" hangingPunct="1"/>
            <a:r>
              <a:rPr lang="it-IT" sz="3200" b="1" smtClean="0">
                <a:solidFill>
                  <a:srgbClr val="FF0000"/>
                </a:solidFill>
              </a:rPr>
              <a:t>ACCESSI PER CONTRACCEZIONE IN C.G</a:t>
            </a:r>
            <a:br>
              <a:rPr lang="it-IT" sz="3200" b="1" smtClean="0">
                <a:solidFill>
                  <a:srgbClr val="FF0000"/>
                </a:solidFill>
              </a:rPr>
            </a:br>
            <a:r>
              <a:rPr lang="it-IT" sz="3200" b="1" u="sng" smtClean="0">
                <a:solidFill>
                  <a:srgbClr val="FF0000"/>
                </a:solidFill>
              </a:rPr>
              <a:t>MAGGIORENNI (18 – 21)</a:t>
            </a:r>
          </a:p>
        </p:txBody>
      </p:sp>
      <p:sp>
        <p:nvSpPr>
          <p:cNvPr id="124934" name="Rectangle 5"/>
          <p:cNvSpPr>
            <a:spLocks noGrp="1"/>
          </p:cNvSpPr>
          <p:nvPr>
            <p:ph type="body" sz="half" idx="4294967295"/>
          </p:nvPr>
        </p:nvSpPr>
        <p:spPr>
          <a:xfrm>
            <a:off x="179388" y="1844675"/>
            <a:ext cx="3744912" cy="2952750"/>
          </a:xfrm>
          <a:solidFill>
            <a:srgbClr val="99FFCC">
              <a:alpha val="98038"/>
            </a:srgbClr>
          </a:solidFill>
          <a:ln>
            <a:solidFill>
              <a:schemeClr val="bg1"/>
            </a:solidFill>
          </a:ln>
        </p:spPr>
        <p:txBody>
          <a:bodyPr/>
          <a:lstStyle/>
          <a:p>
            <a:pPr marL="533400" indent="-533400" eaLnBrk="1" hangingPunct="1">
              <a:buFontTx/>
              <a:buNone/>
            </a:pPr>
            <a:r>
              <a:rPr lang="it-IT" sz="1800" smtClean="0"/>
              <a:t>UTENTI  ITALIANE STRANIERE</a:t>
            </a:r>
          </a:p>
          <a:p>
            <a:pPr marL="533400" indent="-533400" eaLnBrk="1" hangingPunct="1">
              <a:buFontTx/>
              <a:buAutoNum type="arabicPlain" startAt="2013"/>
            </a:pPr>
            <a:r>
              <a:rPr lang="it-IT" sz="1800" b="1" smtClean="0"/>
              <a:t>        175               19</a:t>
            </a:r>
          </a:p>
          <a:p>
            <a:pPr marL="533400" indent="-533400" eaLnBrk="1" hangingPunct="1">
              <a:buFontTx/>
              <a:buAutoNum type="arabicPlain" startAt="2013"/>
            </a:pPr>
            <a:r>
              <a:rPr lang="it-IT" sz="1800" b="1" smtClean="0"/>
              <a:t>        218               40</a:t>
            </a:r>
          </a:p>
          <a:p>
            <a:pPr marL="533400" indent="-533400" eaLnBrk="1" hangingPunct="1">
              <a:buFontTx/>
              <a:buAutoNum type="arabicPlain" startAt="2013"/>
            </a:pPr>
            <a:r>
              <a:rPr lang="it-IT" sz="1800" b="1" smtClean="0"/>
              <a:t>        160               26</a:t>
            </a:r>
          </a:p>
          <a:p>
            <a:pPr marL="533400" indent="-533400" eaLnBrk="1" hangingPunct="1">
              <a:buFontTx/>
              <a:buAutoNum type="arabicPlain" startAt="2013"/>
            </a:pPr>
            <a:r>
              <a:rPr lang="it-IT" sz="1800" b="1" smtClean="0"/>
              <a:t>        131               26</a:t>
            </a:r>
          </a:p>
          <a:p>
            <a:pPr marL="533400" indent="-533400" eaLnBrk="1" hangingPunct="1">
              <a:buFontTx/>
              <a:buNone/>
            </a:pPr>
            <a:r>
              <a:rPr lang="it-IT" sz="1800" b="1" smtClean="0">
                <a:solidFill>
                  <a:srgbClr val="FF0000"/>
                </a:solidFill>
              </a:rPr>
              <a:t>TOT.</a:t>
            </a:r>
            <a:r>
              <a:rPr lang="it-IT" sz="1800" b="1" smtClean="0"/>
              <a:t>        684             105</a:t>
            </a:r>
          </a:p>
        </p:txBody>
      </p:sp>
      <p:graphicFrame>
        <p:nvGraphicFramePr>
          <p:cNvPr id="25606" name="Object 4"/>
          <p:cNvGraphicFramePr>
            <a:graphicFrameLocks noGrp="1" noChangeAspect="1"/>
          </p:cNvGraphicFramePr>
          <p:nvPr>
            <p:ph type="chart" sz="half" idx="4294967295"/>
          </p:nvPr>
        </p:nvGraphicFramePr>
        <p:xfrm>
          <a:off x="3783013" y="1628775"/>
          <a:ext cx="5360987" cy="5040313"/>
        </p:xfrm>
        <a:graphic>
          <a:graphicData uri="http://schemas.openxmlformats.org/presentationml/2006/ole">
            <mc:AlternateContent xmlns:mc="http://schemas.openxmlformats.org/markup-compatibility/2006">
              <mc:Choice xmlns:v="urn:schemas-microsoft-com:vml" Requires="v">
                <p:oleObj spid="_x0000_s124933" name="Grafico" r:id="rId4" imgW="4819535" imgH="5095783" progId="MSGraph.Chart.8">
                  <p:embed followColorScheme="full"/>
                </p:oleObj>
              </mc:Choice>
              <mc:Fallback>
                <p:oleObj name="Grafico" r:id="rId4" imgW="4819535" imgH="5095783" progId="MSGraph.Chart.8">
                  <p:embed followColorScheme="full"/>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83013" y="1628775"/>
                        <a:ext cx="5360987" cy="5040313"/>
                      </a:xfrm>
                      <a:prstGeom prst="rect">
                        <a:avLst/>
                      </a:prstGeom>
                      <a:solidFill>
                        <a:schemeClr val="bg1"/>
                      </a:solidFill>
                      <a:ln>
                        <a:noFill/>
                      </a:ln>
                      <a:extLst>
                        <a:ext uri="{91240B29-F687-4F45-9708-019B960494DF}">
                          <a14:hiddenLine xmlns:a14="http://schemas.microsoft.com/office/drawing/2010/main" w="9525">
                            <a:solidFill>
                              <a:srgbClr val="FF6600"/>
                            </a:solidFill>
                            <a:miter lim="800000"/>
                            <a:headEnd/>
                            <a:tailEnd/>
                          </a14:hiddenLine>
                        </a:ext>
                      </a:extLst>
                    </p:spPr>
                  </p:pic>
                </p:oleObj>
              </mc:Fallback>
            </mc:AlternateContent>
          </a:graphicData>
        </a:graphic>
      </p:graphicFrame>
    </p:spTree>
    <p:custDataLst>
      <p:tags r:id="rId2"/>
    </p:custDataLst>
  </p:cSld>
  <p:clrMapOvr>
    <a:masterClrMapping/>
  </p:clrMapOvr>
  <p:transition advTm="1134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5606"/>
                                        </p:tgtEl>
                                        <p:attrNameLst>
                                          <p:attrName>style.visibility</p:attrName>
                                        </p:attrNameLst>
                                      </p:cBhvr>
                                      <p:to>
                                        <p:strVal val="visible"/>
                                      </p:to>
                                    </p:set>
                                    <p:anim calcmode="lin" valueType="num">
                                      <p:cBhvr>
                                        <p:cTn id="7" dur="1000" fill="hold"/>
                                        <p:tgtEl>
                                          <p:spTgt spid="25606"/>
                                        </p:tgtEl>
                                        <p:attrNameLst>
                                          <p:attrName>ppt_w</p:attrName>
                                        </p:attrNameLst>
                                      </p:cBhvr>
                                      <p:tavLst>
                                        <p:tav tm="0">
                                          <p:val>
                                            <p:strVal val="#ppt_w*0.70"/>
                                          </p:val>
                                        </p:tav>
                                        <p:tav tm="100000">
                                          <p:val>
                                            <p:strVal val="#ppt_w"/>
                                          </p:val>
                                        </p:tav>
                                      </p:tavLst>
                                    </p:anim>
                                    <p:anim calcmode="lin" valueType="num">
                                      <p:cBhvr>
                                        <p:cTn id="8" dur="1000" fill="hold"/>
                                        <p:tgtEl>
                                          <p:spTgt spid="25606"/>
                                        </p:tgtEl>
                                        <p:attrNameLst>
                                          <p:attrName>ppt_h</p:attrName>
                                        </p:attrNameLst>
                                      </p:cBhvr>
                                      <p:tavLst>
                                        <p:tav tm="0">
                                          <p:val>
                                            <p:strVal val="#ppt_h"/>
                                          </p:val>
                                        </p:tav>
                                        <p:tav tm="100000">
                                          <p:val>
                                            <p:strVal val="#ppt_h"/>
                                          </p:val>
                                        </p:tav>
                                      </p:tavLst>
                                    </p:anim>
                                    <p:animEffect transition="in" filter="fade">
                                      <p:cBhvr>
                                        <p:cTn id="9" dur="1000"/>
                                        <p:tgtEl>
                                          <p:spTgt spid="256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2560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468313" y="260350"/>
            <a:ext cx="8229600" cy="1143000"/>
          </a:xfrm>
        </p:spPr>
        <p:txBody>
          <a:bodyPr/>
          <a:lstStyle/>
          <a:p>
            <a:pPr eaLnBrk="1" hangingPunct="1"/>
            <a:r>
              <a:rPr lang="it-IT" sz="4000" smtClean="0"/>
              <a:t/>
            </a:r>
            <a:br>
              <a:rPr lang="it-IT" sz="4000" smtClean="0"/>
            </a:br>
            <a:r>
              <a:rPr lang="it-IT" sz="4000" smtClean="0"/>
              <a:t/>
            </a:r>
            <a:br>
              <a:rPr lang="it-IT" sz="4000" smtClean="0"/>
            </a:br>
            <a:r>
              <a:rPr lang="it-IT" sz="4000" smtClean="0"/>
              <a:t/>
            </a:r>
            <a:br>
              <a:rPr lang="it-IT" sz="4000" smtClean="0"/>
            </a:br>
            <a:r>
              <a:rPr lang="it-IT" sz="4000" smtClean="0"/>
              <a:t/>
            </a:r>
            <a:br>
              <a:rPr lang="it-IT" sz="4000" smtClean="0"/>
            </a:br>
            <a:r>
              <a:rPr lang="it-IT" sz="4000" smtClean="0"/>
              <a:t/>
            </a:r>
            <a:br>
              <a:rPr lang="it-IT" sz="4000" smtClean="0"/>
            </a:br>
            <a:r>
              <a:rPr lang="it-IT" sz="4000" smtClean="0"/>
              <a:t/>
            </a:r>
            <a:br>
              <a:rPr lang="it-IT" sz="4000" smtClean="0"/>
            </a:br>
            <a:endParaRPr lang="it-IT" sz="4000" smtClean="0"/>
          </a:p>
        </p:txBody>
      </p:sp>
      <p:sp>
        <p:nvSpPr>
          <p:cNvPr id="16386" name="Rectangle 3"/>
          <p:cNvSpPr>
            <a:spLocks noGrp="1" noChangeArrowheads="1"/>
          </p:cNvSpPr>
          <p:nvPr>
            <p:ph type="body" idx="1"/>
          </p:nvPr>
        </p:nvSpPr>
        <p:spPr>
          <a:xfrm>
            <a:off x="0" y="3357563"/>
            <a:ext cx="9144000" cy="3500437"/>
          </a:xfrm>
          <a:solidFill>
            <a:schemeClr val="bg1"/>
          </a:solidFill>
        </p:spPr>
        <p:txBody>
          <a:bodyPr/>
          <a:lstStyle/>
          <a:p>
            <a:pPr algn="ctr" eaLnBrk="1" hangingPunct="1">
              <a:lnSpc>
                <a:spcPct val="80000"/>
              </a:lnSpc>
              <a:buFontTx/>
              <a:buNone/>
            </a:pPr>
            <a:endParaRPr lang="it-IT" sz="1800" i="1" smtClean="0">
              <a:solidFill>
                <a:srgbClr val="0033CC"/>
              </a:solidFill>
            </a:endParaRPr>
          </a:p>
          <a:p>
            <a:pPr algn="ctr" eaLnBrk="1" hangingPunct="1">
              <a:lnSpc>
                <a:spcPct val="80000"/>
              </a:lnSpc>
              <a:buFontTx/>
              <a:buNone/>
            </a:pPr>
            <a:endParaRPr lang="it-IT" sz="1800" i="1" smtClean="0">
              <a:solidFill>
                <a:srgbClr val="0033CC"/>
              </a:solidFill>
            </a:endParaRPr>
          </a:p>
          <a:p>
            <a:pPr algn="ctr" eaLnBrk="1" hangingPunct="1">
              <a:lnSpc>
                <a:spcPct val="80000"/>
              </a:lnSpc>
              <a:buFontTx/>
              <a:buNone/>
            </a:pPr>
            <a:endParaRPr lang="it-IT" sz="1800" i="1" smtClean="0">
              <a:solidFill>
                <a:srgbClr val="0033CC"/>
              </a:solidFill>
            </a:endParaRPr>
          </a:p>
          <a:p>
            <a:pPr algn="ctr" eaLnBrk="1" hangingPunct="1">
              <a:lnSpc>
                <a:spcPct val="80000"/>
              </a:lnSpc>
              <a:buFontTx/>
              <a:buNone/>
            </a:pPr>
            <a:endParaRPr lang="it-IT" sz="1800" i="1" smtClean="0">
              <a:solidFill>
                <a:srgbClr val="0033CC"/>
              </a:solidFill>
            </a:endParaRPr>
          </a:p>
          <a:p>
            <a:pPr algn="ctr" eaLnBrk="1" hangingPunct="1">
              <a:lnSpc>
                <a:spcPct val="80000"/>
              </a:lnSpc>
              <a:buFontTx/>
              <a:buNone/>
            </a:pPr>
            <a:r>
              <a:rPr lang="it-IT" sz="2400" b="1" i="1" smtClean="0">
                <a:solidFill>
                  <a:srgbClr val="0033CC"/>
                </a:solidFill>
              </a:rPr>
              <a:t>Counseling contraccettivo: in Consultorio Familiare, </a:t>
            </a:r>
          </a:p>
          <a:p>
            <a:pPr algn="ctr" eaLnBrk="1" hangingPunct="1">
              <a:lnSpc>
                <a:spcPct val="80000"/>
              </a:lnSpc>
              <a:buFontTx/>
              <a:buNone/>
            </a:pPr>
            <a:r>
              <a:rPr lang="it-IT" sz="2400" b="1" i="1" smtClean="0">
                <a:solidFill>
                  <a:srgbClr val="0033CC"/>
                </a:solidFill>
              </a:rPr>
              <a:t>                                            in Consultorio Giovani</a:t>
            </a:r>
          </a:p>
          <a:p>
            <a:pPr algn="ctr" eaLnBrk="1" hangingPunct="1">
              <a:lnSpc>
                <a:spcPct val="80000"/>
              </a:lnSpc>
              <a:buFontTx/>
              <a:buNone/>
            </a:pPr>
            <a:r>
              <a:rPr lang="it-IT" sz="2400" b="1" i="1" smtClean="0">
                <a:solidFill>
                  <a:srgbClr val="0033CC"/>
                </a:solidFill>
              </a:rPr>
              <a:t>                              e nel post IVG</a:t>
            </a:r>
          </a:p>
          <a:p>
            <a:pPr algn="ctr" eaLnBrk="1" hangingPunct="1">
              <a:lnSpc>
                <a:spcPct val="80000"/>
              </a:lnSpc>
              <a:buFontTx/>
              <a:buNone/>
            </a:pPr>
            <a:endParaRPr lang="it-IT" sz="2400" b="1" i="1" smtClean="0">
              <a:solidFill>
                <a:srgbClr val="0033CC"/>
              </a:solidFill>
            </a:endParaRPr>
          </a:p>
          <a:p>
            <a:pPr algn="ctr" eaLnBrk="1" hangingPunct="1">
              <a:lnSpc>
                <a:spcPct val="80000"/>
              </a:lnSpc>
              <a:buFontTx/>
              <a:buNone/>
            </a:pPr>
            <a:endParaRPr lang="it-IT" sz="1800" i="1" smtClean="0">
              <a:solidFill>
                <a:srgbClr val="0033CC"/>
              </a:solidFill>
            </a:endParaRPr>
          </a:p>
          <a:p>
            <a:pPr algn="ctr" eaLnBrk="1" hangingPunct="1">
              <a:lnSpc>
                <a:spcPct val="80000"/>
              </a:lnSpc>
              <a:buFontTx/>
              <a:buNone/>
            </a:pPr>
            <a:endParaRPr lang="it-IT" sz="1800" i="1" smtClean="0">
              <a:solidFill>
                <a:srgbClr val="0033CC"/>
              </a:solidFill>
            </a:endParaRPr>
          </a:p>
          <a:p>
            <a:pPr eaLnBrk="1" hangingPunct="1">
              <a:lnSpc>
                <a:spcPct val="80000"/>
              </a:lnSpc>
              <a:buFontTx/>
              <a:buNone/>
            </a:pPr>
            <a:r>
              <a:rPr lang="it-IT" sz="1200" i="1" smtClean="0">
                <a:solidFill>
                  <a:srgbClr val="0033CC"/>
                </a:solidFill>
              </a:rPr>
              <a:t>Mantova 25/03/2017                                                                                                                    Maristella Vaccari</a:t>
            </a:r>
          </a:p>
          <a:p>
            <a:pPr eaLnBrk="1" hangingPunct="1">
              <a:lnSpc>
                <a:spcPct val="80000"/>
              </a:lnSpc>
              <a:buFontTx/>
              <a:buNone/>
            </a:pPr>
            <a:endParaRPr lang="it-IT" sz="1200" i="1" smtClean="0">
              <a:solidFill>
                <a:srgbClr val="0033CC"/>
              </a:solidFill>
            </a:endParaRPr>
          </a:p>
        </p:txBody>
      </p:sp>
      <p:pic>
        <p:nvPicPr>
          <p:cNvPr id="16387" name="Picture 6" descr="Risultati immagini per immagini mantova"/>
          <p:cNvPicPr>
            <a:picLocks noChangeAspect="1" noChangeArrowheads="1"/>
          </p:cNvPicPr>
          <p:nvPr/>
        </p:nvPicPr>
        <p:blipFill>
          <a:blip r:embed="rId2"/>
          <a:srcRect/>
          <a:stretch>
            <a:fillRect/>
          </a:stretch>
        </p:blipFill>
        <p:spPr bwMode="auto">
          <a:xfrm>
            <a:off x="0" y="0"/>
            <a:ext cx="9144000" cy="3959225"/>
          </a:xfrm>
          <a:prstGeom prst="rect">
            <a:avLst/>
          </a:prstGeom>
          <a:noFill/>
          <a:ln w="9525">
            <a:noFill/>
            <a:miter lim="800000"/>
            <a:headEnd/>
            <a:tailEnd/>
          </a:ln>
        </p:spPr>
      </p:pic>
    </p:spTree>
  </p:cSld>
  <p:clrMapOvr>
    <a:masterClrMapping/>
  </p:clrMapOvr>
  <p:transition advTm="6813"/>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5"/>
          <p:cNvSpPr>
            <a:spLocks noGrp="1"/>
          </p:cNvSpPr>
          <p:nvPr>
            <p:ph type="title" idx="4294967295"/>
          </p:nvPr>
        </p:nvSpPr>
        <p:spPr/>
        <p:txBody>
          <a:bodyPr/>
          <a:lstStyle/>
          <a:p>
            <a:pPr eaLnBrk="1" hangingPunct="1"/>
            <a:r>
              <a:rPr lang="it-IT" sz="3200" b="1" smtClean="0">
                <a:solidFill>
                  <a:srgbClr val="FF0000"/>
                </a:solidFill>
              </a:rPr>
              <a:t>CONTRACCEZIONE IN C.G</a:t>
            </a:r>
            <a:br>
              <a:rPr lang="it-IT" sz="3200" b="1" smtClean="0">
                <a:solidFill>
                  <a:srgbClr val="FF0000"/>
                </a:solidFill>
              </a:rPr>
            </a:br>
            <a:r>
              <a:rPr lang="it-IT" sz="3200" b="1" smtClean="0">
                <a:solidFill>
                  <a:srgbClr val="FF0000"/>
                </a:solidFill>
              </a:rPr>
              <a:t>MAGGIORENNI (18 – 21)</a:t>
            </a:r>
          </a:p>
        </p:txBody>
      </p:sp>
      <p:graphicFrame>
        <p:nvGraphicFramePr>
          <p:cNvPr id="125955" name="Object 3"/>
          <p:cNvGraphicFramePr>
            <a:graphicFrameLocks noGrp="1" noChangeAspect="1"/>
          </p:cNvGraphicFramePr>
          <p:nvPr>
            <p:ph idx="4294967295"/>
          </p:nvPr>
        </p:nvGraphicFramePr>
        <p:xfrm>
          <a:off x="971550" y="1412875"/>
          <a:ext cx="7532688" cy="5029200"/>
        </p:xfrm>
        <a:graphic>
          <a:graphicData uri="http://schemas.openxmlformats.org/presentationml/2006/ole">
            <mc:AlternateContent xmlns:mc="http://schemas.openxmlformats.org/markup-compatibility/2006">
              <mc:Choice xmlns:v="urn:schemas-microsoft-com:vml" Requires="v">
                <p:oleObj spid="_x0000_s125956" name="Grafico" r:id="rId3" imgW="6096000" imgH="4067083" progId="MSGraph.Chart.8">
                  <p:embed followColorScheme="full"/>
                </p:oleObj>
              </mc:Choice>
              <mc:Fallback>
                <p:oleObj name="Grafico" r:id="rId3" imgW="6096000" imgH="4067083" progId="MSGraph.Chart.8">
                  <p:embed followColorScheme="full"/>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1412875"/>
                        <a:ext cx="7532688" cy="5029200"/>
                      </a:xfrm>
                      <a:prstGeom prst="rect">
                        <a:avLst/>
                      </a:prstGeom>
                      <a:solidFill>
                        <a:schemeClr val="bg2"/>
                      </a:solidFill>
                    </p:spPr>
                  </p:pic>
                </p:oleObj>
              </mc:Fallback>
            </mc:AlternateContent>
          </a:graphicData>
        </a:graphic>
      </p:graphicFrame>
    </p:spTree>
  </p:cSld>
  <p:clrMapOvr>
    <a:masterClrMapping/>
  </p:clrMapOvr>
  <p:transition advTm="5188"/>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1" name="Rectangle 4"/>
          <p:cNvSpPr>
            <a:spLocks noGrp="1"/>
          </p:cNvSpPr>
          <p:nvPr>
            <p:ph type="title" idx="4294967295"/>
          </p:nvPr>
        </p:nvSpPr>
        <p:spPr/>
        <p:txBody>
          <a:bodyPr/>
          <a:lstStyle/>
          <a:p>
            <a:pPr eaLnBrk="1" hangingPunct="1"/>
            <a:r>
              <a:rPr lang="it-IT" sz="3200" b="1" smtClean="0">
                <a:solidFill>
                  <a:srgbClr val="FF0000"/>
                </a:solidFill>
              </a:rPr>
              <a:t>ACCESSI PER CONTRACCEZIONE IN C.G</a:t>
            </a:r>
            <a:br>
              <a:rPr lang="it-IT" sz="3200" b="1" smtClean="0">
                <a:solidFill>
                  <a:srgbClr val="FF0000"/>
                </a:solidFill>
              </a:rPr>
            </a:br>
            <a:r>
              <a:rPr lang="it-IT" sz="3200" b="1" u="sng" smtClean="0">
                <a:solidFill>
                  <a:srgbClr val="FF0000"/>
                </a:solidFill>
              </a:rPr>
              <a:t>MINORENNI (14-17)</a:t>
            </a:r>
          </a:p>
        </p:txBody>
      </p:sp>
      <p:sp>
        <p:nvSpPr>
          <p:cNvPr id="126982" name="Rectangle 5"/>
          <p:cNvSpPr>
            <a:spLocks noGrp="1"/>
          </p:cNvSpPr>
          <p:nvPr>
            <p:ph type="body" sz="half" idx="4294967295"/>
          </p:nvPr>
        </p:nvSpPr>
        <p:spPr>
          <a:xfrm>
            <a:off x="179388" y="2276475"/>
            <a:ext cx="3600450" cy="2665413"/>
          </a:xfrm>
          <a:solidFill>
            <a:srgbClr val="99FFCC"/>
          </a:solidFill>
        </p:spPr>
        <p:txBody>
          <a:bodyPr/>
          <a:lstStyle/>
          <a:p>
            <a:pPr marL="533400" indent="-533400" eaLnBrk="1" hangingPunct="1">
              <a:buFontTx/>
              <a:buNone/>
            </a:pPr>
            <a:r>
              <a:rPr lang="it-IT" sz="1800" b="1" smtClean="0"/>
              <a:t>UTENTI ITALIANE  STRANIERE</a:t>
            </a:r>
          </a:p>
          <a:p>
            <a:pPr marL="533400" indent="-533400" eaLnBrk="1" hangingPunct="1">
              <a:buFontTx/>
              <a:buNone/>
            </a:pPr>
            <a:r>
              <a:rPr lang="it-IT" sz="1800" b="1" smtClean="0"/>
              <a:t>2013           194             39</a:t>
            </a:r>
          </a:p>
          <a:p>
            <a:pPr marL="533400" indent="-533400" eaLnBrk="1" hangingPunct="1">
              <a:buFontTx/>
              <a:buAutoNum type="arabicPlain" startAt="2014"/>
            </a:pPr>
            <a:r>
              <a:rPr lang="it-IT" sz="1800" b="1" smtClean="0"/>
              <a:t>           237             31</a:t>
            </a:r>
          </a:p>
          <a:p>
            <a:pPr marL="533400" indent="-533400" eaLnBrk="1" hangingPunct="1">
              <a:buFontTx/>
              <a:buNone/>
            </a:pPr>
            <a:r>
              <a:rPr lang="it-IT" sz="1800" b="1" smtClean="0"/>
              <a:t>2015           156             20</a:t>
            </a:r>
          </a:p>
          <a:p>
            <a:pPr marL="533400" indent="-533400" eaLnBrk="1" hangingPunct="1">
              <a:buFontTx/>
              <a:buAutoNum type="arabicPlain" startAt="2016"/>
            </a:pPr>
            <a:r>
              <a:rPr lang="it-IT" sz="1800" b="1" smtClean="0"/>
              <a:t>           163             11</a:t>
            </a:r>
          </a:p>
          <a:p>
            <a:pPr marL="533400" indent="-533400" eaLnBrk="1" hangingPunct="1">
              <a:buFontTx/>
              <a:buNone/>
            </a:pPr>
            <a:r>
              <a:rPr lang="it-IT" sz="1800" b="1" smtClean="0">
                <a:solidFill>
                  <a:srgbClr val="FF0000"/>
                </a:solidFill>
              </a:rPr>
              <a:t>TOT.</a:t>
            </a:r>
            <a:r>
              <a:rPr lang="it-IT" sz="1800" b="1" smtClean="0"/>
              <a:t>           750           101</a:t>
            </a:r>
          </a:p>
          <a:p>
            <a:pPr marL="533400" indent="-533400" eaLnBrk="1" hangingPunct="1">
              <a:buFontTx/>
              <a:buNone/>
            </a:pPr>
            <a:endParaRPr lang="it-IT" sz="1800" b="1" smtClean="0"/>
          </a:p>
        </p:txBody>
      </p:sp>
      <p:graphicFrame>
        <p:nvGraphicFramePr>
          <p:cNvPr id="126980" name="Object 4"/>
          <p:cNvGraphicFramePr>
            <a:graphicFrameLocks noGrp="1" noChangeAspect="1"/>
          </p:cNvGraphicFramePr>
          <p:nvPr>
            <p:ph type="chart" sz="half" idx="4294967295"/>
          </p:nvPr>
        </p:nvGraphicFramePr>
        <p:xfrm>
          <a:off x="3760788" y="1484313"/>
          <a:ext cx="5383212" cy="4983162"/>
        </p:xfrm>
        <a:graphic>
          <a:graphicData uri="http://schemas.openxmlformats.org/presentationml/2006/ole">
            <mc:AlternateContent xmlns:mc="http://schemas.openxmlformats.org/markup-compatibility/2006">
              <mc:Choice xmlns:v="urn:schemas-microsoft-com:vml" Requires="v">
                <p:oleObj spid="_x0000_s126981" name="Grafico" r:id="rId3" imgW="4486287" imgH="4152900" progId="MSGraph.Chart.8">
                  <p:embed followColorScheme="full"/>
                </p:oleObj>
              </mc:Choice>
              <mc:Fallback>
                <p:oleObj name="Grafico" r:id="rId3" imgW="4486287" imgH="4152900" progId="MSGraph.Chart.8">
                  <p:embed followColorScheme="full"/>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0788" y="1484313"/>
                        <a:ext cx="5383212" cy="4983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advTm="3953"/>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5"/>
          <p:cNvSpPr>
            <a:spLocks noGrp="1"/>
          </p:cNvSpPr>
          <p:nvPr>
            <p:ph type="title" idx="4294967295"/>
          </p:nvPr>
        </p:nvSpPr>
        <p:spPr/>
        <p:txBody>
          <a:bodyPr/>
          <a:lstStyle/>
          <a:p>
            <a:pPr eaLnBrk="1" hangingPunct="1"/>
            <a:r>
              <a:rPr lang="it-IT" sz="3200" b="1" smtClean="0">
                <a:solidFill>
                  <a:srgbClr val="FF0000"/>
                </a:solidFill>
              </a:rPr>
              <a:t>ACCESSI PER CONTRACCEZIONE IN C.G</a:t>
            </a:r>
            <a:br>
              <a:rPr lang="it-IT" sz="3200" b="1" smtClean="0">
                <a:solidFill>
                  <a:srgbClr val="FF0000"/>
                </a:solidFill>
              </a:rPr>
            </a:br>
            <a:r>
              <a:rPr lang="it-IT" sz="3200" b="1" smtClean="0">
                <a:solidFill>
                  <a:srgbClr val="FF0000"/>
                </a:solidFill>
              </a:rPr>
              <a:t>MINORENNI (14-17</a:t>
            </a:r>
            <a:r>
              <a:rPr lang="it-IT" sz="3200" b="1" smtClean="0">
                <a:solidFill>
                  <a:schemeClr val="accent1"/>
                </a:solidFill>
              </a:rPr>
              <a:t>)</a:t>
            </a:r>
          </a:p>
        </p:txBody>
      </p:sp>
      <p:graphicFrame>
        <p:nvGraphicFramePr>
          <p:cNvPr id="128003" name="Object 3"/>
          <p:cNvGraphicFramePr>
            <a:graphicFrameLocks noGrp="1" noChangeAspect="1"/>
          </p:cNvGraphicFramePr>
          <p:nvPr>
            <p:ph idx="4294967295"/>
          </p:nvPr>
        </p:nvGraphicFramePr>
        <p:xfrm>
          <a:off x="827088" y="1744663"/>
          <a:ext cx="7848600" cy="4708525"/>
        </p:xfrm>
        <a:graphic>
          <a:graphicData uri="http://schemas.openxmlformats.org/presentationml/2006/ole">
            <mc:AlternateContent xmlns:mc="http://schemas.openxmlformats.org/markup-compatibility/2006">
              <mc:Choice xmlns:v="urn:schemas-microsoft-com:vml" Requires="v">
                <p:oleObj spid="_x0000_s128004" name="Grafico" r:id="rId3" imgW="6096000" imgH="4067083" progId="MSGraph.Chart.8">
                  <p:embed followColorScheme="full"/>
                </p:oleObj>
              </mc:Choice>
              <mc:Fallback>
                <p:oleObj name="Grafico" r:id="rId3" imgW="6096000" imgH="4067083" progId="MSGraph.Chart.8">
                  <p:embed followColorScheme="full"/>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1744663"/>
                        <a:ext cx="7848600" cy="4708525"/>
                      </a:xfrm>
                      <a:prstGeom prst="rect">
                        <a:avLst/>
                      </a:prstGeom>
                      <a:solidFill>
                        <a:schemeClr val="bg2"/>
                      </a:solidFill>
                    </p:spPr>
                  </p:pic>
                </p:oleObj>
              </mc:Fallback>
            </mc:AlternateContent>
          </a:graphicData>
        </a:graphic>
      </p:graphicFrame>
    </p:spTree>
  </p:cSld>
  <p:clrMapOvr>
    <a:masterClrMapping/>
  </p:clrMapOvr>
  <p:transition advTm="5218"/>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7" name="Rectangle 4"/>
          <p:cNvSpPr>
            <a:spLocks noGrp="1"/>
          </p:cNvSpPr>
          <p:nvPr>
            <p:ph type="title" idx="4294967295"/>
          </p:nvPr>
        </p:nvSpPr>
        <p:spPr/>
        <p:txBody>
          <a:bodyPr/>
          <a:lstStyle/>
          <a:p>
            <a:pPr eaLnBrk="1" hangingPunct="1"/>
            <a:r>
              <a:rPr lang="it-IT" b="1" smtClean="0">
                <a:solidFill>
                  <a:srgbClr val="FF0000"/>
                </a:solidFill>
              </a:rPr>
              <a:t>ACCESI PER I.V.G IN C.F.</a:t>
            </a:r>
          </a:p>
        </p:txBody>
      </p:sp>
      <p:sp>
        <p:nvSpPr>
          <p:cNvPr id="74758" name="Rectangle 5"/>
          <p:cNvSpPr>
            <a:spLocks noGrp="1"/>
          </p:cNvSpPr>
          <p:nvPr>
            <p:ph type="body" sz="half" idx="4294967295"/>
          </p:nvPr>
        </p:nvSpPr>
        <p:spPr>
          <a:xfrm>
            <a:off x="179388" y="1844675"/>
            <a:ext cx="3097212" cy="2736850"/>
          </a:xfrm>
          <a:solidFill>
            <a:srgbClr val="99FFCC"/>
          </a:solidFill>
        </p:spPr>
        <p:txBody>
          <a:bodyPr/>
          <a:lstStyle/>
          <a:p>
            <a:pPr marL="533400" indent="-533400" eaLnBrk="1" hangingPunct="1">
              <a:buFontTx/>
              <a:buNone/>
            </a:pPr>
            <a:r>
              <a:rPr lang="it-IT" sz="1400" b="1" smtClean="0"/>
              <a:t>UTENTI   ITALIANE  STRANIERE</a:t>
            </a:r>
          </a:p>
          <a:p>
            <a:pPr marL="533400" indent="-533400" eaLnBrk="1" hangingPunct="1">
              <a:buFontTx/>
              <a:buNone/>
            </a:pPr>
            <a:endParaRPr lang="it-IT" sz="1400" b="1" smtClean="0"/>
          </a:p>
          <a:p>
            <a:pPr marL="533400" indent="-533400" eaLnBrk="1" hangingPunct="1">
              <a:buFontTx/>
              <a:buAutoNum type="arabicPlain" startAt="2013"/>
            </a:pPr>
            <a:r>
              <a:rPr lang="it-IT" sz="1600" b="1" smtClean="0"/>
              <a:t>        146            352</a:t>
            </a:r>
          </a:p>
          <a:p>
            <a:pPr marL="533400" indent="-533400" eaLnBrk="1" hangingPunct="1">
              <a:buFontTx/>
              <a:buAutoNum type="arabicPlain" startAt="2013"/>
            </a:pPr>
            <a:r>
              <a:rPr lang="it-IT" sz="1600" b="1" smtClean="0"/>
              <a:t>        210            358</a:t>
            </a:r>
          </a:p>
          <a:p>
            <a:pPr marL="533400" indent="-533400" eaLnBrk="1" hangingPunct="1">
              <a:buFontTx/>
              <a:buAutoNum type="arabicPlain" startAt="2013"/>
            </a:pPr>
            <a:r>
              <a:rPr lang="it-IT" sz="1600" b="1" smtClean="0"/>
              <a:t>        181            365</a:t>
            </a:r>
          </a:p>
          <a:p>
            <a:pPr marL="533400" indent="-533400" eaLnBrk="1" hangingPunct="1">
              <a:buFontTx/>
              <a:buAutoNum type="arabicPlain" startAt="2013"/>
            </a:pPr>
            <a:r>
              <a:rPr lang="it-IT" sz="1600" b="1" smtClean="0"/>
              <a:t>        181            341</a:t>
            </a:r>
          </a:p>
          <a:p>
            <a:pPr marL="533400" indent="-533400" eaLnBrk="1" hangingPunct="1">
              <a:buFontTx/>
              <a:buNone/>
            </a:pPr>
            <a:r>
              <a:rPr lang="it-IT" sz="1600" b="1" smtClean="0">
                <a:solidFill>
                  <a:srgbClr val="FF0000"/>
                </a:solidFill>
              </a:rPr>
              <a:t>TOT.</a:t>
            </a:r>
            <a:r>
              <a:rPr lang="it-IT" sz="1600" b="1" smtClean="0"/>
              <a:t>         718          1416</a:t>
            </a:r>
          </a:p>
          <a:p>
            <a:pPr marL="533400" indent="-533400" eaLnBrk="1" hangingPunct="1">
              <a:buFontTx/>
              <a:buNone/>
            </a:pPr>
            <a:endParaRPr lang="it-IT" sz="1600" b="1" smtClean="0">
              <a:solidFill>
                <a:schemeClr val="accent1"/>
              </a:solidFill>
            </a:endParaRPr>
          </a:p>
        </p:txBody>
      </p:sp>
      <p:graphicFrame>
        <p:nvGraphicFramePr>
          <p:cNvPr id="74756" name="Object 4"/>
          <p:cNvGraphicFramePr>
            <a:graphicFrameLocks noGrp="1" noChangeAspect="1"/>
          </p:cNvGraphicFramePr>
          <p:nvPr>
            <p:ph type="chart" sz="half" idx="4294967295"/>
          </p:nvPr>
        </p:nvGraphicFramePr>
        <p:xfrm>
          <a:off x="3298825" y="1268413"/>
          <a:ext cx="5845175" cy="5349875"/>
        </p:xfrm>
        <a:graphic>
          <a:graphicData uri="http://schemas.openxmlformats.org/presentationml/2006/ole">
            <mc:AlternateContent xmlns:mc="http://schemas.openxmlformats.org/markup-compatibility/2006">
              <mc:Choice xmlns:v="urn:schemas-microsoft-com:vml" Requires="v">
                <p:oleObj spid="_x0000_s74757" name="Grafico" r:id="rId3" imgW="3933952" imgH="3600635" progId="MSGraph.Chart.8">
                  <p:embed followColorScheme="full"/>
                </p:oleObj>
              </mc:Choice>
              <mc:Fallback>
                <p:oleObj name="Grafico" r:id="rId3" imgW="3933952" imgH="3600635" progId="MSGraph.Chart.8">
                  <p:embed followColorScheme="full"/>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98825" y="1268413"/>
                        <a:ext cx="5845175" cy="5349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advTm="20391"/>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5"/>
          <p:cNvSpPr>
            <a:spLocks noGrp="1"/>
          </p:cNvSpPr>
          <p:nvPr>
            <p:ph type="title" idx="4294967295"/>
          </p:nvPr>
        </p:nvSpPr>
        <p:spPr/>
        <p:txBody>
          <a:bodyPr/>
          <a:lstStyle/>
          <a:p>
            <a:pPr eaLnBrk="1" hangingPunct="1"/>
            <a:r>
              <a:rPr lang="it-IT" b="1" smtClean="0">
                <a:solidFill>
                  <a:srgbClr val="FF0000"/>
                </a:solidFill>
              </a:rPr>
              <a:t>ACCESI PER I.V.G IN C.F.</a:t>
            </a:r>
          </a:p>
        </p:txBody>
      </p:sp>
      <p:graphicFrame>
        <p:nvGraphicFramePr>
          <p:cNvPr id="75779" name="Object 3"/>
          <p:cNvGraphicFramePr>
            <a:graphicFrameLocks noGrp="1" noChangeAspect="1"/>
          </p:cNvGraphicFramePr>
          <p:nvPr>
            <p:ph idx="4294967295"/>
          </p:nvPr>
        </p:nvGraphicFramePr>
        <p:xfrm>
          <a:off x="684213" y="2133600"/>
          <a:ext cx="7848600" cy="4064000"/>
        </p:xfrm>
        <a:graphic>
          <a:graphicData uri="http://schemas.openxmlformats.org/presentationml/2006/ole">
            <mc:AlternateContent xmlns:mc="http://schemas.openxmlformats.org/markup-compatibility/2006">
              <mc:Choice xmlns:v="urn:schemas-microsoft-com:vml" Requires="v">
                <p:oleObj spid="_x0000_s75780" name="Grafico" r:id="rId3" imgW="6096000" imgH="4067083" progId="MSGraph.Chart.8">
                  <p:embed followColorScheme="full"/>
                </p:oleObj>
              </mc:Choice>
              <mc:Fallback>
                <p:oleObj name="Grafico" r:id="rId3" imgW="6096000" imgH="4067083" progId="MSGraph.Chart.8">
                  <p:embed followColorScheme="full"/>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2133600"/>
                        <a:ext cx="7848600" cy="4064000"/>
                      </a:xfrm>
                      <a:prstGeom prst="rect">
                        <a:avLst/>
                      </a:prstGeom>
                      <a:solidFill>
                        <a:schemeClr val="bg2"/>
                      </a:solidFill>
                    </p:spPr>
                  </p:pic>
                </p:oleObj>
              </mc:Fallback>
            </mc:AlternateContent>
          </a:graphicData>
        </a:graphic>
      </p:graphicFrame>
    </p:spTree>
  </p:cSld>
  <p:clrMapOvr>
    <a:masterClrMapping/>
  </p:clrMapOvr>
  <p:transition advTm="4593"/>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9" name="Rectangle 4"/>
          <p:cNvSpPr>
            <a:spLocks noGrp="1"/>
          </p:cNvSpPr>
          <p:nvPr>
            <p:ph type="title" idx="4294967295"/>
          </p:nvPr>
        </p:nvSpPr>
        <p:spPr/>
        <p:txBody>
          <a:bodyPr/>
          <a:lstStyle/>
          <a:p>
            <a:pPr eaLnBrk="1" hangingPunct="1"/>
            <a:r>
              <a:rPr lang="it-IT" sz="3200" b="1" smtClean="0">
                <a:solidFill>
                  <a:srgbClr val="FF0000"/>
                </a:solidFill>
              </a:rPr>
              <a:t>ACCESSI PER I.V.G IN C.G</a:t>
            </a:r>
            <a:br>
              <a:rPr lang="it-IT" sz="3200" b="1" smtClean="0">
                <a:solidFill>
                  <a:srgbClr val="FF0000"/>
                </a:solidFill>
              </a:rPr>
            </a:br>
            <a:r>
              <a:rPr lang="it-IT" sz="3200" b="1" smtClean="0">
                <a:solidFill>
                  <a:srgbClr val="FF0000"/>
                </a:solidFill>
              </a:rPr>
              <a:t>MAGGIORENNI (18 – 21)</a:t>
            </a:r>
          </a:p>
        </p:txBody>
      </p:sp>
      <p:sp>
        <p:nvSpPr>
          <p:cNvPr id="129030" name="Rectangle 5"/>
          <p:cNvSpPr>
            <a:spLocks noGrp="1"/>
          </p:cNvSpPr>
          <p:nvPr>
            <p:ph type="body" sz="half" idx="4294967295"/>
          </p:nvPr>
        </p:nvSpPr>
        <p:spPr>
          <a:xfrm>
            <a:off x="0" y="1773238"/>
            <a:ext cx="3635375" cy="2665412"/>
          </a:xfrm>
          <a:solidFill>
            <a:srgbClr val="99FFCC"/>
          </a:solidFill>
        </p:spPr>
        <p:txBody>
          <a:bodyPr/>
          <a:lstStyle/>
          <a:p>
            <a:pPr marL="533400" indent="-533400" eaLnBrk="1" hangingPunct="1">
              <a:buFontTx/>
              <a:buNone/>
            </a:pPr>
            <a:r>
              <a:rPr lang="it-IT" sz="1600" b="1" smtClean="0">
                <a:solidFill>
                  <a:srgbClr val="FF0000"/>
                </a:solidFill>
              </a:rPr>
              <a:t>UTENTI    ITALIANE   STRANIERE</a:t>
            </a:r>
          </a:p>
          <a:p>
            <a:pPr marL="533400" indent="-533400" eaLnBrk="1" hangingPunct="1">
              <a:buFontTx/>
              <a:buNone/>
            </a:pPr>
            <a:r>
              <a:rPr lang="it-IT" sz="1800" b="1" smtClean="0"/>
              <a:t>2013            11                11</a:t>
            </a:r>
          </a:p>
          <a:p>
            <a:pPr marL="533400" indent="-533400" eaLnBrk="1" hangingPunct="1">
              <a:buFontTx/>
              <a:buAutoNum type="arabicPlain" startAt="2014"/>
            </a:pPr>
            <a:r>
              <a:rPr lang="it-IT" sz="1800" b="1" smtClean="0"/>
              <a:t>             8                10</a:t>
            </a:r>
          </a:p>
          <a:p>
            <a:pPr marL="533400" indent="-533400" eaLnBrk="1" hangingPunct="1">
              <a:buFontTx/>
              <a:buAutoNum type="arabicPlain" startAt="2014"/>
            </a:pPr>
            <a:r>
              <a:rPr lang="it-IT" sz="1800" b="1" smtClean="0"/>
              <a:t>           18                  3</a:t>
            </a:r>
          </a:p>
          <a:p>
            <a:pPr marL="533400" indent="-533400" eaLnBrk="1" hangingPunct="1">
              <a:buFontTx/>
              <a:buAutoNum type="arabicPlain" startAt="2014"/>
            </a:pPr>
            <a:r>
              <a:rPr lang="it-IT" sz="1800" b="1" smtClean="0"/>
              <a:t>              5                 7   </a:t>
            </a:r>
          </a:p>
          <a:p>
            <a:pPr marL="533400" indent="-533400" eaLnBrk="1" hangingPunct="1">
              <a:buFontTx/>
              <a:buNone/>
            </a:pPr>
            <a:r>
              <a:rPr lang="it-IT" sz="1800" b="1" smtClean="0">
                <a:solidFill>
                  <a:srgbClr val="FF0000"/>
                </a:solidFill>
              </a:rPr>
              <a:t>TOT.</a:t>
            </a:r>
            <a:r>
              <a:rPr lang="it-IT" sz="1800" b="1" smtClean="0"/>
              <a:t>             42                31</a:t>
            </a:r>
          </a:p>
        </p:txBody>
      </p:sp>
      <p:graphicFrame>
        <p:nvGraphicFramePr>
          <p:cNvPr id="129028" name="Object 4"/>
          <p:cNvGraphicFramePr>
            <a:graphicFrameLocks noGrp="1" noChangeAspect="1"/>
          </p:cNvGraphicFramePr>
          <p:nvPr>
            <p:ph type="chart" sz="half" idx="4294967295"/>
          </p:nvPr>
        </p:nvGraphicFramePr>
        <p:xfrm>
          <a:off x="3563938" y="1484313"/>
          <a:ext cx="5248275" cy="4530725"/>
        </p:xfrm>
        <a:graphic>
          <a:graphicData uri="http://schemas.openxmlformats.org/presentationml/2006/ole">
            <mc:AlternateContent xmlns:mc="http://schemas.openxmlformats.org/markup-compatibility/2006">
              <mc:Choice xmlns:v="urn:schemas-microsoft-com:vml" Requires="v">
                <p:oleObj spid="_x0000_s129029" name="Grafico" r:id="rId3" imgW="5038621" imgH="4533900" progId="MSGraph.Chart.8">
                  <p:embed followColorScheme="full"/>
                </p:oleObj>
              </mc:Choice>
              <mc:Fallback>
                <p:oleObj name="Grafico" r:id="rId3" imgW="5038621" imgH="4533900" progId="MSGraph.Chart.8">
                  <p:embed followColorScheme="full"/>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938" y="1484313"/>
                        <a:ext cx="5248275" cy="4530725"/>
                      </a:xfrm>
                      <a:prstGeom prst="rect">
                        <a:avLst/>
                      </a:prstGeom>
                      <a:solidFill>
                        <a:srgbClr val="FFFF99"/>
                      </a:solidFill>
                    </p:spPr>
                  </p:pic>
                </p:oleObj>
              </mc:Fallback>
            </mc:AlternateContent>
          </a:graphicData>
        </a:graphic>
      </p:graphicFrame>
    </p:spTree>
  </p:cSld>
  <p:clrMapOvr>
    <a:masterClrMapping/>
  </p:clrMapOvr>
  <p:transition advTm="4094"/>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Rectangle 5"/>
          <p:cNvSpPr>
            <a:spLocks noGrp="1"/>
          </p:cNvSpPr>
          <p:nvPr>
            <p:ph type="title" idx="4294967295"/>
          </p:nvPr>
        </p:nvSpPr>
        <p:spPr/>
        <p:txBody>
          <a:bodyPr/>
          <a:lstStyle/>
          <a:p>
            <a:pPr eaLnBrk="1" hangingPunct="1"/>
            <a:r>
              <a:rPr lang="it-IT" sz="3200" b="1" smtClean="0">
                <a:solidFill>
                  <a:srgbClr val="FF0000"/>
                </a:solidFill>
              </a:rPr>
              <a:t>ACCESSI I.V.G IN C.G</a:t>
            </a:r>
            <a:br>
              <a:rPr lang="it-IT" sz="3200" b="1" smtClean="0">
                <a:solidFill>
                  <a:srgbClr val="FF0000"/>
                </a:solidFill>
              </a:rPr>
            </a:br>
            <a:r>
              <a:rPr lang="it-IT" sz="3200" b="1" smtClean="0">
                <a:solidFill>
                  <a:srgbClr val="FF0000"/>
                </a:solidFill>
              </a:rPr>
              <a:t>MAGGIORENNI (18 – 21)</a:t>
            </a:r>
          </a:p>
        </p:txBody>
      </p:sp>
      <p:graphicFrame>
        <p:nvGraphicFramePr>
          <p:cNvPr id="130051" name="Object 3"/>
          <p:cNvGraphicFramePr>
            <a:graphicFrameLocks noGrp="1" noChangeAspect="1"/>
          </p:cNvGraphicFramePr>
          <p:nvPr>
            <p:ph idx="4294967295"/>
          </p:nvPr>
        </p:nvGraphicFramePr>
        <p:xfrm>
          <a:off x="852488" y="1557338"/>
          <a:ext cx="7477125" cy="4322762"/>
        </p:xfrm>
        <a:graphic>
          <a:graphicData uri="http://schemas.openxmlformats.org/presentationml/2006/ole">
            <mc:AlternateContent xmlns:mc="http://schemas.openxmlformats.org/markup-compatibility/2006">
              <mc:Choice xmlns:v="urn:schemas-microsoft-com:vml" Requires="v">
                <p:oleObj spid="_x0000_s130052" name="Grafico" r:id="rId3" imgW="7496233" imgH="4333783" progId="MSGraph.Chart.8">
                  <p:embed followColorScheme="full"/>
                </p:oleObj>
              </mc:Choice>
              <mc:Fallback>
                <p:oleObj name="Grafico" r:id="rId3" imgW="7496233" imgH="4333783" progId="MSGraph.Chart.8">
                  <p:embed followColorScheme="full"/>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2488" y="1557338"/>
                        <a:ext cx="7477125" cy="4322762"/>
                      </a:xfrm>
                      <a:prstGeom prst="rect">
                        <a:avLst/>
                      </a:prstGeom>
                      <a:noFill/>
                      <a:ln w="9525">
                        <a:solidFill>
                          <a:srgbClr val="FFCC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advTm="4844"/>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7" name="Rectangle 4"/>
          <p:cNvSpPr>
            <a:spLocks noGrp="1"/>
          </p:cNvSpPr>
          <p:nvPr>
            <p:ph type="title" idx="4294967295"/>
          </p:nvPr>
        </p:nvSpPr>
        <p:spPr/>
        <p:txBody>
          <a:bodyPr/>
          <a:lstStyle/>
          <a:p>
            <a:pPr eaLnBrk="1" hangingPunct="1"/>
            <a:r>
              <a:rPr lang="it-IT" sz="3200" b="1" smtClean="0">
                <a:solidFill>
                  <a:srgbClr val="FF0000"/>
                </a:solidFill>
              </a:rPr>
              <a:t>ACCESSI PER IVG IN C.G</a:t>
            </a:r>
            <a:br>
              <a:rPr lang="it-IT" sz="3200" b="1" smtClean="0">
                <a:solidFill>
                  <a:srgbClr val="FF0000"/>
                </a:solidFill>
              </a:rPr>
            </a:br>
            <a:r>
              <a:rPr lang="it-IT" sz="3200" b="1" smtClean="0">
                <a:solidFill>
                  <a:srgbClr val="FF0000"/>
                </a:solidFill>
              </a:rPr>
              <a:t>MINORENNI (14-17)</a:t>
            </a:r>
          </a:p>
        </p:txBody>
      </p:sp>
      <p:sp>
        <p:nvSpPr>
          <p:cNvPr id="131078" name="Rectangle 5"/>
          <p:cNvSpPr>
            <a:spLocks noGrp="1"/>
          </p:cNvSpPr>
          <p:nvPr>
            <p:ph type="body" sz="half" idx="4294967295"/>
          </p:nvPr>
        </p:nvSpPr>
        <p:spPr>
          <a:xfrm>
            <a:off x="179388" y="1773238"/>
            <a:ext cx="3671887" cy="2735262"/>
          </a:xfrm>
          <a:solidFill>
            <a:srgbClr val="99FFCC"/>
          </a:solidFill>
        </p:spPr>
        <p:txBody>
          <a:bodyPr/>
          <a:lstStyle/>
          <a:p>
            <a:pPr marL="533400" indent="-533400" eaLnBrk="1" hangingPunct="1">
              <a:buFontTx/>
              <a:buNone/>
            </a:pPr>
            <a:r>
              <a:rPr lang="it-IT" sz="1600" b="1" smtClean="0">
                <a:solidFill>
                  <a:srgbClr val="FF0000"/>
                </a:solidFill>
              </a:rPr>
              <a:t>UTENTI    ITALIANE   STRANIERE</a:t>
            </a:r>
          </a:p>
          <a:p>
            <a:pPr marL="533400" indent="-533400" eaLnBrk="1" hangingPunct="1">
              <a:buFontTx/>
              <a:buNone/>
            </a:pPr>
            <a:r>
              <a:rPr lang="it-IT" sz="1800" b="1" smtClean="0"/>
              <a:t>2013           24                 5</a:t>
            </a:r>
          </a:p>
          <a:p>
            <a:pPr marL="533400" indent="-533400" eaLnBrk="1" hangingPunct="1">
              <a:buFontTx/>
              <a:buAutoNum type="arabicPlain" startAt="2014"/>
            </a:pPr>
            <a:r>
              <a:rPr lang="it-IT" sz="1800" b="1" smtClean="0"/>
              <a:t>           13                 1</a:t>
            </a:r>
          </a:p>
          <a:p>
            <a:pPr marL="533400" indent="-533400" eaLnBrk="1" hangingPunct="1">
              <a:buFontTx/>
              <a:buAutoNum type="arabicPlain" startAt="2014"/>
            </a:pPr>
            <a:r>
              <a:rPr lang="it-IT" sz="1800" b="1" smtClean="0"/>
              <a:t>           12                 6</a:t>
            </a:r>
          </a:p>
          <a:p>
            <a:pPr marL="533400" indent="-533400" eaLnBrk="1" hangingPunct="1">
              <a:buFontTx/>
              <a:buAutoNum type="arabicPlain" startAt="2014"/>
            </a:pPr>
            <a:r>
              <a:rPr lang="it-IT" sz="1800" b="1" smtClean="0"/>
              <a:t>           11                10   </a:t>
            </a:r>
          </a:p>
          <a:p>
            <a:pPr marL="533400" indent="-533400" eaLnBrk="1" hangingPunct="1">
              <a:buFontTx/>
              <a:buNone/>
            </a:pPr>
            <a:r>
              <a:rPr lang="it-IT" sz="1800" b="1" smtClean="0">
                <a:solidFill>
                  <a:srgbClr val="FF0000"/>
                </a:solidFill>
              </a:rPr>
              <a:t>TOT.            60                22</a:t>
            </a:r>
          </a:p>
          <a:p>
            <a:pPr marL="533400" indent="-533400" eaLnBrk="1" hangingPunct="1"/>
            <a:endParaRPr lang="it-IT" sz="2800" smtClean="0">
              <a:solidFill>
                <a:srgbClr val="FF0000"/>
              </a:solidFill>
            </a:endParaRPr>
          </a:p>
        </p:txBody>
      </p:sp>
      <p:graphicFrame>
        <p:nvGraphicFramePr>
          <p:cNvPr id="131076" name="Object 4"/>
          <p:cNvGraphicFramePr>
            <a:graphicFrameLocks noGrp="1" noChangeAspect="1"/>
          </p:cNvGraphicFramePr>
          <p:nvPr>
            <p:ph type="chart" sz="half" idx="4294967295"/>
          </p:nvPr>
        </p:nvGraphicFramePr>
        <p:xfrm>
          <a:off x="3708400" y="1603375"/>
          <a:ext cx="5197475" cy="4994275"/>
        </p:xfrm>
        <a:graphic>
          <a:graphicData uri="http://schemas.openxmlformats.org/presentationml/2006/ole">
            <mc:AlternateContent xmlns:mc="http://schemas.openxmlformats.org/markup-compatibility/2006">
              <mc:Choice xmlns:v="urn:schemas-microsoft-com:vml" Requires="v">
                <p:oleObj spid="_x0000_s131077" name="Grafico" r:id="rId3" imgW="4972119" imgH="4533900" progId="MSGraph.Chart.8">
                  <p:embed followColorScheme="full"/>
                </p:oleObj>
              </mc:Choice>
              <mc:Fallback>
                <p:oleObj name="Grafico" r:id="rId3" imgW="4972119" imgH="4533900" progId="MSGraph.Chart.8">
                  <p:embed followColorScheme="full"/>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8400" y="1603375"/>
                        <a:ext cx="5197475" cy="4994275"/>
                      </a:xfrm>
                      <a:prstGeom prst="rect">
                        <a:avLst/>
                      </a:prstGeom>
                      <a:solidFill>
                        <a:schemeClr val="bg1"/>
                      </a:solidFill>
                    </p:spPr>
                  </p:pic>
                </p:oleObj>
              </mc:Fallback>
            </mc:AlternateContent>
          </a:graphicData>
        </a:graphic>
      </p:graphicFrame>
    </p:spTree>
  </p:cSld>
  <p:clrMapOvr>
    <a:masterClrMapping/>
  </p:clrMapOvr>
  <p:transition advTm="5421"/>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100" name="Rectangle 5"/>
          <p:cNvSpPr>
            <a:spLocks noGrp="1"/>
          </p:cNvSpPr>
          <p:nvPr>
            <p:ph type="title" idx="4294967295"/>
          </p:nvPr>
        </p:nvSpPr>
        <p:spPr/>
        <p:txBody>
          <a:bodyPr/>
          <a:lstStyle/>
          <a:p>
            <a:pPr eaLnBrk="1" hangingPunct="1"/>
            <a:r>
              <a:rPr lang="it-IT" sz="3200" b="1" smtClean="0">
                <a:solidFill>
                  <a:srgbClr val="FF0000"/>
                </a:solidFill>
              </a:rPr>
              <a:t>ACCESSI PER IVG IN C.G</a:t>
            </a:r>
            <a:br>
              <a:rPr lang="it-IT" sz="3200" b="1" smtClean="0">
                <a:solidFill>
                  <a:srgbClr val="FF0000"/>
                </a:solidFill>
              </a:rPr>
            </a:br>
            <a:r>
              <a:rPr lang="it-IT" sz="3200" b="1" smtClean="0">
                <a:solidFill>
                  <a:srgbClr val="FF0000"/>
                </a:solidFill>
              </a:rPr>
              <a:t>MINORENNI (14-17)</a:t>
            </a:r>
          </a:p>
        </p:txBody>
      </p:sp>
      <p:graphicFrame>
        <p:nvGraphicFramePr>
          <p:cNvPr id="67588" name="Object 3"/>
          <p:cNvGraphicFramePr>
            <a:graphicFrameLocks noGrp="1" noChangeAspect="1"/>
          </p:cNvGraphicFramePr>
          <p:nvPr>
            <p:ph idx="4294967295"/>
          </p:nvPr>
        </p:nvGraphicFramePr>
        <p:xfrm>
          <a:off x="1525588" y="1830388"/>
          <a:ext cx="6091237" cy="4064000"/>
        </p:xfrm>
        <a:graphic>
          <a:graphicData uri="http://schemas.openxmlformats.org/presentationml/2006/ole">
            <mc:AlternateContent xmlns:mc="http://schemas.openxmlformats.org/markup-compatibility/2006">
              <mc:Choice xmlns:v="urn:schemas-microsoft-com:vml" Requires="v">
                <p:oleObj spid="_x0000_s132100" name="Grafico" r:id="rId3" imgW="6096000" imgH="4067083" progId="MSGraph.Chart.8">
                  <p:embed followColorScheme="full"/>
                </p:oleObj>
              </mc:Choice>
              <mc:Fallback>
                <p:oleObj name="Grafico" r:id="rId3" imgW="6096000" imgH="4067083" progId="MSGraph.Chart.8">
                  <p:embed followColorScheme="full"/>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5588" y="1830388"/>
                        <a:ext cx="6091237" cy="4064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advTm="8438"/>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3"/>
          <p:cNvSpPr>
            <a:spLocks noGrp="1"/>
          </p:cNvSpPr>
          <p:nvPr>
            <p:ph type="body" idx="4294967295"/>
          </p:nvPr>
        </p:nvSpPr>
        <p:spPr/>
        <p:txBody>
          <a:bodyPr/>
          <a:lstStyle/>
          <a:p>
            <a:pPr eaLnBrk="1" hangingPunct="1"/>
            <a:r>
              <a:rPr lang="it-IT" smtClean="0"/>
              <a:t>Da quanto emerge dall’Ufficio per la Tutela della donna presso il Ministero della Salute, negli ultimi dieci anni le interruzioni volontarie di gravidanza sono più che dimezzate, passando da circa 240mila nei primi anni 2000 a 97mila nel 2014. </a:t>
            </a:r>
            <a:r>
              <a:rPr lang="it-IT" smtClean="0">
                <a:solidFill>
                  <a:srgbClr val="FF0000"/>
                </a:solidFill>
              </a:rPr>
              <a:t>Sono in aumento però le ragazze sotto i 20 anni e le donne straniere. </a:t>
            </a:r>
          </a:p>
        </p:txBody>
      </p:sp>
      <p:pic>
        <p:nvPicPr>
          <p:cNvPr id="139266" name="Picture 4" descr="Risultati immagini per logo ministero della salute"/>
          <p:cNvPicPr>
            <a:picLocks noGrp="1" noChangeAspect="1" noChangeArrowheads="1"/>
          </p:cNvPicPr>
          <p:nvPr>
            <p:ph type="title" idx="4294967295"/>
          </p:nvPr>
        </p:nvPicPr>
        <p:blipFill>
          <a:blip r:embed="rId2"/>
          <a:srcRect/>
          <a:stretch>
            <a:fillRect/>
          </a:stretch>
        </p:blipFill>
        <p:spPr>
          <a:xfrm>
            <a:off x="2343150" y="274638"/>
            <a:ext cx="4456113" cy="1143000"/>
          </a:xfrm>
        </p:spPr>
      </p:pic>
    </p:spTree>
  </p:cSld>
  <p:clrMapOvr>
    <a:masterClrMapping/>
  </p:clrMapOvr>
  <p:transition advTm="20265"/>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idx="4294967295"/>
          </p:nvPr>
        </p:nvSpPr>
        <p:spPr>
          <a:xfrm>
            <a:off x="0" y="476250"/>
            <a:ext cx="8553450" cy="1143000"/>
          </a:xfrm>
        </p:spPr>
        <p:txBody>
          <a:bodyPr/>
          <a:lstStyle/>
          <a:p>
            <a:pPr algn="l" eaLnBrk="1" hangingPunct="1"/>
            <a:r>
              <a:rPr lang="it-IT" sz="2400" b="1" u="sng" smtClean="0">
                <a:solidFill>
                  <a:srgbClr val="EF0749"/>
                </a:solidFill>
              </a:rPr>
              <a:t>IL COUNSELING CONTRACCETTIVO</a:t>
            </a:r>
          </a:p>
        </p:txBody>
      </p:sp>
      <p:sp>
        <p:nvSpPr>
          <p:cNvPr id="17410" name="Rectangle 3"/>
          <p:cNvSpPr>
            <a:spLocks noGrp="1"/>
          </p:cNvSpPr>
          <p:nvPr>
            <p:ph type="body" idx="4294967295"/>
          </p:nvPr>
        </p:nvSpPr>
        <p:spPr>
          <a:xfrm>
            <a:off x="179388" y="2781300"/>
            <a:ext cx="8785225" cy="3743325"/>
          </a:xfrm>
          <a:solidFill>
            <a:srgbClr val="99FFCC"/>
          </a:solidFill>
          <a:ln>
            <a:solidFill>
              <a:schemeClr val="bg1"/>
            </a:solidFill>
          </a:ln>
        </p:spPr>
        <p:txBody>
          <a:bodyPr/>
          <a:lstStyle/>
          <a:p>
            <a:pPr eaLnBrk="1" hangingPunct="1"/>
            <a:endParaRPr lang="it-IT" b="1" smtClean="0"/>
          </a:p>
          <a:p>
            <a:pPr algn="ctr" eaLnBrk="1" hangingPunct="1"/>
            <a:r>
              <a:rPr lang="it-IT" b="1" smtClean="0"/>
              <a:t>Il Counseling in ambito sanitario aiuta ad affrontare le più classiche problematiche con cui operatori sanitari e pazienti convivono quotidianamente.</a:t>
            </a:r>
          </a:p>
        </p:txBody>
      </p:sp>
      <p:sp>
        <p:nvSpPr>
          <p:cNvPr id="17411" name="AutoShape 6" descr="Risultati immagini per immagini DONNA MEDICO CHE PARLA CON DONNA"/>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pPr algn="ctr"/>
            <a:endParaRPr lang="it-IT"/>
          </a:p>
        </p:txBody>
      </p:sp>
      <p:sp>
        <p:nvSpPr>
          <p:cNvPr id="17412" name="AutoShape 8" descr="Risultati immagini per immagini DONNA MEDICO CHE PARLA CON DONNA"/>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pPr algn="ctr"/>
            <a:endParaRPr lang="it-IT"/>
          </a:p>
        </p:txBody>
      </p:sp>
      <p:sp>
        <p:nvSpPr>
          <p:cNvPr id="17413" name="AutoShape 10" descr="Risultati immagini per immagini DONNA MEDICO CHE PARLA CON DONNA"/>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pPr algn="ctr"/>
            <a:endParaRPr lang="it-IT"/>
          </a:p>
        </p:txBody>
      </p:sp>
      <p:sp>
        <p:nvSpPr>
          <p:cNvPr id="17414" name="AutoShape 12" descr="Risultati immagini per immagini DONNA MEDICO CHE PARLA CON DONNA"/>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pPr algn="ctr"/>
            <a:endParaRPr lang="it-IT"/>
          </a:p>
        </p:txBody>
      </p:sp>
      <p:sp>
        <p:nvSpPr>
          <p:cNvPr id="17415" name="AutoShape 14" descr="Risultati immagini per immagini DONNA MEDICO CHE PARLA CON DONNA"/>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pPr algn="ctr"/>
            <a:endParaRPr lang="it-IT"/>
          </a:p>
        </p:txBody>
      </p:sp>
      <p:sp>
        <p:nvSpPr>
          <p:cNvPr id="17416" name="AutoShape 16" descr="medico-che-parla-con-paziente-della-donna-all-ospedale-65279967"/>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pPr algn="ctr"/>
            <a:endParaRPr lang="it-IT"/>
          </a:p>
        </p:txBody>
      </p:sp>
      <p:sp>
        <p:nvSpPr>
          <p:cNvPr id="17417" name="AutoShape 18" descr="medico-che-parla-con-paziente-della-donna-all-ospedale-65279967"/>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pPr algn="ctr"/>
            <a:endParaRPr lang="it-IT"/>
          </a:p>
        </p:txBody>
      </p:sp>
      <p:pic>
        <p:nvPicPr>
          <p:cNvPr id="17418" name="Picture 5" descr="Risultati immagini per immagini antiche ostetrica"/>
          <p:cNvPicPr>
            <a:picLocks noChangeAspect="1" noChangeArrowheads="1"/>
          </p:cNvPicPr>
          <p:nvPr/>
        </p:nvPicPr>
        <p:blipFill>
          <a:blip r:embed="rId2"/>
          <a:srcRect/>
          <a:stretch>
            <a:fillRect/>
          </a:stretch>
        </p:blipFill>
        <p:spPr bwMode="auto">
          <a:xfrm>
            <a:off x="5435600" y="333375"/>
            <a:ext cx="3455988" cy="2349500"/>
          </a:xfrm>
          <a:prstGeom prst="rect">
            <a:avLst/>
          </a:prstGeom>
          <a:noFill/>
          <a:ln w="9525">
            <a:noFill/>
            <a:miter lim="800000"/>
            <a:headEnd/>
            <a:tailEnd/>
          </a:ln>
        </p:spPr>
      </p:pic>
    </p:spTree>
  </p:cSld>
  <p:clrMapOvr>
    <a:masterClrMapping/>
  </p:clrMapOvr>
  <p:transition advTm="76187"/>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4" name="Rectangle 2"/>
          <p:cNvSpPr>
            <a:spLocks noGrp="1" noChangeArrowheads="1"/>
          </p:cNvSpPr>
          <p:nvPr>
            <p:ph type="title"/>
          </p:nvPr>
        </p:nvSpPr>
        <p:spPr/>
        <p:txBody>
          <a:bodyPr/>
          <a:lstStyle/>
          <a:p>
            <a:r>
              <a:rPr lang="it-IT" b="1" smtClean="0">
                <a:solidFill>
                  <a:srgbClr val="FF0000"/>
                </a:solidFill>
              </a:rPr>
              <a:t>CERTIFICATI IVG NEI CF</a:t>
            </a:r>
          </a:p>
        </p:txBody>
      </p:sp>
      <p:graphicFrame>
        <p:nvGraphicFramePr>
          <p:cNvPr id="158723" name="Object 3"/>
          <p:cNvGraphicFramePr>
            <a:graphicFrameLocks noGrp="1" noChangeAspect="1"/>
          </p:cNvGraphicFramePr>
          <p:nvPr>
            <p:ph idx="1"/>
          </p:nvPr>
        </p:nvGraphicFramePr>
        <p:xfrm>
          <a:off x="3635375" y="1557338"/>
          <a:ext cx="5508625" cy="4751387"/>
        </p:xfrm>
        <a:graphic>
          <a:graphicData uri="http://schemas.openxmlformats.org/presentationml/2006/ole">
            <mc:AlternateContent xmlns:mc="http://schemas.openxmlformats.org/markup-compatibility/2006">
              <mc:Choice xmlns:v="urn:schemas-microsoft-com:vml" Requires="v">
                <p:oleObj spid="_x0000_s158724" name="Grafico" r:id="rId3" imgW="4495892" imgH="3505200" progId="MSGraph.Chart.8">
                  <p:embed followColorScheme="full"/>
                </p:oleObj>
              </mc:Choice>
              <mc:Fallback>
                <p:oleObj name="Grafico" r:id="rId3" imgW="4495892" imgH="3505200" progId="MSGraph.Chart.8">
                  <p:embed followColorScheme="full"/>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375" y="1557338"/>
                        <a:ext cx="5508625" cy="4751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8725" name="Rectangle 4"/>
          <p:cNvSpPr>
            <a:spLocks noChangeArrowheads="1"/>
          </p:cNvSpPr>
          <p:nvPr/>
        </p:nvSpPr>
        <p:spPr bwMode="auto">
          <a:xfrm>
            <a:off x="179388" y="2133600"/>
            <a:ext cx="3024187" cy="2563813"/>
          </a:xfrm>
          <a:prstGeom prst="rect">
            <a:avLst/>
          </a:prstGeom>
          <a:solidFill>
            <a:srgbClr val="99FFCC"/>
          </a:solidFill>
          <a:ln w="9525">
            <a:noFill/>
            <a:miter lim="800000"/>
            <a:headEnd/>
            <a:tailEnd/>
          </a:ln>
        </p:spPr>
        <p:txBody>
          <a:bodyPr>
            <a:spAutoFit/>
          </a:bodyPr>
          <a:lstStyle/>
          <a:p>
            <a:pPr marL="342900" indent="-342900"/>
            <a:r>
              <a:rPr lang="it-IT" b="1"/>
              <a:t>                     &gt;18         &lt;18</a:t>
            </a:r>
          </a:p>
          <a:p>
            <a:pPr marL="342900" indent="-342900"/>
            <a:endParaRPr lang="it-IT" b="1"/>
          </a:p>
          <a:p>
            <a:pPr marL="342900" indent="-342900"/>
            <a:r>
              <a:rPr lang="it-IT" b="1"/>
              <a:t>2013              198          14</a:t>
            </a:r>
          </a:p>
          <a:p>
            <a:pPr marL="342900" indent="-342900"/>
            <a:r>
              <a:rPr lang="it-IT" b="1"/>
              <a:t>2014              207            5</a:t>
            </a:r>
          </a:p>
          <a:p>
            <a:pPr marL="342900" indent="-342900"/>
            <a:r>
              <a:rPr lang="it-IT" b="1"/>
              <a:t>2015              220            4</a:t>
            </a:r>
          </a:p>
          <a:p>
            <a:pPr marL="342900" indent="-342900"/>
            <a:r>
              <a:rPr lang="it-IT" b="1"/>
              <a:t>2016              238            7</a:t>
            </a:r>
          </a:p>
          <a:p>
            <a:pPr marL="342900" indent="-342900"/>
            <a:r>
              <a:rPr lang="it-IT" b="1">
                <a:solidFill>
                  <a:srgbClr val="FF0000"/>
                </a:solidFill>
              </a:rPr>
              <a:t>TOT. </a:t>
            </a:r>
            <a:r>
              <a:rPr lang="it-IT" b="1"/>
              <a:t>             </a:t>
            </a:r>
            <a:r>
              <a:rPr lang="it-IT" b="1">
                <a:solidFill>
                  <a:srgbClr val="FF0000"/>
                </a:solidFill>
              </a:rPr>
              <a:t>863          30</a:t>
            </a:r>
          </a:p>
          <a:p>
            <a:pPr marL="342900" indent="-342900"/>
            <a:endParaRPr lang="it-IT" b="1">
              <a:solidFill>
                <a:srgbClr val="FF0000"/>
              </a:solidFill>
            </a:endParaRPr>
          </a:p>
          <a:p>
            <a:pPr marL="342900" indent="-342900"/>
            <a:endParaRPr lang="it-IT" b="1">
              <a:solidFill>
                <a:srgbClr val="FF0000"/>
              </a:solidFill>
            </a:endParaRPr>
          </a:p>
        </p:txBody>
      </p:sp>
    </p:spTree>
  </p:cSld>
  <p:clrMapOvr>
    <a:masterClrMapping/>
  </p:clrMapOvr>
  <p:transition advTm="20031"/>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2"/>
          <p:cNvSpPr>
            <a:spLocks noGrp="1" noChangeArrowheads="1"/>
          </p:cNvSpPr>
          <p:nvPr>
            <p:ph type="title" idx="4294967295"/>
          </p:nvPr>
        </p:nvSpPr>
        <p:spPr>
          <a:xfrm>
            <a:off x="2051050" y="404813"/>
            <a:ext cx="8229600" cy="1143000"/>
          </a:xfrm>
        </p:spPr>
        <p:txBody>
          <a:bodyPr/>
          <a:lstStyle/>
          <a:p>
            <a:endParaRPr lang="it-IT" smtClean="0"/>
          </a:p>
        </p:txBody>
      </p:sp>
      <p:sp>
        <p:nvSpPr>
          <p:cNvPr id="159746" name="Rectangle 3"/>
          <p:cNvSpPr>
            <a:spLocks noGrp="1" noChangeArrowheads="1"/>
          </p:cNvSpPr>
          <p:nvPr>
            <p:ph type="body" idx="4294967295"/>
          </p:nvPr>
        </p:nvSpPr>
        <p:spPr>
          <a:xfrm>
            <a:off x="468313" y="4149725"/>
            <a:ext cx="8229600" cy="2519363"/>
          </a:xfrm>
        </p:spPr>
        <p:txBody>
          <a:bodyPr/>
          <a:lstStyle/>
          <a:p>
            <a:pPr>
              <a:buFontTx/>
              <a:buNone/>
            </a:pPr>
            <a:r>
              <a:rPr lang="it-IT" smtClean="0"/>
              <a:t>                </a:t>
            </a:r>
            <a:r>
              <a:rPr lang="it-IT" smtClean="0">
                <a:solidFill>
                  <a:srgbClr val="FF0000"/>
                </a:solidFill>
              </a:rPr>
              <a:t>2015</a:t>
            </a:r>
            <a:r>
              <a:rPr lang="it-IT" smtClean="0"/>
              <a:t> </a:t>
            </a:r>
            <a:r>
              <a:rPr lang="it-IT" sz="1400" smtClean="0"/>
              <a:t>(AO POMA)</a:t>
            </a:r>
            <a:r>
              <a:rPr lang="it-IT" smtClean="0"/>
              <a:t>              </a:t>
            </a:r>
            <a:r>
              <a:rPr lang="it-IT" smtClean="0">
                <a:solidFill>
                  <a:srgbClr val="FF0000"/>
                </a:solidFill>
              </a:rPr>
              <a:t>2016</a:t>
            </a:r>
            <a:r>
              <a:rPr lang="it-IT" sz="1400" smtClean="0"/>
              <a:t> (ASST MANTOVA)</a:t>
            </a:r>
            <a:endParaRPr lang="it-IT" smtClean="0"/>
          </a:p>
          <a:p>
            <a:pPr>
              <a:buFontTx/>
              <a:buNone/>
            </a:pPr>
            <a:r>
              <a:rPr lang="it-IT" smtClean="0"/>
              <a:t>PARTI     2810                       2718</a:t>
            </a:r>
          </a:p>
          <a:p>
            <a:pPr>
              <a:buFontTx/>
              <a:buNone/>
            </a:pPr>
            <a:r>
              <a:rPr lang="it-IT" smtClean="0"/>
              <a:t>IVG           490                         516</a:t>
            </a:r>
          </a:p>
        </p:txBody>
      </p:sp>
      <p:pic>
        <p:nvPicPr>
          <p:cNvPr id="159747" name="Picture 5" descr="Per l’errore in sala parto &#10;il Poma paga 4 milioni "/>
          <p:cNvPicPr>
            <a:picLocks noChangeAspect="1" noChangeArrowheads="1"/>
          </p:cNvPicPr>
          <p:nvPr/>
        </p:nvPicPr>
        <p:blipFill>
          <a:blip r:embed="rId2"/>
          <a:srcRect/>
          <a:stretch>
            <a:fillRect/>
          </a:stretch>
        </p:blipFill>
        <p:spPr bwMode="auto">
          <a:xfrm>
            <a:off x="755650" y="333375"/>
            <a:ext cx="7200900" cy="3779838"/>
          </a:xfrm>
          <a:prstGeom prst="rect">
            <a:avLst/>
          </a:prstGeom>
          <a:noFill/>
          <a:ln w="9525">
            <a:noFill/>
            <a:miter lim="800000"/>
            <a:headEnd/>
            <a:tailEnd/>
          </a:ln>
        </p:spPr>
      </p:pic>
    </p:spTree>
  </p:cSld>
  <p:clrMapOvr>
    <a:masterClrMapping/>
  </p:clrMapOvr>
  <p:transition advTm="11688"/>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01" name="Rectangle 5"/>
          <p:cNvSpPr>
            <a:spLocks noGrp="1" noChangeArrowheads="1"/>
          </p:cNvSpPr>
          <p:nvPr>
            <p:ph type="title"/>
          </p:nvPr>
        </p:nvSpPr>
        <p:spPr/>
        <p:txBody>
          <a:bodyPr/>
          <a:lstStyle/>
          <a:p>
            <a:r>
              <a:rPr lang="it-IT" sz="4000" b="1" smtClean="0"/>
              <a:t>Certificati IVG in CF e INTERVENTI</a:t>
            </a:r>
          </a:p>
        </p:txBody>
      </p:sp>
      <p:graphicFrame>
        <p:nvGraphicFramePr>
          <p:cNvPr id="183300" name="Object 4"/>
          <p:cNvGraphicFramePr>
            <a:graphicFrameLocks noGrp="1" noChangeAspect="1"/>
          </p:cNvGraphicFramePr>
          <p:nvPr>
            <p:ph idx="1"/>
          </p:nvPr>
        </p:nvGraphicFramePr>
        <p:xfrm>
          <a:off x="1525588" y="1830388"/>
          <a:ext cx="6091237" cy="4064000"/>
        </p:xfrm>
        <a:graphic>
          <a:graphicData uri="http://schemas.openxmlformats.org/presentationml/2006/ole">
            <mc:AlternateContent xmlns:mc="http://schemas.openxmlformats.org/markup-compatibility/2006">
              <mc:Choice xmlns:v="urn:schemas-microsoft-com:vml" Requires="v">
                <p:oleObj spid="_x0000_s183301" name="Grafico" r:id="rId3" imgW="6096000" imgH="4067083" progId="MSGraph.Chart.8">
                  <p:embed followColorScheme="full"/>
                </p:oleObj>
              </mc:Choice>
              <mc:Fallback>
                <p:oleObj name="Grafico" r:id="rId3" imgW="6096000" imgH="4067083" progId="MSGraph.Chart.8">
                  <p:embed followColorScheme="full"/>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5588" y="1830388"/>
                        <a:ext cx="6091237" cy="406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advTm="1765"/>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52" name="Rectangle 8"/>
          <p:cNvSpPr>
            <a:spLocks noGrp="1" noChangeArrowheads="1"/>
          </p:cNvSpPr>
          <p:nvPr>
            <p:ph type="title"/>
          </p:nvPr>
        </p:nvSpPr>
        <p:spPr/>
        <p:txBody>
          <a:bodyPr/>
          <a:lstStyle/>
          <a:p>
            <a:r>
              <a:rPr lang="it-IT" sz="4000" b="1" smtClean="0"/>
              <a:t>Certificati IVG in CF e INTERVENTI</a:t>
            </a:r>
          </a:p>
        </p:txBody>
      </p:sp>
      <p:graphicFrame>
        <p:nvGraphicFramePr>
          <p:cNvPr id="185348" name="Object 4"/>
          <p:cNvGraphicFramePr>
            <a:graphicFrameLocks noGrp="1" noChangeAspect="1"/>
          </p:cNvGraphicFramePr>
          <p:nvPr>
            <p:ph sz="half" idx="1"/>
          </p:nvPr>
        </p:nvGraphicFramePr>
        <p:xfrm>
          <a:off x="457200" y="2516188"/>
          <a:ext cx="4038600" cy="2693987"/>
        </p:xfrm>
        <a:graphic>
          <a:graphicData uri="http://schemas.openxmlformats.org/presentationml/2006/ole">
            <mc:AlternateContent xmlns:mc="http://schemas.openxmlformats.org/markup-compatibility/2006">
              <mc:Choice xmlns:v="urn:schemas-microsoft-com:vml" Requires="v">
                <p:oleObj spid="_x0000_s185352" name="Grafico" r:id="rId3" imgW="6096000" imgH="4067083" progId="MSGraph.Chart.8">
                  <p:embed followColorScheme="full"/>
                </p:oleObj>
              </mc:Choice>
              <mc:Fallback>
                <p:oleObj name="Grafico" r:id="rId3" imgW="6096000" imgH="4067083" progId="MSGraph.Chart.8">
                  <p:embed followColorScheme="full"/>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516188"/>
                        <a:ext cx="4038600" cy="2693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5351" name="Object 7"/>
          <p:cNvGraphicFramePr>
            <a:graphicFrameLocks noGrp="1" noChangeAspect="1"/>
          </p:cNvGraphicFramePr>
          <p:nvPr>
            <p:ph sz="half" idx="2"/>
          </p:nvPr>
        </p:nvGraphicFramePr>
        <p:xfrm>
          <a:off x="1403350" y="1341438"/>
          <a:ext cx="5903913" cy="4895850"/>
        </p:xfrm>
        <a:graphic>
          <a:graphicData uri="http://schemas.openxmlformats.org/presentationml/2006/ole">
            <mc:AlternateContent xmlns:mc="http://schemas.openxmlformats.org/markup-compatibility/2006">
              <mc:Choice xmlns:v="urn:schemas-microsoft-com:vml" Requires="v">
                <p:oleObj spid="_x0000_s185353" name="Grafico" r:id="rId5" imgW="6096000" imgH="4076700" progId="MSGraph.Chart.8">
                  <p:embed followColorScheme="full"/>
                </p:oleObj>
              </mc:Choice>
              <mc:Fallback>
                <p:oleObj name="Grafico" r:id="rId5" imgW="6096000" imgH="4076700" progId="MSGraph.Chart.8">
                  <p:embed followColorScheme="full"/>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3350" y="1341438"/>
                        <a:ext cx="5903913" cy="4895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advTm="13078"/>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6369" name="Rectangle 2"/>
          <p:cNvSpPr>
            <a:spLocks noGrp="1" noChangeArrowheads="1"/>
          </p:cNvSpPr>
          <p:nvPr>
            <p:ph type="title"/>
          </p:nvPr>
        </p:nvSpPr>
        <p:spPr/>
        <p:txBody>
          <a:bodyPr/>
          <a:lstStyle/>
          <a:p>
            <a:endParaRPr lang="it-IT" smtClean="0"/>
          </a:p>
        </p:txBody>
      </p:sp>
      <p:sp>
        <p:nvSpPr>
          <p:cNvPr id="186370" name="Rectangle 3"/>
          <p:cNvSpPr>
            <a:spLocks noGrp="1" noChangeArrowheads="1"/>
          </p:cNvSpPr>
          <p:nvPr>
            <p:ph type="body" idx="1"/>
          </p:nvPr>
        </p:nvSpPr>
        <p:spPr/>
        <p:txBody>
          <a:bodyPr/>
          <a:lstStyle/>
          <a:p>
            <a:endParaRPr lang="it-IT" smtClean="0"/>
          </a:p>
        </p:txBody>
      </p:sp>
      <p:pic>
        <p:nvPicPr>
          <p:cNvPr id="186371" name="Picture 5" descr="Risultati immagini per INTERRUZIONE VOLONTARIA DI GRAVIDANZA"/>
          <p:cNvPicPr>
            <a:picLocks noChangeAspect="1" noChangeArrowheads="1"/>
          </p:cNvPicPr>
          <p:nvPr/>
        </p:nvPicPr>
        <p:blipFill>
          <a:blip r:embed="rId2"/>
          <a:srcRect/>
          <a:stretch>
            <a:fillRect/>
          </a:stretch>
        </p:blipFill>
        <p:spPr bwMode="auto">
          <a:xfrm>
            <a:off x="827088" y="0"/>
            <a:ext cx="7777162" cy="685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Rectangle 2"/>
          <p:cNvSpPr>
            <a:spLocks noGrp="1"/>
          </p:cNvSpPr>
          <p:nvPr>
            <p:ph type="title" idx="4294967295"/>
          </p:nvPr>
        </p:nvSpPr>
        <p:spPr/>
        <p:txBody>
          <a:bodyPr/>
          <a:lstStyle/>
          <a:p>
            <a:pPr eaLnBrk="1" hangingPunct="1"/>
            <a:r>
              <a:rPr lang="it-IT" smtClean="0">
                <a:solidFill>
                  <a:srgbClr val="FF0000"/>
                </a:solidFill>
              </a:rPr>
              <a:t>IVG RIPETUTE</a:t>
            </a:r>
          </a:p>
        </p:txBody>
      </p:sp>
      <p:sp>
        <p:nvSpPr>
          <p:cNvPr id="187394" name="Rectangle 5"/>
          <p:cNvSpPr>
            <a:spLocks noGrp="1"/>
          </p:cNvSpPr>
          <p:nvPr>
            <p:ph type="body" idx="4294967295"/>
          </p:nvPr>
        </p:nvSpPr>
        <p:spPr>
          <a:xfrm>
            <a:off x="457200" y="1600200"/>
            <a:ext cx="8291513" cy="4781550"/>
          </a:xfrm>
        </p:spPr>
        <p:txBody>
          <a:bodyPr/>
          <a:lstStyle/>
          <a:p>
            <a:pPr eaLnBrk="1" hangingPunct="1">
              <a:buFontTx/>
              <a:buNone/>
            </a:pPr>
            <a:r>
              <a:rPr lang="it-IT" smtClean="0"/>
              <a:t>  In Italia il </a:t>
            </a:r>
            <a:r>
              <a:rPr lang="it-IT" u="sng" smtClean="0"/>
              <a:t>27%</a:t>
            </a:r>
            <a:r>
              <a:rPr lang="it-IT" smtClean="0"/>
              <a:t> delle interruzioni volontarie di gravidanza e’effettuato da donne con precedente esperienza abortiva. Negli anni 2011, 2012 e 2013 gli aborti ripetuti si collocano attorno ai 30mila casi l’anno. Per arginare il fenomeno degli aborti ripetuti, soprattutto tra le giovanissime, </a:t>
            </a:r>
            <a:r>
              <a:rPr lang="it-IT" u="sng" smtClean="0">
                <a:solidFill>
                  <a:srgbClr val="FF0000"/>
                </a:solidFill>
              </a:rPr>
              <a:t>si rendono necessari counselling guidati nelle strutture ospedaliere e nei consultori.</a:t>
            </a:r>
          </a:p>
        </p:txBody>
      </p:sp>
      <p:sp>
        <p:nvSpPr>
          <p:cNvPr id="187395" name="AutoShape 4" descr="Risultati immagini per logo ministero della salute"/>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pPr algn="ctr"/>
            <a:endParaRPr lang="it-IT"/>
          </a:p>
        </p:txBody>
      </p:sp>
      <p:sp>
        <p:nvSpPr>
          <p:cNvPr id="187396" name="AutoShape 5" descr="Risultati immagini per logo ministero della salute"/>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pPr algn="ctr"/>
            <a:endParaRPr lang="it-IT"/>
          </a:p>
        </p:txBody>
      </p:sp>
    </p:spTree>
  </p:cSld>
  <p:clrMapOvr>
    <a:masterClrMapping/>
  </p:clrMapOvr>
  <p:transition advTm="55562"/>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8417" name="Rectangle 2"/>
          <p:cNvSpPr>
            <a:spLocks noGrp="1"/>
          </p:cNvSpPr>
          <p:nvPr>
            <p:ph type="title" idx="4294967295"/>
          </p:nvPr>
        </p:nvSpPr>
        <p:spPr/>
        <p:txBody>
          <a:bodyPr/>
          <a:lstStyle/>
          <a:p>
            <a:pPr eaLnBrk="1" hangingPunct="1"/>
            <a:r>
              <a:rPr lang="it-IT" smtClean="0">
                <a:solidFill>
                  <a:srgbClr val="FF0000"/>
                </a:solidFill>
              </a:rPr>
              <a:t>IVG RIPETUTE</a:t>
            </a:r>
          </a:p>
        </p:txBody>
      </p:sp>
      <p:sp>
        <p:nvSpPr>
          <p:cNvPr id="188418" name="Rectangle 3"/>
          <p:cNvSpPr>
            <a:spLocks noGrp="1"/>
          </p:cNvSpPr>
          <p:nvPr>
            <p:ph type="body" idx="4294967295"/>
          </p:nvPr>
        </p:nvSpPr>
        <p:spPr/>
        <p:txBody>
          <a:bodyPr/>
          <a:lstStyle/>
          <a:p>
            <a:pPr eaLnBrk="1" hangingPunct="1">
              <a:buFontTx/>
              <a:buNone/>
            </a:pPr>
            <a:r>
              <a:rPr lang="it-IT" smtClean="0"/>
              <a:t>   da un’analisi condotta dall’Associazione ostetrici ginecologi ospedalieri italiani in 70 ospedali è emerso che la causa degli aborti volontari ripetuti può essere ricondotta all’adozione di un metodo contraccettivo inappropriato o all’inadeguatezza del counselling ricevuto in occasione del precedente aborto</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Rectangle 2"/>
          <p:cNvSpPr>
            <a:spLocks noGrp="1"/>
          </p:cNvSpPr>
          <p:nvPr>
            <p:ph type="title" idx="4294967295"/>
          </p:nvPr>
        </p:nvSpPr>
        <p:spPr/>
        <p:txBody>
          <a:bodyPr/>
          <a:lstStyle/>
          <a:p>
            <a:pPr eaLnBrk="1" hangingPunct="1"/>
            <a:endParaRPr lang="it-IT" smtClean="0"/>
          </a:p>
        </p:txBody>
      </p:sp>
      <p:sp>
        <p:nvSpPr>
          <p:cNvPr id="189442" name="Rectangle 3"/>
          <p:cNvSpPr>
            <a:spLocks noGrp="1"/>
          </p:cNvSpPr>
          <p:nvPr>
            <p:ph type="body" idx="4294967295"/>
          </p:nvPr>
        </p:nvSpPr>
        <p:spPr>
          <a:xfrm>
            <a:off x="539750" y="2060575"/>
            <a:ext cx="8147050" cy="4464050"/>
          </a:xfrm>
        </p:spPr>
        <p:txBody>
          <a:bodyPr/>
          <a:lstStyle/>
          <a:p>
            <a:pPr eaLnBrk="1" hangingPunct="1">
              <a:lnSpc>
                <a:spcPct val="90000"/>
              </a:lnSpc>
            </a:pPr>
            <a:r>
              <a:rPr lang="it-IT" sz="2400" smtClean="0"/>
              <a:t>In Italia, diversamente da quanto avviene in altri Paesi della Comunità Europea, come ad esempio la Francia, i contraccettivi – salvo poche eccezioni - non sono dispensati dal Sistema Sanitario Nazionale. Considerata l’alta percentuale di aborti ripetuti, ciò che sembra emergere nel nostro Paese è che il ricorso alle IVG possa rappresentare, in assenza di adeguata informazione, una via d’uscita contraccettiva. </a:t>
            </a:r>
          </a:p>
          <a:p>
            <a:pPr eaLnBrk="1" hangingPunct="1">
              <a:lnSpc>
                <a:spcPct val="90000"/>
              </a:lnSpc>
              <a:buFontTx/>
              <a:buNone/>
            </a:pPr>
            <a:r>
              <a:rPr lang="it-IT" sz="2800" b="1" smtClean="0">
                <a:solidFill>
                  <a:srgbClr val="FF0000"/>
                </a:solidFill>
              </a:rPr>
              <a:t>   </a:t>
            </a:r>
            <a:r>
              <a:rPr lang="it-IT" sz="2800" b="1" u="sng" smtClean="0">
                <a:solidFill>
                  <a:srgbClr val="FF0000"/>
                </a:solidFill>
              </a:rPr>
              <a:t>La legge 194/78 prescrive che, quando una donna ricorre a una IVG, è obbligatorio fornirle tutte le informazioni per una regolazione delle nascite consapevole.</a:t>
            </a:r>
          </a:p>
        </p:txBody>
      </p:sp>
      <p:pic>
        <p:nvPicPr>
          <p:cNvPr id="189443" name="Picture 7" descr="Risultati immagini per CONTRACCETTIVI"/>
          <p:cNvPicPr>
            <a:picLocks noChangeAspect="1" noChangeArrowheads="1"/>
          </p:cNvPicPr>
          <p:nvPr/>
        </p:nvPicPr>
        <p:blipFill>
          <a:blip r:embed="rId3"/>
          <a:srcRect/>
          <a:stretch>
            <a:fillRect/>
          </a:stretch>
        </p:blipFill>
        <p:spPr bwMode="auto">
          <a:xfrm>
            <a:off x="2051050" y="333375"/>
            <a:ext cx="4537075" cy="1647825"/>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9442">
                                            <p:txEl>
                                              <p:pRg st="1" end="1"/>
                                            </p:txEl>
                                          </p:spTgt>
                                        </p:tgtEl>
                                        <p:attrNameLst>
                                          <p:attrName>style.visibility</p:attrName>
                                        </p:attrNameLst>
                                      </p:cBhvr>
                                      <p:to>
                                        <p:strVal val="visible"/>
                                      </p:to>
                                    </p:set>
                                    <p:anim calcmode="lin" valueType="num">
                                      <p:cBhvr additive="base">
                                        <p:cTn id="7" dur="1000" fill="hold"/>
                                        <p:tgtEl>
                                          <p:spTgt spid="189442">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8944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65" name="Rectangle 2"/>
          <p:cNvSpPr>
            <a:spLocks noGrp="1"/>
          </p:cNvSpPr>
          <p:nvPr>
            <p:ph type="title" idx="4294967295"/>
          </p:nvPr>
        </p:nvSpPr>
        <p:spPr/>
        <p:txBody>
          <a:bodyPr/>
          <a:lstStyle/>
          <a:p>
            <a:pPr eaLnBrk="1" hangingPunct="1"/>
            <a:r>
              <a:rPr lang="it-IT" smtClean="0"/>
              <a:t>   </a:t>
            </a:r>
          </a:p>
        </p:txBody>
      </p:sp>
      <p:sp>
        <p:nvSpPr>
          <p:cNvPr id="190466" name="Rectangle 3"/>
          <p:cNvSpPr>
            <a:spLocks noGrp="1"/>
          </p:cNvSpPr>
          <p:nvPr>
            <p:ph type="body" idx="4294967295"/>
          </p:nvPr>
        </p:nvSpPr>
        <p:spPr>
          <a:ln>
            <a:solidFill>
              <a:schemeClr val="bg1"/>
            </a:solidFill>
          </a:ln>
        </p:spPr>
        <p:txBody>
          <a:bodyPr/>
          <a:lstStyle/>
          <a:p>
            <a:pPr eaLnBrk="1" hangingPunct="1">
              <a:lnSpc>
                <a:spcPct val="80000"/>
              </a:lnSpc>
            </a:pPr>
            <a:r>
              <a:rPr lang="it-IT" sz="2800" smtClean="0"/>
              <a:t>Quando la richiesta di interruzione di gravidanza è legata a un fallimento contraccettivo o alla difficoltà ad attenersi allo schema di assunzione della contraccezione orale oppure all’utilizzo scorretto del condom, potrebbe essere utile consigliare i sistemi contraccettivi a lunga durata e reversibili (Larc), come i dispositivi intrauterini e gli impianti sottocutanei,</a:t>
            </a:r>
          </a:p>
          <a:p>
            <a:pPr eaLnBrk="1" hangingPunct="1">
              <a:lnSpc>
                <a:spcPct val="80000"/>
              </a:lnSpc>
              <a:buFontTx/>
              <a:buNone/>
            </a:pPr>
            <a:r>
              <a:rPr lang="it-IT" sz="2800" smtClean="0">
                <a:solidFill>
                  <a:srgbClr val="F11B05"/>
                </a:solidFill>
              </a:rPr>
              <a:t>   </a:t>
            </a:r>
            <a:r>
              <a:rPr lang="it-IT" sz="2800" b="1" u="sng" smtClean="0">
                <a:solidFill>
                  <a:srgbClr val="F11B05"/>
                </a:solidFill>
              </a:rPr>
              <a:t>che potrebbero essere inseriti durante l’intervento, senza ulteriori disagi per la donna</a:t>
            </a:r>
            <a:r>
              <a:rPr lang="it-IT" sz="2800" b="1" smtClean="0">
                <a:solidFill>
                  <a:srgbClr val="F11B05"/>
                </a:solidFill>
              </a:rPr>
              <a:t>.</a:t>
            </a:r>
            <a:r>
              <a:rPr lang="it-IT" sz="2800" smtClean="0"/>
              <a:t> </a:t>
            </a:r>
          </a:p>
          <a:p>
            <a:pPr eaLnBrk="1" hangingPunct="1">
              <a:lnSpc>
                <a:spcPct val="80000"/>
              </a:lnSpc>
              <a:buFontTx/>
              <a:buNone/>
            </a:pPr>
            <a:r>
              <a:rPr lang="it-IT" sz="2800" smtClean="0"/>
              <a:t>   L’Organizzazione mondiale della sanità li indica come i sistemi più sicuri e che garantiscono la più alta percentuale di adesione dopo 12 mesi.  </a:t>
            </a:r>
          </a:p>
        </p:txBody>
      </p:sp>
      <p:pic>
        <p:nvPicPr>
          <p:cNvPr id="190467" name="Picture 5" descr="Risultati immagini per CONTRACCETTIVI"/>
          <p:cNvPicPr>
            <a:picLocks noChangeAspect="1" noChangeArrowheads="1"/>
          </p:cNvPicPr>
          <p:nvPr/>
        </p:nvPicPr>
        <p:blipFill>
          <a:blip r:embed="rId3"/>
          <a:srcRect/>
          <a:stretch>
            <a:fillRect/>
          </a:stretch>
        </p:blipFill>
        <p:spPr bwMode="auto">
          <a:xfrm>
            <a:off x="1042988" y="333375"/>
            <a:ext cx="2408237" cy="1150938"/>
          </a:xfrm>
          <a:prstGeom prst="rect">
            <a:avLst/>
          </a:prstGeom>
          <a:noFill/>
          <a:ln w="9525">
            <a:noFill/>
            <a:miter lim="800000"/>
            <a:headEnd/>
            <a:tailEnd/>
          </a:ln>
        </p:spPr>
      </p:pic>
      <p:sp>
        <p:nvSpPr>
          <p:cNvPr id="190468" name="AutoShape 9" descr="Immagine correlata"/>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pPr algn="ctr"/>
            <a:endParaRPr lang="it-IT"/>
          </a:p>
        </p:txBody>
      </p:sp>
      <p:pic>
        <p:nvPicPr>
          <p:cNvPr id="190469" name="Picture 11" descr="Risultati immagini per ius ginecologia"/>
          <p:cNvPicPr>
            <a:picLocks noChangeAspect="1" noChangeArrowheads="1"/>
          </p:cNvPicPr>
          <p:nvPr/>
        </p:nvPicPr>
        <p:blipFill>
          <a:blip r:embed="rId4"/>
          <a:srcRect/>
          <a:stretch>
            <a:fillRect/>
          </a:stretch>
        </p:blipFill>
        <p:spPr bwMode="auto">
          <a:xfrm>
            <a:off x="4787900" y="188913"/>
            <a:ext cx="2952750" cy="12954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0466">
                                            <p:txEl>
                                              <p:pRg st="1" end="1"/>
                                            </p:txEl>
                                          </p:spTgt>
                                        </p:tgtEl>
                                        <p:attrNameLst>
                                          <p:attrName>style.visibility</p:attrName>
                                        </p:attrNameLst>
                                      </p:cBhvr>
                                      <p:to>
                                        <p:strVal val="visible"/>
                                      </p:to>
                                    </p:set>
                                    <p:anim calcmode="lin" valueType="num">
                                      <p:cBhvr additive="base">
                                        <p:cTn id="7" dur="500" fill="hold"/>
                                        <p:tgtEl>
                                          <p:spTgt spid="19046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04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childTnLst>
                                    <p:set>
                                      <p:cBhvr>
                                        <p:cTn id="12" dur="1" fill="hold">
                                          <p:stCondLst>
                                            <p:cond delay="0"/>
                                          </p:stCondLst>
                                        </p:cTn>
                                        <p:tgtEl>
                                          <p:spTgt spid="190466">
                                            <p:txEl>
                                              <p:pRg st="2" end="2"/>
                                            </p:txEl>
                                          </p:spTgt>
                                        </p:tgtEl>
                                        <p:attrNameLst>
                                          <p:attrName>style.visibility</p:attrName>
                                        </p:attrNameLst>
                                      </p:cBhvr>
                                      <p:to>
                                        <p:strVal val="visible"/>
                                      </p:to>
                                    </p:set>
                                    <p:anim calcmode="lin" valueType="num">
                                      <p:cBhvr additive="base">
                                        <p:cTn id="13" dur="1000" fill="hold"/>
                                        <p:tgtEl>
                                          <p:spTgt spid="190466">
                                            <p:txEl>
                                              <p:pRg st="2" end="2"/>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19046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Rectangle 2"/>
          <p:cNvSpPr>
            <a:spLocks noGrp="1"/>
          </p:cNvSpPr>
          <p:nvPr>
            <p:ph type="title" idx="4294967295"/>
          </p:nvPr>
        </p:nvSpPr>
        <p:spPr/>
        <p:txBody>
          <a:bodyPr/>
          <a:lstStyle/>
          <a:p>
            <a:pPr eaLnBrk="1" hangingPunct="1"/>
            <a:endParaRPr lang="it-IT" smtClean="0"/>
          </a:p>
        </p:txBody>
      </p:sp>
      <p:sp>
        <p:nvSpPr>
          <p:cNvPr id="191490" name="Rectangle 3"/>
          <p:cNvSpPr>
            <a:spLocks noGrp="1"/>
          </p:cNvSpPr>
          <p:nvPr>
            <p:ph type="body" idx="4294967295"/>
          </p:nvPr>
        </p:nvSpPr>
        <p:spPr>
          <a:xfrm>
            <a:off x="457200" y="2349500"/>
            <a:ext cx="8229600" cy="3776663"/>
          </a:xfrm>
        </p:spPr>
        <p:txBody>
          <a:bodyPr/>
          <a:lstStyle/>
          <a:p>
            <a:pPr eaLnBrk="1" hangingPunct="1">
              <a:buFontTx/>
              <a:buNone/>
            </a:pPr>
            <a:r>
              <a:rPr lang="it-IT" sz="2400" smtClean="0"/>
              <a:t>Non bisogna sottovalutare l’aspetto economico della questione: è possibile stimare il che costo per il Servizio sanitario di un aborto è valutato, con il DRG, attorno ai 1300-1500 euro, la spesa per un dispositivo intrauterino è di circa 100-150 euro. Riuscire a prevenire circa 20mila aborti in un anno, grazie all’impianto di un Larc, permetterebbe un risparmio di 38 milioni di euro ai quali va aggiunto </a:t>
            </a:r>
            <a:r>
              <a:rPr lang="it-IT" sz="2400" b="1" smtClean="0"/>
              <a:t>l’inestimabile valore derivante dall’evitare alla donna un evento tanto traumatico come una Interruzione Volontaria di Gravidanza</a:t>
            </a:r>
            <a:r>
              <a:rPr lang="it-IT" sz="2800" b="1" smtClean="0"/>
              <a:t>. </a:t>
            </a:r>
          </a:p>
        </p:txBody>
      </p:sp>
      <p:sp>
        <p:nvSpPr>
          <p:cNvPr id="191491" name="AutoShape 5" descr="Risultati immagini per euro simbolo"/>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pPr algn="ctr"/>
            <a:endParaRPr lang="it-IT"/>
          </a:p>
        </p:txBody>
      </p:sp>
      <p:sp>
        <p:nvSpPr>
          <p:cNvPr id="191492" name="AutoShape 7" descr="Risultati immagini per euro simbolo"/>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pPr algn="ctr"/>
            <a:endParaRPr lang="it-IT"/>
          </a:p>
        </p:txBody>
      </p:sp>
      <p:pic>
        <p:nvPicPr>
          <p:cNvPr id="191493" name="Picture 9" descr="Immagine correlata"/>
          <p:cNvPicPr>
            <a:picLocks noChangeAspect="1" noChangeArrowheads="1"/>
          </p:cNvPicPr>
          <p:nvPr/>
        </p:nvPicPr>
        <p:blipFill>
          <a:blip r:embed="rId2"/>
          <a:srcRect/>
          <a:stretch>
            <a:fillRect/>
          </a:stretch>
        </p:blipFill>
        <p:spPr bwMode="auto">
          <a:xfrm>
            <a:off x="1692275" y="188913"/>
            <a:ext cx="5329238" cy="2160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lstStyle/>
          <a:p>
            <a:pPr eaLnBrk="1" hangingPunct="1"/>
            <a:endParaRPr lang="it-IT" smtClean="0">
              <a:solidFill>
                <a:srgbClr val="F11B05"/>
              </a:solidFill>
            </a:endParaRPr>
          </a:p>
        </p:txBody>
      </p:sp>
      <p:sp>
        <p:nvSpPr>
          <p:cNvPr id="18434" name="Rectangle 3"/>
          <p:cNvSpPr>
            <a:spLocks noGrp="1"/>
          </p:cNvSpPr>
          <p:nvPr>
            <p:ph type="body" idx="4294967295"/>
          </p:nvPr>
        </p:nvSpPr>
        <p:spPr>
          <a:xfrm>
            <a:off x="457200" y="620713"/>
            <a:ext cx="8229600" cy="5505450"/>
          </a:xfrm>
          <a:solidFill>
            <a:schemeClr val="bg1"/>
          </a:solidFill>
        </p:spPr>
        <p:txBody>
          <a:bodyPr/>
          <a:lstStyle/>
          <a:p>
            <a:pPr eaLnBrk="1" hangingPunct="1">
              <a:lnSpc>
                <a:spcPct val="90000"/>
              </a:lnSpc>
            </a:pPr>
            <a:r>
              <a:rPr lang="it-IT" sz="2400" b="1" smtClean="0">
                <a:solidFill>
                  <a:srgbClr val="4D4D4D"/>
                </a:solidFill>
              </a:rPr>
              <a:t>Il counseling è la capacità del sanitario di individuare con la donna la scelta opportuna, concordando strategie e mete terapeutiche individualizzate. Un buon counseling è alla base di una buona compliance. Infatti, il counselling non deve avere soltanto una funzione informativa basata su spiegazioni facilmente comprensibili circa il funzionamento dei metodi contraccettivi, ma deve avere lo scopo di stabilire una relazione di reciproco scambio e di fiducia, in cui, si possano discutere tutte le problematiche che la donna ritiene associate alla scelta. Per il counselling contraccettivo sono valide le regole generali del rapporto operatore-paziente, all’impiego del linguaggio verbale e non con in aggiunta un’estrema attenzione a mantenere un atteggiamento non giudicante.</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Rectangle 2"/>
          <p:cNvSpPr>
            <a:spLocks noGrp="1" noChangeArrowheads="1"/>
          </p:cNvSpPr>
          <p:nvPr>
            <p:ph type="title"/>
          </p:nvPr>
        </p:nvSpPr>
        <p:spPr/>
        <p:txBody>
          <a:bodyPr/>
          <a:lstStyle/>
          <a:p>
            <a:endParaRPr lang="it-IT" smtClean="0"/>
          </a:p>
        </p:txBody>
      </p:sp>
      <p:sp>
        <p:nvSpPr>
          <p:cNvPr id="193538" name="Rectangle 3"/>
          <p:cNvSpPr>
            <a:spLocks noGrp="1" noChangeArrowheads="1"/>
          </p:cNvSpPr>
          <p:nvPr>
            <p:ph type="body" idx="1"/>
          </p:nvPr>
        </p:nvSpPr>
        <p:spPr/>
        <p:txBody>
          <a:bodyPr/>
          <a:lstStyle/>
          <a:p>
            <a:endParaRPr lang="it-IT" smtClean="0"/>
          </a:p>
        </p:txBody>
      </p:sp>
      <p:pic>
        <p:nvPicPr>
          <p:cNvPr id="193539" name="Picture 5" descr="Immagine correlata"/>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idx="4294967295"/>
          </p:nvPr>
        </p:nvSpPr>
        <p:spPr/>
        <p:txBody>
          <a:bodyPr/>
          <a:lstStyle/>
          <a:p>
            <a:pPr eaLnBrk="1" hangingPunct="1"/>
            <a:r>
              <a:rPr lang="it-IT" smtClean="0"/>
              <a:t>La </a:t>
            </a:r>
            <a:r>
              <a:rPr lang="it-IT" b="1" i="1" smtClean="0"/>
              <a:t>compliance</a:t>
            </a:r>
          </a:p>
        </p:txBody>
      </p:sp>
      <p:sp>
        <p:nvSpPr>
          <p:cNvPr id="19458" name="Rectangle 3"/>
          <p:cNvSpPr>
            <a:spLocks noGrp="1"/>
          </p:cNvSpPr>
          <p:nvPr>
            <p:ph type="body" idx="4294967295"/>
          </p:nvPr>
        </p:nvSpPr>
        <p:spPr/>
        <p:txBody>
          <a:bodyPr/>
          <a:lstStyle/>
          <a:p>
            <a:pPr algn="ctr" eaLnBrk="1" hangingPunct="1"/>
            <a:r>
              <a:rPr lang="it-IT" smtClean="0"/>
              <a:t>La </a:t>
            </a:r>
            <a:r>
              <a:rPr lang="it-IT" b="1" i="1" smtClean="0"/>
              <a:t>compliance</a:t>
            </a:r>
            <a:r>
              <a:rPr lang="it-IT" smtClean="0"/>
              <a:t> </a:t>
            </a:r>
            <a:r>
              <a:rPr lang="it-IT" smtClean="0">
                <a:solidFill>
                  <a:srgbClr val="F11B05"/>
                </a:solidFill>
              </a:rPr>
              <a:t>è l'adesione</a:t>
            </a:r>
            <a:r>
              <a:rPr lang="it-IT" smtClean="0"/>
              <a:t> del paziente, </a:t>
            </a:r>
            <a:r>
              <a:rPr lang="it-IT" smtClean="0">
                <a:solidFill>
                  <a:srgbClr val="F11B05"/>
                </a:solidFill>
              </a:rPr>
              <a:t>dopo accurata consulenza</a:t>
            </a:r>
            <a:r>
              <a:rPr lang="it-IT" smtClean="0"/>
              <a:t> , </a:t>
            </a:r>
          </a:p>
          <a:p>
            <a:pPr algn="ctr" eaLnBrk="1" hangingPunct="1">
              <a:buFontTx/>
              <a:buNone/>
            </a:pPr>
            <a:r>
              <a:rPr lang="it-IT" smtClean="0"/>
              <a:t>ad una terapia, </a:t>
            </a:r>
          </a:p>
          <a:p>
            <a:pPr algn="ctr" eaLnBrk="1" hangingPunct="1">
              <a:buFontTx/>
              <a:buNone/>
            </a:pPr>
            <a:r>
              <a:rPr lang="it-IT" smtClean="0"/>
              <a:t>in genere farmacologica o igienica</a:t>
            </a:r>
          </a:p>
        </p:txBody>
      </p:sp>
    </p:spTree>
  </p:cSld>
  <p:clrMapOvr>
    <a:masterClrMapping/>
  </p:clrMapOvr>
  <p:transition advTm="11219"/>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457200" y="274638"/>
            <a:ext cx="8229600" cy="1425575"/>
          </a:xfrm>
        </p:spPr>
        <p:txBody>
          <a:bodyPr/>
          <a:lstStyle/>
          <a:p>
            <a:pPr eaLnBrk="1" hangingPunct="1"/>
            <a:endParaRPr lang="it-IT" smtClean="0"/>
          </a:p>
        </p:txBody>
      </p:sp>
      <p:sp>
        <p:nvSpPr>
          <p:cNvPr id="20482" name="Rectangle 3"/>
          <p:cNvSpPr>
            <a:spLocks noGrp="1"/>
          </p:cNvSpPr>
          <p:nvPr>
            <p:ph type="body" idx="4294967295"/>
          </p:nvPr>
        </p:nvSpPr>
        <p:spPr>
          <a:xfrm>
            <a:off x="395288" y="2781300"/>
            <a:ext cx="8435975" cy="3705225"/>
          </a:xfrm>
          <a:solidFill>
            <a:schemeClr val="bg1"/>
          </a:solidFill>
          <a:ln>
            <a:solidFill>
              <a:srgbClr val="F11B05"/>
            </a:solidFill>
          </a:ln>
        </p:spPr>
        <p:txBody>
          <a:bodyPr/>
          <a:lstStyle/>
          <a:p>
            <a:pPr eaLnBrk="1" hangingPunct="1"/>
            <a:endParaRPr lang="it-IT" i="1" smtClean="0">
              <a:solidFill>
                <a:srgbClr val="A50021"/>
              </a:solidFill>
            </a:endParaRPr>
          </a:p>
        </p:txBody>
      </p:sp>
      <p:pic>
        <p:nvPicPr>
          <p:cNvPr id="20483" name="Picture 5" descr="Risultati immagini"/>
          <p:cNvPicPr>
            <a:picLocks noChangeAspect="1" noChangeArrowheads="1"/>
          </p:cNvPicPr>
          <p:nvPr/>
        </p:nvPicPr>
        <p:blipFill>
          <a:blip r:embed="rId2"/>
          <a:srcRect/>
          <a:stretch>
            <a:fillRect/>
          </a:stretch>
        </p:blipFill>
        <p:spPr bwMode="auto">
          <a:xfrm>
            <a:off x="2411413" y="188913"/>
            <a:ext cx="4248150" cy="2447925"/>
          </a:xfrm>
          <a:prstGeom prst="rect">
            <a:avLst/>
          </a:prstGeom>
          <a:noFill/>
          <a:ln w="9525">
            <a:noFill/>
            <a:miter lim="800000"/>
            <a:headEnd/>
            <a:tailEnd/>
          </a:ln>
        </p:spPr>
      </p:pic>
      <p:pic>
        <p:nvPicPr>
          <p:cNvPr id="20484" name="Picture 5" descr="Risultati immagini per contraccettivi"/>
          <p:cNvPicPr>
            <a:picLocks noChangeAspect="1" noChangeArrowheads="1"/>
          </p:cNvPicPr>
          <p:nvPr/>
        </p:nvPicPr>
        <p:blipFill>
          <a:blip r:embed="rId3"/>
          <a:srcRect/>
          <a:stretch>
            <a:fillRect/>
          </a:stretch>
        </p:blipFill>
        <p:spPr bwMode="auto">
          <a:xfrm>
            <a:off x="0" y="2060575"/>
            <a:ext cx="8964613" cy="4484688"/>
          </a:xfrm>
          <a:prstGeom prst="rect">
            <a:avLst/>
          </a:prstGeom>
          <a:noFill/>
          <a:ln w="9525">
            <a:noFill/>
            <a:miter lim="800000"/>
            <a:headEnd/>
            <a:tailEnd/>
          </a:ln>
        </p:spPr>
      </p:pic>
    </p:spTree>
  </p:cSld>
  <p:clrMapOvr>
    <a:masterClrMapping/>
  </p:clrMapOvr>
  <p:transition advTm="38922"/>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idx="4294967295"/>
          </p:nvPr>
        </p:nvSpPr>
        <p:spPr>
          <a:xfrm>
            <a:off x="457200" y="274638"/>
            <a:ext cx="8229600" cy="1425575"/>
          </a:xfrm>
        </p:spPr>
        <p:txBody>
          <a:bodyPr/>
          <a:lstStyle/>
          <a:p>
            <a:pPr eaLnBrk="1" hangingPunct="1"/>
            <a:endParaRPr lang="it-IT" smtClean="0"/>
          </a:p>
        </p:txBody>
      </p:sp>
      <p:sp>
        <p:nvSpPr>
          <p:cNvPr id="21506" name="Rectangle 3"/>
          <p:cNvSpPr>
            <a:spLocks noGrp="1"/>
          </p:cNvSpPr>
          <p:nvPr>
            <p:ph type="body" idx="4294967295"/>
          </p:nvPr>
        </p:nvSpPr>
        <p:spPr>
          <a:xfrm>
            <a:off x="395288" y="2781300"/>
            <a:ext cx="8435975" cy="3705225"/>
          </a:xfrm>
          <a:solidFill>
            <a:schemeClr val="bg1"/>
          </a:solidFill>
          <a:ln>
            <a:solidFill>
              <a:srgbClr val="F11B05"/>
            </a:solidFill>
          </a:ln>
        </p:spPr>
        <p:txBody>
          <a:bodyPr/>
          <a:lstStyle/>
          <a:p>
            <a:pPr eaLnBrk="1" hangingPunct="1"/>
            <a:r>
              <a:rPr lang="it-IT" sz="2800" i="1" smtClean="0">
                <a:solidFill>
                  <a:srgbClr val="990033"/>
                </a:solidFill>
              </a:rPr>
              <a:t>Il ruolo dell’ostetrica nel counseling contraccettivo è di ascoltare le esigenze, i dubbi le perplessità dell’utente, illustrare le opzioni contraccettive ormonali e non oggi disponibili sul mercato, sia in termini di via di somministrazione che di dosaggio, </a:t>
            </a:r>
            <a:r>
              <a:rPr lang="it-IT" sz="2800" i="1" u="sng" smtClean="0">
                <a:solidFill>
                  <a:srgbClr val="990033"/>
                </a:solidFill>
              </a:rPr>
              <a:t>permettendole così di scegliere e di discutere con il proprio ginecologo</a:t>
            </a:r>
            <a:r>
              <a:rPr lang="it-IT" sz="2800" i="1" smtClean="0">
                <a:solidFill>
                  <a:srgbClr val="990033"/>
                </a:solidFill>
              </a:rPr>
              <a:t> le possibili alternative al fine di ottimizzare la compliance</a:t>
            </a:r>
            <a:r>
              <a:rPr lang="it-IT" sz="2800" i="1" smtClean="0">
                <a:solidFill>
                  <a:srgbClr val="A50021"/>
                </a:solidFill>
              </a:rPr>
              <a:t>. </a:t>
            </a:r>
          </a:p>
        </p:txBody>
      </p:sp>
      <p:pic>
        <p:nvPicPr>
          <p:cNvPr id="21507" name="Picture 5" descr="Risultati immagini"/>
          <p:cNvPicPr>
            <a:picLocks noChangeAspect="1" noChangeArrowheads="1"/>
          </p:cNvPicPr>
          <p:nvPr/>
        </p:nvPicPr>
        <p:blipFill>
          <a:blip r:embed="rId2"/>
          <a:srcRect/>
          <a:stretch>
            <a:fillRect/>
          </a:stretch>
        </p:blipFill>
        <p:spPr bwMode="auto">
          <a:xfrm>
            <a:off x="2411413" y="188913"/>
            <a:ext cx="4248150" cy="24479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Rectangle 4"/>
          <p:cNvSpPr>
            <a:spLocks noGrp="1"/>
          </p:cNvSpPr>
          <p:nvPr>
            <p:ph type="title" idx="4294967295"/>
          </p:nvPr>
        </p:nvSpPr>
        <p:spPr>
          <a:ln>
            <a:solidFill>
              <a:srgbClr val="3366FF"/>
            </a:solidFill>
          </a:ln>
        </p:spPr>
        <p:txBody>
          <a:bodyPr/>
          <a:lstStyle/>
          <a:p>
            <a:pPr eaLnBrk="1" hangingPunct="1"/>
            <a:r>
              <a:rPr lang="it-IT" b="1" smtClean="0">
                <a:solidFill>
                  <a:schemeClr val="accent2"/>
                </a:solidFill>
              </a:rPr>
              <a:t>ACCESSI PER CONTRACCEZIONE</a:t>
            </a:r>
          </a:p>
        </p:txBody>
      </p:sp>
      <p:sp>
        <p:nvSpPr>
          <p:cNvPr id="71686" name="Rectangle 5"/>
          <p:cNvSpPr>
            <a:spLocks noGrp="1"/>
          </p:cNvSpPr>
          <p:nvPr>
            <p:ph type="body" sz="half" idx="4294967295"/>
          </p:nvPr>
        </p:nvSpPr>
        <p:spPr>
          <a:xfrm>
            <a:off x="0" y="1628775"/>
            <a:ext cx="3636963" cy="3816350"/>
          </a:xfrm>
          <a:solidFill>
            <a:srgbClr val="99FFCC"/>
          </a:solidFill>
          <a:ln>
            <a:solidFill>
              <a:schemeClr val="bg1"/>
            </a:solidFill>
          </a:ln>
        </p:spPr>
        <p:txBody>
          <a:bodyPr/>
          <a:lstStyle/>
          <a:p>
            <a:pPr marL="533400" indent="-533400" algn="ctr" eaLnBrk="1" hangingPunct="1">
              <a:buFontTx/>
              <a:buNone/>
            </a:pPr>
            <a:r>
              <a:rPr lang="it-IT" sz="1600" b="1" smtClean="0"/>
              <a:t>UTENTI</a:t>
            </a:r>
          </a:p>
          <a:p>
            <a:pPr marL="533400" indent="-533400" eaLnBrk="1" hangingPunct="1">
              <a:buFontTx/>
              <a:buNone/>
            </a:pPr>
            <a:r>
              <a:rPr lang="it-IT" sz="1600" b="1" smtClean="0"/>
              <a:t>                 ITALIANE     STRANIERE</a:t>
            </a:r>
            <a:r>
              <a:rPr lang="it-IT" sz="1400" b="1" smtClean="0"/>
              <a:t> </a:t>
            </a:r>
          </a:p>
          <a:p>
            <a:pPr marL="533400" indent="-533400" eaLnBrk="1" hangingPunct="1">
              <a:buFontTx/>
              <a:buNone/>
            </a:pPr>
            <a:endParaRPr lang="it-IT" sz="1400" b="1" smtClean="0"/>
          </a:p>
          <a:p>
            <a:pPr marL="533400" indent="-533400" eaLnBrk="1" hangingPunct="1">
              <a:buFontTx/>
              <a:buAutoNum type="arabicPlain" startAt="2013"/>
            </a:pPr>
            <a:r>
              <a:rPr lang="it-IT" sz="1800" b="1" smtClean="0"/>
              <a:t>         368                238 </a:t>
            </a:r>
          </a:p>
          <a:p>
            <a:pPr marL="533400" indent="-533400" eaLnBrk="1" hangingPunct="1">
              <a:buFontTx/>
              <a:buAutoNum type="arabicPlain" startAt="2013"/>
            </a:pPr>
            <a:r>
              <a:rPr lang="it-IT" sz="1800" b="1" smtClean="0"/>
              <a:t>         452                321</a:t>
            </a:r>
          </a:p>
          <a:p>
            <a:pPr marL="533400" indent="-533400" eaLnBrk="1" hangingPunct="1">
              <a:buFontTx/>
              <a:buAutoNum type="arabicPlain" startAt="2013"/>
            </a:pPr>
            <a:r>
              <a:rPr lang="it-IT" sz="1800" b="1" smtClean="0"/>
              <a:t>         327                212</a:t>
            </a:r>
          </a:p>
          <a:p>
            <a:pPr marL="533400" indent="-533400" eaLnBrk="1" hangingPunct="1">
              <a:buFontTx/>
              <a:buAutoNum type="arabicPlain" startAt="2013"/>
            </a:pPr>
            <a:r>
              <a:rPr lang="it-IT" sz="1800" b="1" smtClean="0"/>
              <a:t>         246                156</a:t>
            </a:r>
          </a:p>
          <a:p>
            <a:pPr marL="533400" indent="-533400" eaLnBrk="1" hangingPunct="1">
              <a:buFontTx/>
              <a:buNone/>
            </a:pPr>
            <a:r>
              <a:rPr lang="it-IT" sz="1800" b="1" smtClean="0">
                <a:solidFill>
                  <a:srgbClr val="EF0749"/>
                </a:solidFill>
              </a:rPr>
              <a:t>TOT.</a:t>
            </a:r>
            <a:r>
              <a:rPr lang="it-IT" sz="1800" b="1" smtClean="0"/>
              <a:t>       1393                 927</a:t>
            </a:r>
          </a:p>
          <a:p>
            <a:pPr marL="533400" indent="-533400" eaLnBrk="1" hangingPunct="1"/>
            <a:endParaRPr lang="it-IT" sz="1400" smtClean="0"/>
          </a:p>
          <a:p>
            <a:pPr marL="533400" indent="-533400" eaLnBrk="1" hangingPunct="1">
              <a:buFontTx/>
              <a:buNone/>
            </a:pPr>
            <a:endParaRPr lang="it-IT" sz="1400" b="1" smtClean="0"/>
          </a:p>
          <a:p>
            <a:pPr marL="533400" indent="-533400" eaLnBrk="1" hangingPunct="1">
              <a:buFontTx/>
              <a:buNone/>
            </a:pPr>
            <a:r>
              <a:rPr lang="it-IT" sz="1400" b="1" smtClean="0"/>
              <a:t>                      </a:t>
            </a:r>
          </a:p>
        </p:txBody>
      </p:sp>
      <p:graphicFrame>
        <p:nvGraphicFramePr>
          <p:cNvPr id="20486" name="Object 4"/>
          <p:cNvGraphicFramePr>
            <a:graphicFrameLocks noGrp="1" noChangeAspect="1"/>
          </p:cNvGraphicFramePr>
          <p:nvPr>
            <p:ph type="chart" sz="half" idx="4294967295"/>
          </p:nvPr>
        </p:nvGraphicFramePr>
        <p:xfrm>
          <a:off x="3636963" y="1600200"/>
          <a:ext cx="5505450" cy="5257800"/>
        </p:xfrm>
        <a:graphic>
          <a:graphicData uri="http://schemas.openxmlformats.org/presentationml/2006/ole">
            <mc:AlternateContent xmlns:mc="http://schemas.openxmlformats.org/markup-compatibility/2006">
              <mc:Choice xmlns:v="urn:schemas-microsoft-com:vml" Requires="v">
                <p:oleObj spid="_x0000_s71685" name="Grafico" r:id="rId4" imgW="5505612" imgH="5257800" progId="MSGraph.Chart.8">
                  <p:embed followColorScheme="full"/>
                </p:oleObj>
              </mc:Choice>
              <mc:Fallback>
                <p:oleObj name="Grafico" r:id="rId4" imgW="5505612" imgH="5257800" progId="MSGraph.Chart.8">
                  <p:embed followColorScheme="full"/>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36963" y="1600200"/>
                        <a:ext cx="5505450" cy="5257800"/>
                      </a:xfrm>
                      <a:prstGeom prst="rect">
                        <a:avLst/>
                      </a:prstGeom>
                      <a:solidFill>
                        <a:schemeClr val="bg1"/>
                      </a:solidFill>
                      <a:ln w="9525">
                        <a:solidFill>
                          <a:schemeClr val="bg1"/>
                        </a:solidFill>
                        <a:miter lim="800000"/>
                        <a:headEnd/>
                        <a:tailEnd/>
                      </a:ln>
                    </p:spPr>
                  </p:pic>
                </p:oleObj>
              </mc:Fallback>
            </mc:AlternateContent>
          </a:graphicData>
        </a:graphic>
      </p:graphicFrame>
    </p:spTree>
    <p:custDataLst>
      <p:tags r:id="rId2"/>
    </p:custDataLst>
  </p:cSld>
  <p:clrMapOvr>
    <a:masterClrMapping/>
  </p:clrMapOvr>
  <p:transition advTm="1871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 calcmode="lin" valueType="num">
                                      <p:cBhvr>
                                        <p:cTn id="7" dur="1000" fill="hold"/>
                                        <p:tgtEl>
                                          <p:spTgt spid="20486"/>
                                        </p:tgtEl>
                                        <p:attrNameLst>
                                          <p:attrName>ppt_w</p:attrName>
                                        </p:attrNameLst>
                                      </p:cBhvr>
                                      <p:tavLst>
                                        <p:tav tm="0">
                                          <p:val>
                                            <p:strVal val="#ppt_w*0.70"/>
                                          </p:val>
                                        </p:tav>
                                        <p:tav tm="100000">
                                          <p:val>
                                            <p:strVal val="#ppt_w"/>
                                          </p:val>
                                        </p:tav>
                                      </p:tavLst>
                                    </p:anim>
                                    <p:anim calcmode="lin" valueType="num">
                                      <p:cBhvr>
                                        <p:cTn id="8" dur="1000" fill="hold"/>
                                        <p:tgtEl>
                                          <p:spTgt spid="20486"/>
                                        </p:tgtEl>
                                        <p:attrNameLst>
                                          <p:attrName>ppt_h</p:attrName>
                                        </p:attrNameLst>
                                      </p:cBhvr>
                                      <p:tavLst>
                                        <p:tav tm="0">
                                          <p:val>
                                            <p:strVal val="#ppt_h"/>
                                          </p:val>
                                        </p:tav>
                                        <p:tav tm="100000">
                                          <p:val>
                                            <p:strVal val="#ppt_h"/>
                                          </p:val>
                                        </p:tav>
                                      </p:tavLst>
                                    </p:anim>
                                    <p:animEffect transition="in" filter="fade">
                                      <p:cBhvr>
                                        <p:cTn id="9" dur="1000"/>
                                        <p:tgtEl>
                                          <p:spTgt spid="20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2048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5"/>
          <p:cNvSpPr>
            <a:spLocks noGrp="1"/>
          </p:cNvSpPr>
          <p:nvPr>
            <p:ph type="title" idx="4294967295"/>
          </p:nvPr>
        </p:nvSpPr>
        <p:spPr/>
        <p:txBody>
          <a:bodyPr/>
          <a:lstStyle/>
          <a:p>
            <a:pPr eaLnBrk="1" hangingPunct="1"/>
            <a:r>
              <a:rPr lang="it-IT" b="1" smtClean="0">
                <a:solidFill>
                  <a:schemeClr val="accent2"/>
                </a:solidFill>
              </a:rPr>
              <a:t>CONTRACCEZIONE IN C.F</a:t>
            </a:r>
          </a:p>
        </p:txBody>
      </p:sp>
      <p:graphicFrame>
        <p:nvGraphicFramePr>
          <p:cNvPr id="73731" name="Object 3"/>
          <p:cNvGraphicFramePr>
            <a:graphicFrameLocks noGrp="1" noChangeAspect="1"/>
          </p:cNvGraphicFramePr>
          <p:nvPr>
            <p:ph idx="4294967295"/>
          </p:nvPr>
        </p:nvGraphicFramePr>
        <p:xfrm>
          <a:off x="1403350" y="1412875"/>
          <a:ext cx="6408738" cy="4968875"/>
        </p:xfrm>
        <a:graphic>
          <a:graphicData uri="http://schemas.openxmlformats.org/presentationml/2006/ole">
            <mc:AlternateContent xmlns:mc="http://schemas.openxmlformats.org/markup-compatibility/2006">
              <mc:Choice xmlns:v="urn:schemas-microsoft-com:vml" Requires="v">
                <p:oleObj spid="_x0000_s73732" name="Grafico" r:id="rId3" imgW="6096000" imgH="4067083" progId="MSGraph.Chart.8">
                  <p:embed followColorScheme="full"/>
                </p:oleObj>
              </mc:Choice>
              <mc:Fallback>
                <p:oleObj name="Grafico" r:id="rId3" imgW="6096000" imgH="4067083" progId="MSGraph.Chart.8">
                  <p:embed followColorScheme="full"/>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350" y="1412875"/>
                        <a:ext cx="6408738" cy="4968875"/>
                      </a:xfrm>
                      <a:prstGeom prst="rect">
                        <a:avLst/>
                      </a:prstGeom>
                      <a:solidFill>
                        <a:schemeClr val="bg1"/>
                      </a:solidFill>
                      <a:ln w="9525">
                        <a:solidFill>
                          <a:srgbClr val="0033CC"/>
                        </a:solidFill>
                        <a:miter lim="800000"/>
                        <a:headEnd/>
                        <a:tailEnd/>
                      </a:ln>
                    </p:spPr>
                  </p:pic>
                </p:oleObj>
              </mc:Fallback>
            </mc:AlternateContent>
          </a:graphicData>
        </a:graphic>
      </p:graphicFrame>
    </p:spTree>
  </p:cSld>
  <p:clrMapOvr>
    <a:masterClrMapping/>
  </p:clrMapOvr>
  <p:transition advTm="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6"/>
</p:tagLst>
</file>

<file path=ppt/tags/tag2.xml><?xml version="1.0" encoding="utf-8"?>
<p:tagLst xmlns:a="http://schemas.openxmlformats.org/drawingml/2006/main" xmlns:r="http://schemas.openxmlformats.org/officeDocument/2006/relationships" xmlns:p="http://schemas.openxmlformats.org/presentationml/2006/main">
  <p:tag name="TIMING" val="|17.9"/>
</p:tagLst>
</file>

<file path=ppt/tags/tag3.xml><?xml version="1.0" encoding="utf-8"?>
<p:tagLst xmlns:a="http://schemas.openxmlformats.org/drawingml/2006/main" xmlns:r="http://schemas.openxmlformats.org/officeDocument/2006/relationships" xmlns:p="http://schemas.openxmlformats.org/presentationml/2006/main">
  <p:tag name="TIMING" val="|28.7"/>
</p:tagLst>
</file>

<file path=ppt/tags/tag4.xml><?xml version="1.0" encoding="utf-8"?>
<p:tagLst xmlns:a="http://schemas.openxmlformats.org/drawingml/2006/main" xmlns:r="http://schemas.openxmlformats.org/officeDocument/2006/relationships" xmlns:p="http://schemas.openxmlformats.org/presentationml/2006/main">
  <p:tag name="TIMING" val="|36.6|11.1"/>
</p:tagLst>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1223</TotalTime>
  <Words>1455</Words>
  <Application>Microsoft Office PowerPoint</Application>
  <PresentationFormat>Presentazione su schermo (4:3)</PresentationFormat>
  <Paragraphs>152</Paragraphs>
  <Slides>40</Slides>
  <Notes>0</Notes>
  <HiddenSlides>4</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40</vt:i4>
      </vt:variant>
    </vt:vector>
  </HeadingPairs>
  <TitlesOfParts>
    <vt:vector size="42" baseType="lpstr">
      <vt:lpstr>Struttura predefinita</vt:lpstr>
      <vt:lpstr>Grafico</vt:lpstr>
      <vt:lpstr>Appunti per ostetriche e non solo</vt:lpstr>
      <vt:lpstr>      </vt:lpstr>
      <vt:lpstr>IL COUNSELING CONTRACCETTIVO</vt:lpstr>
      <vt:lpstr>Presentazione standard di PowerPoint</vt:lpstr>
      <vt:lpstr>La compliance</vt:lpstr>
      <vt:lpstr>Presentazione standard di PowerPoint</vt:lpstr>
      <vt:lpstr>Presentazione standard di PowerPoint</vt:lpstr>
      <vt:lpstr>ACCESSI PER CONTRACCEZIONE</vt:lpstr>
      <vt:lpstr>CONTRACCEZIONE IN C.F</vt:lpstr>
      <vt:lpstr>Il counseling contraccettivo  transculturale </vt:lpstr>
      <vt:lpstr>Presentazione standard di PowerPoint</vt:lpstr>
      <vt:lpstr>Presentazione standard di PowerPoint</vt:lpstr>
      <vt:lpstr>Sedi CONSULTORIO GIOVANI</vt:lpstr>
      <vt:lpstr>Presentazione standard di PowerPoint</vt:lpstr>
      <vt:lpstr>Domande di Screening  </vt:lpstr>
      <vt:lpstr>Parlare di contraccezione agli adolescenti</vt:lpstr>
      <vt:lpstr>Parlare di contraccezione agli adolescenti</vt:lpstr>
      <vt:lpstr>diretto.giovani@ats-valpadana.it  </vt:lpstr>
      <vt:lpstr>ACCESSI PER CONTRACCEZIONE IN C.G MAGGIORENNI (18 – 21)</vt:lpstr>
      <vt:lpstr>CONTRACCEZIONE IN C.G MAGGIORENNI (18 – 21)</vt:lpstr>
      <vt:lpstr>ACCESSI PER CONTRACCEZIONE IN C.G MINORENNI (14-17)</vt:lpstr>
      <vt:lpstr>ACCESSI PER CONTRACCEZIONE IN C.G MINORENNI (14-17)</vt:lpstr>
      <vt:lpstr>ACCESI PER I.V.G IN C.F.</vt:lpstr>
      <vt:lpstr>ACCESI PER I.V.G IN C.F.</vt:lpstr>
      <vt:lpstr>ACCESSI PER I.V.G IN C.G MAGGIORENNI (18 – 21)</vt:lpstr>
      <vt:lpstr>ACCESSI I.V.G IN C.G MAGGIORENNI (18 – 21)</vt:lpstr>
      <vt:lpstr>ACCESSI PER IVG IN C.G MINORENNI (14-17)</vt:lpstr>
      <vt:lpstr>ACCESSI PER IVG IN C.G MINORENNI (14-17)</vt:lpstr>
      <vt:lpstr>Presentazione standard di PowerPoint</vt:lpstr>
      <vt:lpstr>CERTIFICATI IVG NEI CF</vt:lpstr>
      <vt:lpstr>Presentazione standard di PowerPoint</vt:lpstr>
      <vt:lpstr>Certificati IVG in CF e INTERVENTI</vt:lpstr>
      <vt:lpstr>Certificati IVG in CF e INTERVENTI</vt:lpstr>
      <vt:lpstr>Presentazione standard di PowerPoint</vt:lpstr>
      <vt:lpstr>IVG RIPETUTE</vt:lpstr>
      <vt:lpstr>IVG RIPETUTE</vt:lpstr>
      <vt:lpstr>Presentazione standard di PowerPoint</vt:lpstr>
      <vt:lpstr>   </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Appunti per ostetriche e non solo</dc:title>
  <dc:creator>Ostetriche</dc:creator>
  <cp:lastModifiedBy>maristella.vaccari</cp:lastModifiedBy>
  <cp:revision>51</cp:revision>
  <dcterms:created xsi:type="dcterms:W3CDTF">2017-03-14T14:40:41Z</dcterms:created>
  <dcterms:modified xsi:type="dcterms:W3CDTF">2017-03-27T14:39:29Z</dcterms:modified>
</cp:coreProperties>
</file>