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1"/>
  </p:notesMasterIdLst>
  <p:sldIdLst>
    <p:sldId id="282" r:id="rId2"/>
    <p:sldId id="283" r:id="rId3"/>
    <p:sldId id="257" r:id="rId4"/>
    <p:sldId id="258" r:id="rId5"/>
    <p:sldId id="259" r:id="rId6"/>
    <p:sldId id="279" r:id="rId7"/>
    <p:sldId id="260" r:id="rId8"/>
    <p:sldId id="263" r:id="rId9"/>
    <p:sldId id="264" r:id="rId10"/>
    <p:sldId id="265" r:id="rId11"/>
    <p:sldId id="271" r:id="rId12"/>
    <p:sldId id="288" r:id="rId13"/>
    <p:sldId id="284" r:id="rId14"/>
    <p:sldId id="267" r:id="rId15"/>
    <p:sldId id="268" r:id="rId16"/>
    <p:sldId id="287" r:id="rId17"/>
    <p:sldId id="269" r:id="rId18"/>
    <p:sldId id="289" r:id="rId19"/>
    <p:sldId id="272" r:id="rId20"/>
    <p:sldId id="273" r:id="rId21"/>
    <p:sldId id="274" r:id="rId22"/>
    <p:sldId id="275" r:id="rId23"/>
    <p:sldId id="278" r:id="rId24"/>
    <p:sldId id="280" r:id="rId25"/>
    <p:sldId id="276" r:id="rId26"/>
    <p:sldId id="277" r:id="rId27"/>
    <p:sldId id="291" r:id="rId28"/>
    <p:sldId id="292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F2D3-94BF-406C-A890-19AF12C18430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EC4E-251C-4D2C-BF63-BA846E6224C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935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8EC4E-251C-4D2C-BF63-BA846E6224C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457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211-F958-4367-9964-A699CCFD205F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45E-F118-407B-A8E1-4CF4C45F6F9C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D693-E89B-4920-8F62-6463C17A57D2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BD1-627D-4643-B285-8C94232DE6A9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DFA0-5A3F-4C7D-8D48-5951EFD24A33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541B-B036-42F4-BFBE-4511D2585666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EC6-2CB8-4A9A-B784-B3BC41AF92DA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59C-CC75-42BA-885B-7F48D87CEF00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A58C-DD6E-409C-853D-DFBD960C4E28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E11C-3CD2-4847-9511-3505994AB9BF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CE-F9A1-471B-BF6E-61650EBB909A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FA11-7362-45AD-875D-942E9F837DA2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EB7B-7F3C-4ABF-965A-CA90602A4BBD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F3E-FF84-476F-9156-9054E35F702C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5D5-9DCD-481D-9671-CB1331D42A7D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0741-6A1B-43EE-A6A2-0A951F3F2C93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F06F-E224-4CED-97DB-D4F6AEA4F9D5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3A4542-DF88-442D-A262-F1ACB9F01393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http://www.wildemeersch.com/media/uploads/en/blocks/7/lightbox/FibroPlant01.jpg?_=144888503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wikidoc.org/images/c/c2/Intrauterine_device_001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1109" y="2708920"/>
            <a:ext cx="10910455" cy="1107554"/>
          </a:xfrm>
        </p:spPr>
        <p:txBody>
          <a:bodyPr/>
          <a:lstStyle/>
          <a:p>
            <a:pPr algn="ctr"/>
            <a:r>
              <a:rPr lang="it-IT" sz="5400" b="1" dirty="0" smtClean="0">
                <a:latin typeface="Baskerville Old Face" pitchFamily="18" charset="0"/>
              </a:rPr>
              <a:t>Appunti per ostetriche e non solo</a:t>
            </a:r>
            <a:endParaRPr lang="it-IT" sz="5400" b="1" dirty="0"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1584" y="4293096"/>
            <a:ext cx="7560840" cy="12241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2200" dirty="0">
                <a:solidFill>
                  <a:schemeClr val="tx1"/>
                </a:solidFill>
                <a:latin typeface="Baskerville Old Face" pitchFamily="18" charset="0"/>
              </a:rPr>
              <a:t>Green Park Mantova, Strada Circonvallazione Sud 21/B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  <a:latin typeface="Baskerville Old Face" pitchFamily="18" charset="0"/>
              </a:rPr>
              <a:t>Mantova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  <a:latin typeface="Baskerville Old Face" pitchFamily="18" charset="0"/>
              </a:rPr>
              <a:t>25 marzo – 8/22 aprile – 6/20 maggio 2017</a:t>
            </a:r>
          </a:p>
          <a:p>
            <a:pPr algn="ctr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188641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015880" y="162880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Baskerville Old Face" pitchFamily="18" charset="0"/>
              </a:rPr>
              <a:t>Collegio delle Ostetriche della provincia di Mantova</a:t>
            </a:r>
          </a:p>
        </p:txBody>
      </p:sp>
    </p:spTree>
    <p:extLst>
      <p:ext uri="{BB962C8B-B14F-4D97-AF65-F5344CB8AC3E}">
        <p14:creationId xmlns="" xmlns:p14="http://schemas.microsoft.com/office/powerpoint/2010/main" val="1091604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15617" y="371060"/>
            <a:ext cx="1921566" cy="103367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</a:rPr>
              <a:t>CHI</a:t>
            </a:r>
            <a:endParaRPr lang="it-IT" sz="48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15338" y="728870"/>
            <a:ext cx="4028661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</a:t>
            </a:r>
            <a:r>
              <a:rPr lang="it-IT" dirty="0" smtClean="0"/>
              <a:t>ichiede un contraccettivo sicuro di lunga durata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258956" y="2176669"/>
            <a:ext cx="31672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n</a:t>
            </a:r>
            <a:r>
              <a:rPr lang="it-IT" sz="1600" dirty="0" smtClean="0"/>
              <a:t>on desidera assunzione ormonale quotidiana, settimanale, mensile</a:t>
            </a:r>
            <a:endParaRPr lang="it-IT" sz="16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7421216" y="2705100"/>
            <a:ext cx="29949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</a:t>
            </a:r>
            <a:r>
              <a:rPr lang="it-IT" dirty="0" smtClean="0"/>
              <a:t>a controindicazioni ad estrogeni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15617" y="3619500"/>
            <a:ext cx="2584174" cy="2093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dopo IVG, parto (&gt;4 settimane), in allattamento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776869" y="4081670"/>
            <a:ext cx="8216348" cy="2584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Può essere usato, i vantaggi superano gli svantaggi </a:t>
            </a:r>
            <a:r>
              <a:rPr lang="it-IT" sz="2000" b="1" dirty="0" err="1" smtClean="0">
                <a:solidFill>
                  <a:srgbClr val="FF0000"/>
                </a:solidFill>
              </a:rPr>
              <a:t>svantaggi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b="1" u="sng" dirty="0" smtClean="0">
                <a:solidFill>
                  <a:srgbClr val="002060"/>
                </a:solidFill>
              </a:rPr>
              <a:t>IUD LNG</a:t>
            </a:r>
            <a:r>
              <a:rPr lang="it-IT" b="1" dirty="0" smtClean="0">
                <a:solidFill>
                  <a:srgbClr val="002060"/>
                </a:solidFill>
              </a:rPr>
              <a:t>: fumo, obesità, ipertensione, trombosi venosa superficiale, </a:t>
            </a:r>
          </a:p>
          <a:p>
            <a:r>
              <a:rPr lang="it-IT" b="1" dirty="0">
                <a:solidFill>
                  <a:srgbClr val="002060"/>
                </a:solidFill>
              </a:rPr>
              <a:t>	</a:t>
            </a:r>
            <a:r>
              <a:rPr lang="it-IT" b="1" dirty="0" smtClean="0">
                <a:solidFill>
                  <a:srgbClr val="002060"/>
                </a:solidFill>
              </a:rPr>
              <a:t>		cefalea, familiarità 1° grado per TVP, EP</a:t>
            </a:r>
          </a:p>
          <a:p>
            <a:r>
              <a:rPr lang="it-IT" b="1" u="sng" dirty="0" smtClean="0">
                <a:solidFill>
                  <a:srgbClr val="002060"/>
                </a:solidFill>
              </a:rPr>
              <a:t>IUD Cu</a:t>
            </a:r>
            <a:r>
              <a:rPr lang="it-IT" b="1" dirty="0" smtClean="0">
                <a:solidFill>
                  <a:srgbClr val="002060"/>
                </a:solidFill>
              </a:rPr>
              <a:t>: flussi mestruali abbondanti, prolungati, </a:t>
            </a:r>
            <a:r>
              <a:rPr lang="it-IT" b="1" dirty="0" err="1" smtClean="0">
                <a:solidFill>
                  <a:srgbClr val="002060"/>
                </a:solidFill>
              </a:rPr>
              <a:t>spotting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ctr"/>
            <a:endParaRPr lang="it-IT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Può essere usato, ma gli svantaggi superano i vantaggi</a:t>
            </a:r>
          </a:p>
          <a:p>
            <a:r>
              <a:rPr lang="it-IT" b="1" u="sng" dirty="0" smtClean="0">
                <a:solidFill>
                  <a:srgbClr val="002060"/>
                </a:solidFill>
              </a:rPr>
              <a:t>IUD LNG</a:t>
            </a:r>
            <a:r>
              <a:rPr lang="it-IT" b="1" dirty="0" smtClean="0">
                <a:solidFill>
                  <a:srgbClr val="002060"/>
                </a:solidFill>
              </a:rPr>
              <a:t>: emicrania con aura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1994" y="-91133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258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438399"/>
            <a:ext cx="8825657" cy="831369"/>
          </a:xfrm>
        </p:spPr>
        <p:txBody>
          <a:bodyPr/>
          <a:lstStyle/>
          <a:p>
            <a:pPr algn="ctr"/>
            <a:r>
              <a:rPr lang="it-IT" sz="4400" b="1" dirty="0" err="1" smtClean="0">
                <a:solidFill>
                  <a:srgbClr val="FF0000"/>
                </a:solidFill>
              </a:rPr>
              <a:t>Eta’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3945" y="5307595"/>
            <a:ext cx="6800044" cy="1093205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endParaRPr lang="it-IT" sz="1600" cap="none" dirty="0" smtClean="0"/>
          </a:p>
          <a:p>
            <a:r>
              <a:rPr lang="it-IT" sz="1600" b="1" cap="none" dirty="0" smtClean="0">
                <a:solidFill>
                  <a:srgbClr val="FF0000"/>
                </a:solidFill>
              </a:rPr>
              <a:t>Raccomandazione LG italiane e ACOG 2014: lo IUD può rappresentare  una prima scelta anche nelle giovani donne nullipare ed adolescenti</a:t>
            </a:r>
            <a:endParaRPr lang="it-IT" sz="1600" b="1" cap="none" dirty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0" y="1447798"/>
            <a:ext cx="8203842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L’età non è un fattore discriminante</a:t>
            </a:r>
          </a:p>
          <a:p>
            <a:pPr algn="ctr"/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 flipH="1">
            <a:off x="90154" y="2997020"/>
            <a:ext cx="7353835" cy="761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nelle </a:t>
            </a:r>
            <a:r>
              <a:rPr lang="it-IT" dirty="0"/>
              <a:t>giovani adolescenti lo IUD può essere utilizzato</a:t>
            </a:r>
          </a:p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49" y="4546241"/>
            <a:ext cx="3682488" cy="2191957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ttangolo arrotondato 8"/>
          <p:cNvSpPr/>
          <p:nvPr/>
        </p:nvSpPr>
        <p:spPr>
          <a:xfrm>
            <a:off x="643945" y="4288665"/>
            <a:ext cx="6800044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C000"/>
                </a:solidFill>
              </a:rPr>
              <a:t>La PID è correlata ad esposizione a MST, non allo IUD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C000"/>
                </a:solidFill>
              </a:rPr>
              <a:t>&lt; 20 anni un maggior tasso di espulsioni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0"/>
          <p:cNvSpPr/>
          <p:nvPr/>
        </p:nvSpPr>
        <p:spPr>
          <a:xfrm>
            <a:off x="7714637" y="2818990"/>
            <a:ext cx="4236957" cy="15316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Dimensioni ridotte e struttura flessibile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rgbClr val="FF0000"/>
                </a:solidFill>
              </a:rPr>
              <a:t>Gynefix</a:t>
            </a:r>
            <a:r>
              <a:rPr lang="it-IT" b="1" dirty="0" smtClean="0">
                <a:solidFill>
                  <a:srgbClr val="FF0000"/>
                </a:solidFill>
              </a:rPr>
              <a:t> (Cu)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rgbClr val="FF0000"/>
                </a:solidFill>
              </a:rPr>
              <a:t>FibroPlant</a:t>
            </a:r>
            <a:r>
              <a:rPr lang="it-IT" b="1" dirty="0" smtClean="0">
                <a:solidFill>
                  <a:srgbClr val="FF0000"/>
                </a:solidFill>
              </a:rPr>
              <a:t> (14 Mg/die LNG)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352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magine 5" descr="http://www.fertilitycenter.it/wp-content/uploads/2014/09/IUD-nel-canale-cervical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394" y="0"/>
            <a:ext cx="6625883" cy="80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5372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1921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51303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659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FibroPlant">
            <a:hlinkClick r:id="rId4" tooltip="FibroPlant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2031" y="1969477"/>
            <a:ext cx="5434818" cy="49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358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22749" y="452718"/>
            <a:ext cx="3515933" cy="1010040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it-IT" b="1" dirty="0" smtClean="0"/>
              <a:t>Quale IUD?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IUD Cu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3312" y="2923504"/>
            <a:ext cx="4396339" cy="2537138"/>
          </a:xfrm>
        </p:spPr>
        <p:txBody>
          <a:bodyPr/>
          <a:lstStyle/>
          <a:p>
            <a:r>
              <a:rPr lang="it-IT" dirty="0" smtClean="0"/>
              <a:t>Controindicazione assoluta all’assunzione di ormoni</a:t>
            </a:r>
          </a:p>
          <a:p>
            <a:r>
              <a:rPr lang="it-IT" dirty="0" smtClean="0"/>
              <a:t>LES con anticorpi </a:t>
            </a:r>
            <a:r>
              <a:rPr lang="it-IT" dirty="0" err="1" smtClean="0"/>
              <a:t>antifosfolipidi</a:t>
            </a:r>
            <a:endParaRPr lang="it-IT" dirty="0"/>
          </a:p>
          <a:p>
            <a:r>
              <a:rPr lang="it-IT" dirty="0" smtClean="0"/>
              <a:t> TVP o EP in atto</a:t>
            </a:r>
          </a:p>
          <a:p>
            <a:r>
              <a:rPr lang="it-IT" dirty="0" smtClean="0"/>
              <a:t>tumore maligno mammella o del fegato</a:t>
            </a:r>
          </a:p>
          <a:p>
            <a:r>
              <a:rPr lang="it-IT" dirty="0" smtClean="0"/>
              <a:t>Contraccezione d’emergenza</a:t>
            </a:r>
          </a:p>
          <a:p>
            <a:endParaRPr lang="it-IT" dirty="0" smtClean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99651" y="2533448"/>
            <a:ext cx="4396339" cy="576262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IUD LNG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654495" y="3618962"/>
            <a:ext cx="4396339" cy="2637375"/>
          </a:xfrm>
        </p:spPr>
        <p:txBody>
          <a:bodyPr/>
          <a:lstStyle/>
          <a:p>
            <a:r>
              <a:rPr lang="it-IT" dirty="0" smtClean="0"/>
              <a:t>Flussi mestruali abbondanti</a:t>
            </a:r>
          </a:p>
          <a:p>
            <a:r>
              <a:rPr lang="it-IT" dirty="0" smtClean="0"/>
              <a:t>Sindrome premestruale</a:t>
            </a:r>
          </a:p>
          <a:p>
            <a:r>
              <a:rPr lang="it-IT" dirty="0" smtClean="0"/>
              <a:t>Endometriosi</a:t>
            </a:r>
          </a:p>
          <a:p>
            <a:r>
              <a:rPr lang="it-IT" dirty="0" smtClean="0"/>
              <a:t>Adenomiosi</a:t>
            </a:r>
          </a:p>
          <a:p>
            <a:r>
              <a:rPr lang="it-IT" dirty="0" smtClean="0"/>
              <a:t>Iperplasia endometriale</a:t>
            </a:r>
          </a:p>
          <a:p>
            <a:r>
              <a:rPr lang="it-IT" dirty="0" smtClean="0"/>
              <a:t>Miomi uterini (non endocavitari)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0800000">
            <a:off x="8834078" y="5331852"/>
            <a:ext cx="940987" cy="27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9775065" y="4597758"/>
            <a:ext cx="2086378" cy="132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Alto </a:t>
            </a:r>
            <a:r>
              <a:rPr lang="it-IT" dirty="0"/>
              <a:t>grado di regressione </a:t>
            </a:r>
            <a:r>
              <a:rPr lang="it-IT" dirty="0" smtClean="0"/>
              <a:t>soprattutto se assenti atipie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reccia a destra 10"/>
          <p:cNvSpPr/>
          <p:nvPr/>
        </p:nvSpPr>
        <p:spPr>
          <a:xfrm rot="10800000">
            <a:off x="9206398" y="3708834"/>
            <a:ext cx="890330" cy="19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0050834" y="3515932"/>
            <a:ext cx="1694698" cy="56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anemia</a:t>
            </a:r>
            <a:endParaRPr lang="it-IT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372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381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638212"/>
          </a:xfrm>
        </p:spPr>
        <p:txBody>
          <a:bodyPr/>
          <a:lstStyle/>
          <a:p>
            <a:r>
              <a:rPr lang="it-IT" dirty="0" smtClean="0"/>
              <a:t>		</a:t>
            </a:r>
            <a:r>
              <a:rPr lang="it-IT" dirty="0" smtClean="0">
                <a:solidFill>
                  <a:schemeClr val="tx1"/>
                </a:solidFill>
              </a:rPr>
              <a:t>NO IUD</a:t>
            </a:r>
            <a:r>
              <a:rPr lang="it-IT" dirty="0" smtClean="0"/>
              <a:t>						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												</a:t>
            </a:r>
            <a:r>
              <a:rPr lang="it-IT" dirty="0" smtClean="0">
                <a:solidFill>
                  <a:schemeClr val="tx1"/>
                </a:solidFill>
              </a:rPr>
              <a:t>HIV e IUD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3312" y="1751527"/>
            <a:ext cx="4396339" cy="4504811"/>
          </a:xfrm>
        </p:spPr>
        <p:txBody>
          <a:bodyPr/>
          <a:lstStyle/>
          <a:p>
            <a:r>
              <a:rPr lang="it-IT" dirty="0" smtClean="0"/>
              <a:t>Gravidanza</a:t>
            </a:r>
          </a:p>
          <a:p>
            <a:r>
              <a:rPr lang="it-IT" dirty="0" smtClean="0"/>
              <a:t>PID entro 3 mesi, sepsi </a:t>
            </a:r>
            <a:r>
              <a:rPr lang="it-IT" dirty="0" err="1" smtClean="0"/>
              <a:t>postaborto</a:t>
            </a:r>
            <a:r>
              <a:rPr lang="it-IT" dirty="0" smtClean="0"/>
              <a:t> e gravidanza</a:t>
            </a:r>
          </a:p>
          <a:p>
            <a:r>
              <a:rPr lang="it-IT" dirty="0" smtClean="0"/>
              <a:t>MST in corso, AIDS</a:t>
            </a:r>
          </a:p>
          <a:p>
            <a:r>
              <a:rPr lang="it-IT" dirty="0" smtClean="0"/>
              <a:t>Patologia maligna endometrio, sanguinamenti anomali non diagnosticati</a:t>
            </a:r>
          </a:p>
          <a:p>
            <a:r>
              <a:rPr lang="it-IT" dirty="0" smtClean="0"/>
              <a:t>TBC pelvica</a:t>
            </a:r>
          </a:p>
          <a:p>
            <a:r>
              <a:rPr lang="it-IT" dirty="0" smtClean="0"/>
              <a:t>Miomi intracavitari</a:t>
            </a:r>
          </a:p>
          <a:p>
            <a:r>
              <a:rPr lang="it-IT" dirty="0" smtClean="0"/>
              <a:t>Anomalie della cavità uterina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54493" y="3309870"/>
            <a:ext cx="4396341" cy="2946467"/>
          </a:xfrm>
        </p:spPr>
        <p:txBody>
          <a:bodyPr/>
          <a:lstStyle/>
          <a:p>
            <a:r>
              <a:rPr lang="it-IT" dirty="0" smtClean="0"/>
              <a:t>Nelle donne </a:t>
            </a:r>
            <a:r>
              <a:rPr lang="it-IT" u="sng" dirty="0" smtClean="0"/>
              <a:t>a rischio </a:t>
            </a:r>
            <a:r>
              <a:rPr lang="it-IT" dirty="0" smtClean="0"/>
              <a:t>di acquisire l’HIV, lo IUD non aumenta il rischio </a:t>
            </a:r>
          </a:p>
          <a:p>
            <a:r>
              <a:rPr lang="it-IT" u="sng" dirty="0" smtClean="0"/>
              <a:t>Donne HIV+ e donne HIV- </a:t>
            </a:r>
            <a:r>
              <a:rPr lang="it-IT" dirty="0" smtClean="0"/>
              <a:t>a confronto: assente un aumentato rischio di complicazioni infettive (limitate evidenze)</a:t>
            </a:r>
          </a:p>
          <a:p>
            <a:r>
              <a:rPr lang="it-IT" dirty="0" smtClean="0"/>
              <a:t>Donne </a:t>
            </a:r>
            <a:r>
              <a:rPr lang="it-IT" u="sng" dirty="0" smtClean="0"/>
              <a:t>con AIDS </a:t>
            </a:r>
            <a:r>
              <a:rPr lang="it-IT" dirty="0" smtClean="0"/>
              <a:t>portatrici di IUD: rischio di infezioni pelviche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254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70182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magine 6" descr="File:Intrauterine device 0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1353"/>
            <a:ext cx="12192000" cy="74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26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4900" y="455914"/>
            <a:ext cx="7557731" cy="844853"/>
          </a:xfrm>
          <a:solidFill>
            <a:srgbClr val="92D050"/>
          </a:solidFill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PID dopo inserimento di IUD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2947" y="1300767"/>
            <a:ext cx="2946866" cy="680434"/>
          </a:xfrm>
        </p:spPr>
        <p:txBody>
          <a:bodyPr/>
          <a:lstStyle/>
          <a:p>
            <a:pPr algn="ctr"/>
            <a:r>
              <a:rPr lang="it-IT" sz="2800" b="1" dirty="0" smtClean="0"/>
              <a:t>rischio</a:t>
            </a:r>
            <a:endParaRPr lang="it-IT" sz="28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52463" y="2305319"/>
            <a:ext cx="2927350" cy="3951020"/>
          </a:xfrm>
        </p:spPr>
        <p:txBody>
          <a:bodyPr>
            <a:normAutofit/>
          </a:bodyPr>
          <a:lstStyle/>
          <a:p>
            <a:r>
              <a:rPr lang="it-IT" dirty="0" smtClean="0"/>
              <a:t>1970-1980  </a:t>
            </a:r>
            <a:r>
              <a:rPr lang="it-IT" dirty="0" err="1" smtClean="0"/>
              <a:t>Dalkon</a:t>
            </a:r>
            <a:r>
              <a:rPr lang="it-IT" dirty="0" smtClean="0"/>
              <a:t> </a:t>
            </a:r>
            <a:r>
              <a:rPr lang="it-IT" dirty="0" err="1" smtClean="0"/>
              <a:t>Shield</a:t>
            </a:r>
            <a:r>
              <a:rPr lang="it-IT" dirty="0" smtClean="0"/>
              <a:t> con filo </a:t>
            </a:r>
            <a:r>
              <a:rPr lang="it-IT" dirty="0" err="1" smtClean="0"/>
              <a:t>repere</a:t>
            </a:r>
            <a:r>
              <a:rPr lang="it-IT" dirty="0" smtClean="0"/>
              <a:t> in </a:t>
            </a:r>
            <a:r>
              <a:rPr lang="it-IT" dirty="0" err="1" smtClean="0"/>
              <a:t>multifilamento</a:t>
            </a:r>
            <a:r>
              <a:rPr lang="it-IT" dirty="0" smtClean="0"/>
              <a:t> intrecciato </a:t>
            </a:r>
          </a:p>
          <a:p>
            <a:r>
              <a:rPr lang="it-IT" dirty="0" smtClean="0"/>
              <a:t>Con </a:t>
            </a:r>
            <a:r>
              <a:rPr lang="it-IT" dirty="0" err="1" smtClean="0"/>
              <a:t>monofilamento</a:t>
            </a:r>
            <a:r>
              <a:rPr lang="it-IT" dirty="0" smtClean="0"/>
              <a:t> in nylon 0,54% entro 90 giorni dall’applicazione (57.728 casi)</a:t>
            </a:r>
          </a:p>
          <a:p>
            <a:r>
              <a:rPr lang="it-IT" dirty="0" smtClean="0"/>
              <a:t>Rischio 1,6/1000 / anno</a:t>
            </a:r>
          </a:p>
          <a:p>
            <a:r>
              <a:rPr lang="it-IT" dirty="0" smtClean="0"/>
              <a:t>Dopo il primo mese dall’applicazione il rischio è simile a quello della popolazione</a:t>
            </a:r>
            <a:endParaRPr lang="it-IT" dirty="0"/>
          </a:p>
          <a:p>
            <a:r>
              <a:rPr lang="it-IT" dirty="0" smtClean="0"/>
              <a:t>Rischio maggiore in pazienti giovane e africane</a:t>
            </a:r>
          </a:p>
          <a:p>
            <a:r>
              <a:rPr lang="it-IT" dirty="0" smtClean="0"/>
              <a:t>Rischio per IUD LNG &lt; IUD Cu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83659" y="1447801"/>
            <a:ext cx="2936241" cy="1630250"/>
          </a:xfrm>
        </p:spPr>
        <p:txBody>
          <a:bodyPr/>
          <a:lstStyle/>
          <a:p>
            <a:r>
              <a:rPr lang="it-IT" b="1" dirty="0"/>
              <a:t>o</a:t>
            </a:r>
            <a:r>
              <a:rPr lang="it-IT" b="1" dirty="0" smtClean="0"/>
              <a:t>ccorre valutazione delle MST prima dell’inserimento?</a:t>
            </a:r>
            <a:endParaRPr lang="it-IT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>
          <a:xfrm>
            <a:off x="3873106" y="3747752"/>
            <a:ext cx="2946794" cy="2508586"/>
          </a:xfrm>
        </p:spPr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paz</a:t>
            </a:r>
            <a:r>
              <a:rPr lang="it-IT" dirty="0" smtClean="0"/>
              <a:t> asintomatiche ACOG e RCOG raccomandano: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Anamnesi: valutazione del rischio individuale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Rischio basso: alcuna indagine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Rischio aumentato: screening infettivologico</a:t>
            </a:r>
            <a:endParaRPr lang="it-IT" dirty="0"/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124700" y="1447801"/>
            <a:ext cx="2932113" cy="1630250"/>
          </a:xfrm>
        </p:spPr>
        <p:txBody>
          <a:bodyPr/>
          <a:lstStyle/>
          <a:p>
            <a:r>
              <a:rPr lang="it-IT" b="1" dirty="0" smtClean="0"/>
              <a:t>Profilassi antibiotica </a:t>
            </a:r>
            <a:r>
              <a:rPr lang="it-IT" b="1" dirty="0" err="1" smtClean="0"/>
              <a:t>pre</a:t>
            </a:r>
            <a:r>
              <a:rPr lang="it-IT" b="1" dirty="0" smtClean="0"/>
              <a:t>/post inserimento?</a:t>
            </a:r>
            <a:endParaRPr lang="it-IT" b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>
          <a:xfrm>
            <a:off x="7124700" y="3915178"/>
            <a:ext cx="2932113" cy="2341160"/>
          </a:xfrm>
        </p:spPr>
        <p:txBody>
          <a:bodyPr/>
          <a:lstStyle/>
          <a:p>
            <a:r>
              <a:rPr lang="it-IT" dirty="0" smtClean="0"/>
              <a:t>Non è raccomandata</a:t>
            </a:r>
          </a:p>
          <a:p>
            <a:r>
              <a:rPr lang="it-IT" dirty="0" smtClean="0"/>
              <a:t>RCOG: si se rischio MST aumentato e screening non disponibile, </a:t>
            </a:r>
            <a:r>
              <a:rPr lang="it-IT" dirty="0" err="1" smtClean="0"/>
              <a:t>paz</a:t>
            </a:r>
            <a:r>
              <a:rPr lang="it-IT" dirty="0" smtClean="0"/>
              <a:t> non «affidabile»</a:t>
            </a:r>
          </a:p>
          <a:p>
            <a:r>
              <a:rPr lang="it-IT" dirty="0" err="1" smtClean="0"/>
              <a:t>Azitromicina</a:t>
            </a:r>
            <a:r>
              <a:rPr lang="it-IT" dirty="0" smtClean="0"/>
              <a:t> 500 mg</a:t>
            </a:r>
          </a:p>
          <a:p>
            <a:r>
              <a:rPr lang="it-IT" dirty="0" err="1" smtClean="0"/>
              <a:t>Doxicillina</a:t>
            </a:r>
            <a:r>
              <a:rPr lang="it-IT" dirty="0" smtClean="0"/>
              <a:t> 200 mg</a:t>
            </a:r>
          </a:p>
          <a:p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16952" y="1306374"/>
            <a:ext cx="3340670" cy="285475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6955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Immagine 10" descr="http://www.fertilitycenter.it/wp-content/uploads/2014/09/Pioematometra-e-IU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1" y="489192"/>
            <a:ext cx="10090143" cy="73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5198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2555208" cy="7344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IUD e GEU</a:t>
            </a:r>
            <a:endParaRPr lang="it-IT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2150772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Il rischio assoluto di GEU è significativamente inferiore nelle donne con IUD rispetto alla popolazione che non utilizza alcun contraccettivo</a:t>
            </a:r>
            <a:endParaRPr lang="it-IT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56" r="6056"/>
          <a:stretch>
            <a:fillRect/>
          </a:stretch>
        </p:blipFill>
        <p:spPr>
          <a:xfrm>
            <a:off x="6049213" y="0"/>
            <a:ext cx="2658688" cy="3798126"/>
          </a:xfrm>
        </p:spPr>
      </p:pic>
      <p:pic>
        <p:nvPicPr>
          <p:cNvPr id="7" name="Immagine 6" descr="http://www.fertilitycenter.it/wp-content/uploads/2014/09/IUD-e-gravidanz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7065" y="3305908"/>
            <a:ext cx="4588229" cy="42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18636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pPr marL="0" indent="0" algn="ctr">
              <a:buNone/>
            </a:pPr>
            <a:r>
              <a:rPr lang="it-IT" sz="5400" b="1" dirty="0" smtClean="0"/>
              <a:t>Dispositivi intrauterini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Contraccezione, terapia e contraccezione postcoitale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0"/>
            <a:ext cx="6625322" cy="3258355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 rot="19419018">
            <a:off x="-518578" y="2103135"/>
            <a:ext cx="6892367" cy="472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APPUNTI PER OSTETRICHE E NON SOLO</a:t>
            </a:r>
            <a:endParaRPr lang="it-IT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43" y="129783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/>
          <p:cNvSpPr/>
          <p:nvPr/>
        </p:nvSpPr>
        <p:spPr>
          <a:xfrm>
            <a:off x="1897434" y="179231"/>
            <a:ext cx="1641316" cy="126856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Collegio delle Ostetriche della provincia di Mantova</a:t>
            </a:r>
          </a:p>
        </p:txBody>
      </p:sp>
      <p:sp>
        <p:nvSpPr>
          <p:cNvPr id="10" name="Ovale 9"/>
          <p:cNvSpPr/>
          <p:nvPr/>
        </p:nvSpPr>
        <p:spPr>
          <a:xfrm>
            <a:off x="9092485" y="5912713"/>
            <a:ext cx="1788986" cy="622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Carlo Caione</a:t>
            </a:r>
            <a:endParaRPr lang="it-IT" sz="1100" dirty="0"/>
          </a:p>
        </p:txBody>
      </p:sp>
    </p:spTree>
    <p:extLst>
      <p:ext uri="{BB962C8B-B14F-4D97-AF65-F5344CB8AC3E}">
        <p14:creationId xmlns="" xmlns:p14="http://schemas.microsoft.com/office/powerpoint/2010/main" val="3502650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2646" y="446209"/>
            <a:ext cx="5947872" cy="12344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Quale informazione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per una scelta responsabile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Cos’è</a:t>
            </a:r>
          </a:p>
          <a:p>
            <a:r>
              <a:rPr lang="it-IT" dirty="0" smtClean="0"/>
              <a:t>Come funziona</a:t>
            </a:r>
          </a:p>
          <a:p>
            <a:r>
              <a:rPr lang="it-IT" dirty="0" smtClean="0"/>
              <a:t>Quanto è efficace e da quando</a:t>
            </a:r>
          </a:p>
          <a:p>
            <a:r>
              <a:rPr lang="it-IT" dirty="0" smtClean="0"/>
              <a:t>Qual è la durata d’utilizzo</a:t>
            </a:r>
          </a:p>
          <a:p>
            <a:r>
              <a:rPr lang="it-IT" dirty="0" smtClean="0"/>
              <a:t>Quali i rischi</a:t>
            </a:r>
          </a:p>
          <a:p>
            <a:r>
              <a:rPr lang="it-IT" dirty="0" smtClean="0"/>
              <a:t>In quanto tempo torna la fertilità</a:t>
            </a:r>
          </a:p>
          <a:p>
            <a:r>
              <a:rPr lang="it-IT" dirty="0" smtClean="0"/>
              <a:t>In che modo si inserisce</a:t>
            </a:r>
          </a:p>
          <a:p>
            <a:r>
              <a:rPr lang="it-IT" dirty="0" smtClean="0"/>
              <a:t>Quali controlli</a:t>
            </a:r>
          </a:p>
          <a:p>
            <a:r>
              <a:rPr lang="it-IT" dirty="0"/>
              <a:t>C</a:t>
            </a:r>
            <a:r>
              <a:rPr lang="it-IT" dirty="0" smtClean="0"/>
              <a:t>ome potrebbe variare la mestruazione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01" y="2207913"/>
            <a:ext cx="5616999" cy="25830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4467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76518"/>
            <a:ext cx="9404723" cy="1009147"/>
          </a:xfrm>
        </p:spPr>
        <p:txBody>
          <a:bodyPr/>
          <a:lstStyle/>
          <a:p>
            <a:r>
              <a:rPr lang="it-IT" b="1" dirty="0"/>
              <a:t>Inserimento 	</a:t>
            </a:r>
            <a:r>
              <a:rPr lang="it-IT" b="1" dirty="0" smtClean="0"/>
              <a:t>							Rimozione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2947" y="1738648"/>
            <a:ext cx="2946866" cy="5280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52463" y="1853248"/>
            <a:ext cx="2610959" cy="16993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it-IT" sz="1800" b="1" dirty="0" smtClean="0"/>
              <a:t>DOVE</a:t>
            </a:r>
          </a:p>
          <a:p>
            <a:r>
              <a:rPr lang="it-IT" sz="1600" dirty="0" smtClean="0"/>
              <a:t>Non necessita di ambulatorio protetto (decreto Ministeriale GU 22.7.1996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16409" y="2691685"/>
            <a:ext cx="2936241" cy="444433"/>
          </a:xfrm>
        </p:spPr>
        <p:txBody>
          <a:bodyPr/>
          <a:lstStyle/>
          <a:p>
            <a:r>
              <a:rPr lang="it-IT" b="1" dirty="0" err="1" smtClean="0"/>
              <a:t>Follow</a:t>
            </a:r>
            <a:r>
              <a:rPr lang="it-IT" b="1" dirty="0" smtClean="0"/>
              <a:t> up</a:t>
            </a:r>
            <a:endParaRPr lang="it-IT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>
          <a:xfrm>
            <a:off x="3829983" y="3490176"/>
            <a:ext cx="2946794" cy="1272214"/>
          </a:xfrm>
        </p:spPr>
        <p:txBody>
          <a:bodyPr>
            <a:normAutofit/>
          </a:bodyPr>
          <a:lstStyle/>
          <a:p>
            <a:r>
              <a:rPr lang="it-IT" sz="1600" dirty="0" smtClean="0"/>
              <a:t>Dopo la prima mestruazione</a:t>
            </a:r>
          </a:p>
          <a:p>
            <a:r>
              <a:rPr lang="it-IT" sz="1600" dirty="0" smtClean="0"/>
              <a:t>Poi controlli al bisogno</a:t>
            </a:r>
            <a:endParaRPr lang="it-IT" sz="16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124700" y="1738648"/>
            <a:ext cx="2945650" cy="81881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>
          <a:xfrm>
            <a:off x="7226930" y="2010462"/>
            <a:ext cx="2679759" cy="524008"/>
          </a:xfrm>
          <a:solidFill>
            <a:srgbClr val="C00000"/>
          </a:solidFill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613041" y="3805595"/>
            <a:ext cx="2689802" cy="131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CH</a:t>
            </a:r>
            <a:r>
              <a:rPr lang="it-IT" dirty="0" smtClean="0"/>
              <a:t>I</a:t>
            </a:r>
          </a:p>
          <a:p>
            <a:pPr algn="ctr"/>
            <a:r>
              <a:rPr lang="it-IT" dirty="0" smtClean="0"/>
              <a:t>Medico </a:t>
            </a:r>
            <a:r>
              <a:rPr lang="it-IT" i="1" dirty="0" smtClean="0"/>
              <a:t>ginecologo con training </a:t>
            </a:r>
            <a:r>
              <a:rPr lang="it-IT" dirty="0" smtClean="0"/>
              <a:t>adeguato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73620" y="5473521"/>
            <a:ext cx="26898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QUANDO</a:t>
            </a:r>
          </a:p>
          <a:p>
            <a:pPr algn="ctr"/>
            <a:r>
              <a:rPr lang="it-IT" dirty="0" smtClean="0"/>
              <a:t>Preferibilmente nella prima metà del ciclo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124700" y="1738648"/>
            <a:ext cx="2932486" cy="953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CHI</a:t>
            </a:r>
          </a:p>
          <a:p>
            <a:r>
              <a:rPr lang="it-IT" dirty="0"/>
              <a:t>Medico, </a:t>
            </a:r>
            <a:r>
              <a:rPr lang="it-IT" dirty="0" smtClean="0"/>
              <a:t>ostetrica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115895" y="2920886"/>
            <a:ext cx="3003492" cy="103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SE LA DONNA VUOLE EVITARE LA GRAVIDANZA</a:t>
            </a:r>
          </a:p>
          <a:p>
            <a:r>
              <a:rPr lang="it-IT" sz="1600" dirty="0"/>
              <a:t>Durante la mestruazione</a:t>
            </a:r>
          </a:p>
          <a:p>
            <a:pPr algn="ctr"/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7172592" y="4126283"/>
            <a:ext cx="3003491" cy="147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DONNA CHE CERCA UNA GRAVIDANZA</a:t>
            </a:r>
          </a:p>
          <a:p>
            <a:r>
              <a:rPr lang="it-IT" dirty="0"/>
              <a:t>In qualunque momento del ciclo</a:t>
            </a:r>
          </a:p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7172592" y="5799138"/>
            <a:ext cx="30034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INSERIMENTO DI NUOVO </a:t>
            </a:r>
            <a:r>
              <a:rPr lang="it-IT" b="1" dirty="0" smtClean="0"/>
              <a:t>IUD: </a:t>
            </a:r>
            <a:r>
              <a:rPr lang="it-IT" dirty="0" smtClean="0"/>
              <a:t>subito</a:t>
            </a:r>
            <a:endParaRPr lang="it-IT" dirty="0"/>
          </a:p>
          <a:p>
            <a:pPr algn="ctr"/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3791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691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Possibili problemi legati all’inserimento e alla rimozione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2947" y="1981201"/>
            <a:ext cx="2946866" cy="1715035"/>
          </a:xfrm>
        </p:spPr>
        <p:txBody>
          <a:bodyPr/>
          <a:lstStyle/>
          <a:p>
            <a:r>
              <a:rPr lang="it-IT" dirty="0" smtClean="0"/>
              <a:t>Stenosi OUE</a:t>
            </a:r>
          </a:p>
          <a:p>
            <a:r>
              <a:rPr lang="it-IT" dirty="0" smtClean="0"/>
              <a:t>Stenosi OUI</a:t>
            </a:r>
          </a:p>
          <a:p>
            <a:r>
              <a:rPr lang="it-IT" dirty="0" smtClean="0"/>
              <a:t>Profonda RVF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>
          <a:xfrm>
            <a:off x="425003" y="3824188"/>
            <a:ext cx="3154810" cy="2666763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PERFORAZIONE UTERINA; 0,1%</a:t>
            </a:r>
          </a:p>
          <a:p>
            <a:r>
              <a:rPr lang="it-IT" dirty="0"/>
              <a:t>A</a:t>
            </a:r>
            <a:r>
              <a:rPr lang="it-IT" dirty="0" smtClean="0"/>
              <a:t>llattamento e &lt; 8 mesi dal parto vs &gt; 8 mesi dal parto: 5,6 vs 1,6/1000</a:t>
            </a:r>
          </a:p>
          <a:p>
            <a:r>
              <a:rPr lang="it-IT" dirty="0" smtClean="0"/>
              <a:t>No allattamento </a:t>
            </a:r>
            <a:r>
              <a:rPr lang="it-IT" dirty="0"/>
              <a:t>e &lt; 8 mesi dal parto vs &gt; 8 mesi dal </a:t>
            </a:r>
            <a:r>
              <a:rPr lang="it-IT" dirty="0" smtClean="0"/>
              <a:t>parto: 1,7vs 0,7/1000</a:t>
            </a:r>
          </a:p>
          <a:p>
            <a:r>
              <a:rPr lang="it-IT" dirty="0" smtClean="0"/>
              <a:t>I benefici superano i rischi</a:t>
            </a:r>
          </a:p>
          <a:p>
            <a:r>
              <a:rPr lang="it-IT" dirty="0" smtClean="0"/>
              <a:t>AIFA; studio EURAS-IUD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83659" y="2292439"/>
            <a:ext cx="2936241" cy="901521"/>
          </a:xfrm>
        </p:spPr>
        <p:txBody>
          <a:bodyPr/>
          <a:lstStyle/>
          <a:p>
            <a:r>
              <a:rPr lang="it-IT" dirty="0" smtClean="0"/>
              <a:t>Sindrome vaso-vagale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>
          <a:xfrm>
            <a:off x="3873106" y="3696236"/>
            <a:ext cx="2946794" cy="2560102"/>
          </a:xfrm>
        </p:spPr>
        <p:txBody>
          <a:bodyPr/>
          <a:lstStyle/>
          <a:p>
            <a:r>
              <a:rPr lang="it-IT" dirty="0" smtClean="0"/>
              <a:t>Sudorazione, bradicardia, lipotimia, nausea, vomito, pallore</a:t>
            </a:r>
          </a:p>
          <a:p>
            <a:r>
              <a:rPr lang="it-IT" dirty="0" smtClean="0"/>
              <a:t>Ridurre la trazione sull’utero</a:t>
            </a:r>
          </a:p>
          <a:p>
            <a:r>
              <a:rPr lang="it-IT" dirty="0" smtClean="0"/>
              <a:t>Atropina 0,5 mg sub-linguale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839273"/>
          </a:xfrm>
        </p:spPr>
        <p:txBody>
          <a:bodyPr/>
          <a:lstStyle/>
          <a:p>
            <a:r>
              <a:rPr lang="it-IT" dirty="0" smtClean="0"/>
              <a:t>Rimozione in caso di filo non visibile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>
          <a:xfrm>
            <a:off x="7124700" y="2948426"/>
            <a:ext cx="2932113" cy="20228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Escludere la gravidanza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Ecografia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IUD-LNG è poco visibile in eco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Cannula di Novak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Isteroscopia</a:t>
            </a:r>
          </a:p>
          <a:p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7124700" y="5307595"/>
            <a:ext cx="2926134" cy="6424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Rimozione dell’anello cinese</a:t>
            </a:r>
            <a:endParaRPr lang="it-IT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3791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71468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8540" y="-2186722"/>
            <a:ext cx="9144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0131" y="2480235"/>
            <a:ext cx="6747217" cy="506041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254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http://www.wildemeersch.com/media/uploads/en/blocks/7/lightbox/Femilis01.jpg?_=144888505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248984"/>
            <a:ext cx="5360130" cy="405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in giù 7"/>
          <p:cNvSpPr/>
          <p:nvPr/>
        </p:nvSpPr>
        <p:spPr>
          <a:xfrm>
            <a:off x="8567888" y="4997789"/>
            <a:ext cx="170774" cy="582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9201560" y="4982140"/>
            <a:ext cx="142639" cy="642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6773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09"/>
            <a:ext cx="8433588" cy="690020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http://www.fertilitycenter.it/wp-content/uploads/2014/09/IUD-in-cavità-peritoneal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9957" y="1955410"/>
            <a:ext cx="6382043" cy="529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837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702606"/>
          </a:xfrm>
        </p:spPr>
        <p:txBody>
          <a:bodyPr/>
          <a:lstStyle/>
          <a:p>
            <a:r>
              <a:rPr lang="it-IT" dirty="0" smtClean="0"/>
              <a:t>Modificazioni della mestruazione</a:t>
            </a:r>
            <a:br>
              <a:rPr lang="it-IT" dirty="0" smtClean="0"/>
            </a:br>
            <a:r>
              <a:rPr lang="it-IT" sz="2000" dirty="0" smtClean="0"/>
              <a:t>scarsa rilevanza clinica</a:t>
            </a:r>
            <a:br>
              <a:rPr lang="it-IT" sz="2000" dirty="0" smtClean="0"/>
            </a:br>
            <a:r>
              <a:rPr lang="it-IT" sz="2000" dirty="0" smtClean="0"/>
              <a:t>disagio</a:t>
            </a:r>
            <a:br>
              <a:rPr lang="it-IT" sz="2000" dirty="0" smtClean="0"/>
            </a:br>
            <a:r>
              <a:rPr lang="it-IT" sz="2000" dirty="0" smtClean="0"/>
              <a:t>causa più frequente di rimozione anticipata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3313" y="2514601"/>
            <a:ext cx="4396338" cy="756634"/>
          </a:xfrm>
        </p:spPr>
        <p:txBody>
          <a:bodyPr/>
          <a:lstStyle/>
          <a:p>
            <a:pPr algn="ctr"/>
            <a:r>
              <a:rPr lang="it-IT" sz="2800" b="1" dirty="0" smtClean="0"/>
              <a:t>IUD Cu</a:t>
            </a:r>
            <a:endParaRPr lang="it-IT" sz="28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3312" y="3490175"/>
            <a:ext cx="4396339" cy="3013655"/>
          </a:xfrm>
        </p:spPr>
        <p:txBody>
          <a:bodyPr>
            <a:normAutofit/>
          </a:bodyPr>
          <a:lstStyle/>
          <a:p>
            <a:r>
              <a:rPr lang="it-IT" dirty="0" err="1" smtClean="0"/>
              <a:t>Spotting</a:t>
            </a:r>
            <a:r>
              <a:rPr lang="it-IT" dirty="0" smtClean="0"/>
              <a:t>, prolungamento della durata della mestruazione</a:t>
            </a:r>
          </a:p>
          <a:p>
            <a:r>
              <a:rPr lang="it-IT" dirty="0" smtClean="0"/>
              <a:t>Incremento del flusso mestruale del 20-50%</a:t>
            </a:r>
          </a:p>
          <a:p>
            <a:r>
              <a:rPr lang="it-IT" dirty="0" smtClean="0"/>
              <a:t>Soprattutto nei primi mesi</a:t>
            </a:r>
          </a:p>
          <a:p>
            <a:r>
              <a:rPr lang="it-IT" dirty="0" smtClean="0"/>
              <a:t>Correlato alla storia mestruale precedente</a:t>
            </a:r>
          </a:p>
          <a:p>
            <a:r>
              <a:rPr lang="it-IT" dirty="0" smtClean="0"/>
              <a:t>Escludere il dislocamento dello IUD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654495" y="1904999"/>
            <a:ext cx="4396339" cy="736357"/>
          </a:xfrm>
        </p:spPr>
        <p:txBody>
          <a:bodyPr/>
          <a:lstStyle/>
          <a:p>
            <a:pPr algn="ctr"/>
            <a:r>
              <a:rPr lang="it-IT" sz="2800" b="1" dirty="0" smtClean="0"/>
              <a:t>IUD-LNG</a:t>
            </a:r>
            <a:endParaRPr lang="it-IT" sz="28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654495" y="2757268"/>
            <a:ext cx="5669997" cy="31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smtClean="0"/>
              <a:t>20 µg/die</a:t>
            </a:r>
          </a:p>
          <a:p>
            <a:pPr marL="0" indent="0">
              <a:buNone/>
            </a:pPr>
            <a:r>
              <a:rPr lang="it-IT" dirty="0" smtClean="0"/>
              <a:t>-  frequente </a:t>
            </a:r>
            <a:r>
              <a:rPr lang="it-IT" dirty="0" err="1" smtClean="0"/>
              <a:t>spotting</a:t>
            </a:r>
            <a:r>
              <a:rPr lang="it-IT" dirty="0" smtClean="0"/>
              <a:t> prolungato nei  primi 3 mesi</a:t>
            </a:r>
          </a:p>
          <a:p>
            <a:pPr marL="0" indent="0">
              <a:buNone/>
            </a:pPr>
            <a:r>
              <a:rPr lang="it-IT" dirty="0" smtClean="0"/>
              <a:t> -  amenorrea, ipomenorrea marcata</a:t>
            </a:r>
          </a:p>
          <a:p>
            <a:pPr>
              <a:buFontTx/>
              <a:buChar char="-"/>
            </a:pPr>
            <a:endParaRPr lang="it-IT" dirty="0" smtClean="0"/>
          </a:p>
          <a:p>
            <a:pPr marL="0" indent="0">
              <a:buNone/>
            </a:pPr>
            <a:r>
              <a:rPr lang="it-IT" sz="2000" b="1" dirty="0" smtClean="0"/>
              <a:t>6 µg/die</a:t>
            </a:r>
          </a:p>
          <a:p>
            <a:pPr marL="0" indent="0">
              <a:buNone/>
            </a:pPr>
            <a:r>
              <a:rPr lang="it-IT" dirty="0" smtClean="0"/>
              <a:t>-  Qualche </a:t>
            </a:r>
            <a:r>
              <a:rPr lang="it-IT" dirty="0" err="1" smtClean="0"/>
              <a:t>spotting</a:t>
            </a:r>
            <a:r>
              <a:rPr lang="it-IT" dirty="0" smtClean="0"/>
              <a:t> nel 1°-2° mese</a:t>
            </a:r>
          </a:p>
          <a:p>
            <a:pPr marL="0" indent="0">
              <a:buNone/>
            </a:pPr>
            <a:r>
              <a:rPr lang="it-IT" dirty="0" smtClean="0"/>
              <a:t>-  Poi modesta </a:t>
            </a:r>
            <a:r>
              <a:rPr lang="it-IT" dirty="0" err="1" smtClean="0"/>
              <a:t>ipomenrrea</a:t>
            </a:r>
            <a:r>
              <a:rPr lang="it-IT" dirty="0" smtClean="0"/>
              <a:t> rispetto al  flusso abituale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1390" y="-5508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7013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7" y="1171977"/>
            <a:ext cx="3030678" cy="9530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RMN e IUD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54955" y="2653048"/>
            <a:ext cx="8825658" cy="2984733"/>
          </a:xfrm>
        </p:spPr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caMPI</a:t>
            </a:r>
            <a:r>
              <a:rPr lang="it-IT" dirty="0" smtClean="0"/>
              <a:t> MAGNETICI DI UNA </a:t>
            </a:r>
            <a:r>
              <a:rPr lang="it-IT" dirty="0" err="1" smtClean="0"/>
              <a:t>rmn</a:t>
            </a:r>
            <a:r>
              <a:rPr lang="it-IT" dirty="0" smtClean="0"/>
              <a:t> (FINO A 3 TESLA) </a:t>
            </a:r>
            <a:r>
              <a:rPr lang="it-IT" u="sng" dirty="0" smtClean="0"/>
              <a:t>NON</a:t>
            </a:r>
            <a:r>
              <a:rPr lang="it-IT" dirty="0" smtClean="0"/>
              <a:t> Può SPOSTARE LO </a:t>
            </a:r>
            <a:r>
              <a:rPr lang="it-IT" dirty="0" err="1" smtClean="0"/>
              <a:t>iud</a:t>
            </a:r>
            <a:r>
              <a:rPr lang="it-IT" dirty="0" smtClean="0"/>
              <a:t> ALL’INTERNO DELL’UTERO</a:t>
            </a:r>
          </a:p>
          <a:p>
            <a:r>
              <a:rPr lang="it-IT" u="sng" dirty="0" smtClean="0"/>
              <a:t>NON ESISTONO RISCHI </a:t>
            </a:r>
            <a:r>
              <a:rPr lang="it-IT" dirty="0" smtClean="0"/>
              <a:t>DI DISLOCAZIONE, DI PERFORAZIONE E DI GRAVIDANZA COLLEGABILI ALLA </a:t>
            </a:r>
            <a:r>
              <a:rPr lang="it-IT" dirty="0" err="1" smtClean="0"/>
              <a:t>rmn</a:t>
            </a:r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IUD-</a:t>
            </a:r>
            <a:r>
              <a:rPr lang="it-IT" dirty="0" err="1" smtClean="0"/>
              <a:t>lng</a:t>
            </a:r>
            <a:r>
              <a:rPr lang="it-IT" dirty="0" smtClean="0"/>
              <a:t>: NON CONTIENE METALLI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err="1" smtClean="0"/>
              <a:t>Iud</a:t>
            </a:r>
            <a:r>
              <a:rPr lang="it-IT" dirty="0" smtClean="0"/>
              <a:t>-Cu: il rame e l’argento non sono magnetizzabili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1390" y="-71956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8648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0419" y="587765"/>
            <a:ext cx="8825657" cy="892119"/>
          </a:xfrm>
        </p:spPr>
        <p:txBody>
          <a:bodyPr/>
          <a:lstStyle/>
          <a:p>
            <a:r>
              <a:rPr lang="it-IT" b="1" dirty="0" smtClean="0"/>
              <a:t>costi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54955" y="2298032"/>
            <a:ext cx="8825658" cy="4223084"/>
          </a:xfrm>
        </p:spPr>
        <p:txBody>
          <a:bodyPr/>
          <a:lstStyle/>
          <a:p>
            <a:r>
              <a:rPr lang="it-IT" dirty="0" smtClean="0"/>
              <a:t>									</a:t>
            </a:r>
            <a:r>
              <a:rPr lang="it-IT" sz="1400" b="1" cap="none" dirty="0" smtClean="0"/>
              <a:t>(in euro)</a:t>
            </a:r>
            <a:endParaRPr lang="it-IT" sz="1400" b="1" cap="none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899653" y="2753002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94"/>
                <a:gridCol w="1299411"/>
                <a:gridCol w="1323474"/>
                <a:gridCol w="3157621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 anni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 anni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note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IUD Cu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60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IUD 20 µg/</a:t>
                      </a:r>
                      <a:r>
                        <a:rPr lang="it-IT" sz="2400" b="1" dirty="0" err="1" smtClean="0"/>
                        <a:t>die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210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IUD  6 µg/</a:t>
                      </a:r>
                      <a:r>
                        <a:rPr lang="it-IT" sz="2400" b="1" dirty="0" err="1" smtClean="0"/>
                        <a:t>die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173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(288)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pillola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360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600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 euro/blister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preservativo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312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520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 euro a pezzo; 2 la settimana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1390" y="-71956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505326"/>
            <a:ext cx="8825657" cy="757990"/>
          </a:xfrm>
        </p:spPr>
        <p:txBody>
          <a:bodyPr/>
          <a:lstStyle/>
          <a:p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663" y="1239253"/>
            <a:ext cx="11538284" cy="545030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b="1" cap="none" dirty="0" smtClean="0"/>
              <a:t>la </a:t>
            </a:r>
            <a:r>
              <a:rPr lang="it-IT" b="1" u="sng" cap="none" dirty="0" smtClean="0"/>
              <a:t>scelta “responsabile”</a:t>
            </a:r>
            <a:r>
              <a:rPr lang="it-IT" b="1" cap="none" dirty="0" smtClean="0"/>
              <a:t> del contraccettivo dipende informazione corretta e completa, ma anche da fattori sociali, economici, culturali e dalla gestione della salute pubblica</a:t>
            </a:r>
          </a:p>
          <a:p>
            <a:pPr>
              <a:buFont typeface="Arial" pitchFamily="34" charset="0"/>
              <a:buChar char="•"/>
            </a:pPr>
            <a:r>
              <a:rPr lang="it-IT" b="1" cap="none" dirty="0" smtClean="0"/>
              <a:t>IUD: </a:t>
            </a:r>
            <a:r>
              <a:rPr lang="it-IT" b="1" u="sng" cap="none" dirty="0" smtClean="0"/>
              <a:t>contraccezione, terapia, contraccezione d’emergenza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efficacia</a:t>
            </a:r>
            <a:r>
              <a:rPr lang="it-IT" b="1" cap="none" dirty="0" smtClean="0"/>
              <a:t> dello IUD: sovrapponibile a quello della pillola con utilizzo “perfetto”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chi</a:t>
            </a:r>
            <a:r>
              <a:rPr lang="it-IT" b="1" cap="none" dirty="0" smtClean="0"/>
              <a:t> usa lo IUD: no estrogeni; contraccezione di lunga durata</a:t>
            </a:r>
          </a:p>
          <a:p>
            <a:pPr>
              <a:buFont typeface="Arial" pitchFamily="34" charset="0"/>
              <a:buChar char="•"/>
            </a:pPr>
            <a:r>
              <a:rPr lang="it-IT" b="1" cap="none" dirty="0" smtClean="0"/>
              <a:t>IUD: anche nelle </a:t>
            </a:r>
            <a:r>
              <a:rPr lang="it-IT" b="1" u="sng" cap="none" dirty="0" smtClean="0"/>
              <a:t>adolescenti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IUD 20 LNG</a:t>
            </a:r>
            <a:r>
              <a:rPr lang="it-IT" b="1" cap="none" dirty="0" smtClean="0"/>
              <a:t>: flussi abbondanti, </a:t>
            </a:r>
            <a:r>
              <a:rPr lang="it-IT" b="1" cap="none" dirty="0" err="1" smtClean="0"/>
              <a:t>adenomiosi</a:t>
            </a:r>
            <a:r>
              <a:rPr lang="it-IT" b="1" cap="none" dirty="0" smtClean="0"/>
              <a:t>, iperplasie. </a:t>
            </a:r>
            <a:r>
              <a:rPr lang="it-IT" b="1" cap="none" dirty="0" err="1" smtClean="0"/>
              <a:t>Spotting</a:t>
            </a:r>
            <a:r>
              <a:rPr lang="it-IT" b="1" cap="none" dirty="0" smtClean="0"/>
              <a:t> nei primi mesi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IUD Cu</a:t>
            </a:r>
            <a:r>
              <a:rPr lang="it-IT" b="1" cap="none" dirty="0" smtClean="0"/>
              <a:t>: basso costo, no ormoni.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IUD 6 LNG</a:t>
            </a:r>
            <a:r>
              <a:rPr lang="it-IT" b="1" cap="none" dirty="0" smtClean="0"/>
              <a:t>: migliore accettabilità. Costo</a:t>
            </a:r>
          </a:p>
          <a:p>
            <a:pPr>
              <a:buFont typeface="Arial" pitchFamily="34" charset="0"/>
              <a:buChar char="•"/>
            </a:pPr>
            <a:r>
              <a:rPr lang="it-IT" b="1" cap="none" dirty="0" smtClean="0"/>
              <a:t>IUD no se </a:t>
            </a:r>
            <a:r>
              <a:rPr lang="it-IT" b="1" u="sng" cap="none" dirty="0" smtClean="0"/>
              <a:t>AIDS</a:t>
            </a:r>
            <a:r>
              <a:rPr lang="it-IT" b="1" cap="none" dirty="0" smtClean="0"/>
              <a:t>; possibile se </a:t>
            </a:r>
            <a:r>
              <a:rPr lang="it-IT" b="1" u="sng" cap="none" dirty="0" err="1" smtClean="0"/>
              <a:t>HIV+</a:t>
            </a:r>
            <a:endParaRPr lang="it-IT" b="1" u="sng" cap="none" dirty="0" smtClean="0"/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PID</a:t>
            </a:r>
            <a:r>
              <a:rPr lang="it-IT" b="1" cap="none" dirty="0" smtClean="0"/>
              <a:t> post-inserimento: minimo incremento nel 1° mese / popolazione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GEU</a:t>
            </a:r>
            <a:r>
              <a:rPr lang="it-IT" b="1" cap="none" dirty="0" smtClean="0"/>
              <a:t>: incidenza ridotta rispetto alla popolazione che non usa contraccettivo</a:t>
            </a:r>
          </a:p>
          <a:p>
            <a:pPr>
              <a:buFont typeface="Arial" pitchFamily="34" charset="0"/>
              <a:buChar char="•"/>
            </a:pPr>
            <a:r>
              <a:rPr lang="it-IT" b="1" u="sng" cap="none" dirty="0" smtClean="0"/>
              <a:t>RMN</a:t>
            </a:r>
            <a:r>
              <a:rPr lang="it-IT" b="1" cap="none" dirty="0" smtClean="0"/>
              <a:t> e IUD</a:t>
            </a:r>
          </a:p>
          <a:p>
            <a:pPr>
              <a:buFont typeface="Arial" pitchFamily="34" charset="0"/>
              <a:buChar char="•"/>
            </a:pPr>
            <a:endParaRPr lang="it-IT" b="1" cap="none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1390" y="-71956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1109" y="2708920"/>
            <a:ext cx="10910455" cy="1107554"/>
          </a:xfrm>
        </p:spPr>
        <p:txBody>
          <a:bodyPr/>
          <a:lstStyle/>
          <a:p>
            <a:pPr algn="ctr"/>
            <a:r>
              <a:rPr lang="it-IT" sz="5400" b="1" dirty="0" smtClean="0">
                <a:latin typeface="Baskerville Old Face" pitchFamily="18" charset="0"/>
              </a:rPr>
              <a:t>Appunti per ostetriche e non solo</a:t>
            </a:r>
            <a:endParaRPr lang="it-IT" sz="5400" b="1" dirty="0"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1584" y="4293096"/>
            <a:ext cx="7410602" cy="1772853"/>
          </a:xfrm>
        </p:spPr>
        <p:txBody>
          <a:bodyPr>
            <a:normAutofit/>
          </a:bodyPr>
          <a:lstStyle/>
          <a:p>
            <a:pPr algn="ctr"/>
            <a:r>
              <a:rPr lang="it-IT" sz="2200" dirty="0">
                <a:solidFill>
                  <a:schemeClr val="tx1"/>
                </a:solidFill>
                <a:latin typeface="Baskerville Old Face" pitchFamily="18" charset="0"/>
              </a:rPr>
              <a:t>Green Park Mantova, Strada Circonvallazione Sud 21/B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  <a:latin typeface="Baskerville Old Face" pitchFamily="18" charset="0"/>
              </a:rPr>
              <a:t>Mantova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  <a:latin typeface="Baskerville Old Face" pitchFamily="18" charset="0"/>
              </a:rPr>
              <a:t>25 marzo – 8/22 aprile – 6/20 maggio </a:t>
            </a:r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2017</a:t>
            </a:r>
            <a:endParaRPr lang="it-IT" sz="22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8259" y="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9660070" y="1448327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Baskerville Old Face" pitchFamily="18" charset="0"/>
              </a:rPr>
              <a:t>Collegio delle Ostetriche della provincia di Mantova</a:t>
            </a:r>
          </a:p>
        </p:txBody>
      </p:sp>
      <p:sp>
        <p:nvSpPr>
          <p:cNvPr id="4" name="Rettangolo 3"/>
          <p:cNvSpPr/>
          <p:nvPr/>
        </p:nvSpPr>
        <p:spPr>
          <a:xfrm rot="19638296">
            <a:off x="629411" y="1171600"/>
            <a:ext cx="44174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grazie</a:t>
            </a:r>
            <a:endParaRPr lang="it-IT" sz="4400" dirty="0"/>
          </a:p>
        </p:txBody>
      </p:sp>
    </p:spTree>
    <p:extLst>
      <p:ext uri="{BB962C8B-B14F-4D97-AF65-F5344CB8AC3E}">
        <p14:creationId xmlns="" xmlns:p14="http://schemas.microsoft.com/office/powerpoint/2010/main" val="410677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«CHI» 	</a:t>
            </a:r>
            <a:r>
              <a:rPr lang="it-IT" sz="2800" dirty="0" smtClean="0"/>
              <a:t>e</a:t>
            </a:r>
            <a:r>
              <a:rPr lang="it-IT" dirty="0" smtClean="0"/>
              <a:t>  </a:t>
            </a:r>
            <a:r>
              <a:rPr lang="it-IT" sz="2800" dirty="0" smtClean="0"/>
              <a:t> </a:t>
            </a:r>
            <a:r>
              <a:rPr lang="it-IT" dirty="0" smtClean="0"/>
              <a:t>«COME» 		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9196" y="5822917"/>
            <a:ext cx="2946866" cy="576262"/>
          </a:xfrm>
        </p:spPr>
        <p:txBody>
          <a:bodyPr/>
          <a:lstStyle/>
          <a:p>
            <a:r>
              <a:rPr lang="it-IT" sz="1600" dirty="0"/>
              <a:t>OMS, SIGO, AOGOI, </a:t>
            </a:r>
            <a:r>
              <a:rPr lang="it-IT" sz="1600" dirty="0" smtClean="0"/>
              <a:t>AGUI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46111" y="2498502"/>
            <a:ext cx="2839365" cy="3489962"/>
          </a:xfrm>
        </p:spPr>
        <p:txBody>
          <a:bodyPr>
            <a:noAutofit/>
          </a:bodyPr>
          <a:lstStyle/>
          <a:p>
            <a:r>
              <a:rPr lang="it-IT" sz="2400" dirty="0" smtClean="0"/>
              <a:t>L’assistenza alla salute sessuale e riproduttiva è un diritto umano  per il miglioramento della salute della donna e dell’uomo</a:t>
            </a:r>
            <a:endParaRPr lang="it-IT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6038" y="2215166"/>
            <a:ext cx="3418662" cy="1223493"/>
          </a:xfrm>
        </p:spPr>
        <p:txBody>
          <a:bodyPr/>
          <a:lstStyle/>
          <a:p>
            <a:r>
              <a:rPr lang="it-IT" b="1" dirty="0" err="1" smtClean="0"/>
              <a:t>Elegibilità</a:t>
            </a:r>
            <a:endParaRPr lang="it-IT" b="1" dirty="0"/>
          </a:p>
          <a:p>
            <a:r>
              <a:rPr lang="it-IT" b="1" dirty="0"/>
              <a:t>S</a:t>
            </a:r>
            <a:r>
              <a:rPr lang="it-IT" b="1" dirty="0" smtClean="0"/>
              <a:t>celta consapevole</a:t>
            </a:r>
            <a:endParaRPr lang="it-IT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>
          <a:xfrm>
            <a:off x="3799269" y="4675031"/>
            <a:ext cx="3181080" cy="1581306"/>
          </a:xfrm>
        </p:spPr>
        <p:txBody>
          <a:bodyPr/>
          <a:lstStyle/>
          <a:p>
            <a:r>
              <a:rPr lang="it-IT" dirty="0" smtClean="0"/>
              <a:t>Compromesso tra i diversi metodi</a:t>
            </a:r>
          </a:p>
          <a:p>
            <a:r>
              <a:rPr lang="it-IT" dirty="0" smtClean="0"/>
              <a:t>Vantaggi/svantaggi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553920" y="2653048"/>
            <a:ext cx="2496914" cy="1839308"/>
          </a:xfrm>
        </p:spPr>
        <p:txBody>
          <a:bodyPr/>
          <a:lstStyle/>
          <a:p>
            <a:r>
              <a:rPr lang="it-IT" b="1" dirty="0" smtClean="0"/>
              <a:t>Fattori sociali Economici  Culturali</a:t>
            </a:r>
          </a:p>
          <a:p>
            <a:r>
              <a:rPr lang="it-IT" b="1" dirty="0" smtClean="0"/>
              <a:t>Gestione della salute pubblica</a:t>
            </a:r>
            <a:endParaRPr lang="it-IT" b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>
          <a:xfrm>
            <a:off x="7336320" y="4842455"/>
            <a:ext cx="3044052" cy="1648497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Screening del </a:t>
            </a:r>
            <a:r>
              <a:rPr lang="it-IT" dirty="0" err="1"/>
              <a:t>cervicocarcinoma</a:t>
            </a:r>
            <a:endParaRPr lang="it-IT" dirty="0"/>
          </a:p>
          <a:p>
            <a:r>
              <a:rPr lang="it-IT" dirty="0"/>
              <a:t>Malattie sessualmente trasmesse</a:t>
            </a:r>
          </a:p>
          <a:p>
            <a:r>
              <a:rPr lang="it-IT" dirty="0"/>
              <a:t>Incoraggiamento all’allattamento</a:t>
            </a:r>
          </a:p>
          <a:p>
            <a:r>
              <a:rPr lang="it-IT" dirty="0"/>
              <a:t>Sospensione del </a:t>
            </a:r>
            <a:r>
              <a:rPr lang="it-IT" dirty="0" smtClean="0"/>
              <a:t>fumo</a:t>
            </a:r>
          </a:p>
          <a:p>
            <a:r>
              <a:rPr lang="it-IT" dirty="0" smtClean="0"/>
              <a:t>Conoscenza della biologia della vita riproduttiva umana</a:t>
            </a:r>
            <a:endParaRPr lang="it-IT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4759" y="2492856"/>
            <a:ext cx="4039637" cy="1880956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3791" y="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63626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93183"/>
            <a:ext cx="9404723" cy="1660065"/>
          </a:xfrm>
        </p:spPr>
        <p:txBody>
          <a:bodyPr/>
          <a:lstStyle/>
          <a:p>
            <a:pPr algn="ctr"/>
            <a:r>
              <a:rPr lang="it-IT" sz="2800" b="1" dirty="0" smtClean="0"/>
              <a:t>Qualità e accessibilità del servizio che incidono sull’utilizzo del metodo contraccettivo</a:t>
            </a:r>
            <a:endParaRPr lang="it-IT" sz="28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2947" y="1853248"/>
            <a:ext cx="2946866" cy="704214"/>
          </a:xfrm>
        </p:spPr>
        <p:txBody>
          <a:bodyPr/>
          <a:lstStyle/>
          <a:p>
            <a:r>
              <a:rPr lang="it-IT" dirty="0" smtClean="0"/>
              <a:t>informazione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52463" y="3065172"/>
            <a:ext cx="2927350" cy="3191166"/>
          </a:xfrm>
        </p:spPr>
        <p:txBody>
          <a:bodyPr/>
          <a:lstStyle/>
          <a:p>
            <a:r>
              <a:rPr lang="it-IT" dirty="0" smtClean="0"/>
              <a:t>Efficacia</a:t>
            </a:r>
          </a:p>
          <a:p>
            <a:r>
              <a:rPr lang="it-IT" dirty="0" smtClean="0"/>
              <a:t>Utilizzo corretto</a:t>
            </a:r>
          </a:p>
          <a:p>
            <a:r>
              <a:rPr lang="it-IT" dirty="0" smtClean="0"/>
              <a:t>Come funziona</a:t>
            </a:r>
          </a:p>
          <a:p>
            <a:r>
              <a:rPr lang="it-IT" dirty="0" smtClean="0"/>
              <a:t>Effetti collaterali comuni</a:t>
            </a:r>
          </a:p>
          <a:p>
            <a:r>
              <a:rPr lang="it-IT" dirty="0" smtClean="0"/>
              <a:t>Rischi per la salute</a:t>
            </a:r>
          </a:p>
          <a:p>
            <a:r>
              <a:rPr lang="it-IT" dirty="0" smtClean="0"/>
              <a:t>Vantaggi del metodo</a:t>
            </a:r>
          </a:p>
          <a:p>
            <a:r>
              <a:rPr lang="it-IT" dirty="0" smtClean="0"/>
              <a:t>Segnali e sintomi «pericolosi»</a:t>
            </a:r>
          </a:p>
          <a:p>
            <a:r>
              <a:rPr lang="it-IT" dirty="0" smtClean="0"/>
              <a:t>Ritorno alla fertilità</a:t>
            </a:r>
          </a:p>
          <a:p>
            <a:r>
              <a:rPr lang="it-IT" dirty="0" smtClean="0"/>
              <a:t>Protezione dalla MST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916546"/>
          </a:xfrm>
        </p:spPr>
        <p:txBody>
          <a:bodyPr/>
          <a:lstStyle/>
          <a:p>
            <a:r>
              <a:rPr lang="it-IT" dirty="0" smtClean="0"/>
              <a:t>Approccio chirurgico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>
          <a:xfrm>
            <a:off x="3873106" y="3181082"/>
            <a:ext cx="2946794" cy="3075255"/>
          </a:xfrm>
        </p:spPr>
        <p:txBody>
          <a:bodyPr/>
          <a:lstStyle/>
          <a:p>
            <a:r>
              <a:rPr lang="it-IT" dirty="0" smtClean="0"/>
              <a:t>Personale preparato</a:t>
            </a:r>
          </a:p>
          <a:p>
            <a:r>
              <a:rPr lang="it-IT" dirty="0" smtClean="0"/>
              <a:t>Struttura adeguatamente equipaggiata</a:t>
            </a:r>
          </a:p>
          <a:p>
            <a:r>
              <a:rPr lang="it-IT" dirty="0" smtClean="0"/>
              <a:t>Possibilità di controllo e </a:t>
            </a:r>
            <a:r>
              <a:rPr lang="it-IT" dirty="0" err="1" smtClean="0"/>
              <a:t>follw-up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08" y="1704610"/>
            <a:ext cx="4351716" cy="4748810"/>
          </a:xfrm>
          <a:prstGeom prst="rect">
            <a:avLst/>
          </a:prstGeom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2540" y="-21513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8771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631065"/>
            <a:ext cx="8825657" cy="1287887"/>
          </a:xfrm>
        </p:spPr>
        <p:txBody>
          <a:bodyPr/>
          <a:lstStyle/>
          <a:p>
            <a:pPr algn="ctr"/>
            <a:r>
              <a:rPr lang="it-IT" dirty="0" smtClean="0"/>
              <a:t>Dispositivi intrauterini nel tempo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71621" y="2466303"/>
            <a:ext cx="8825658" cy="3773511"/>
          </a:xfrm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1920: 	anello d’argento (</a:t>
            </a:r>
            <a:r>
              <a:rPr lang="it-IT" b="1" dirty="0" err="1" smtClean="0">
                <a:solidFill>
                  <a:srgbClr val="002060"/>
                </a:solidFill>
              </a:rPr>
              <a:t>graefenberg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1934: 	anello d’argento e oro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1960:	 dispositivi in polietilene inerte (</a:t>
            </a:r>
            <a:r>
              <a:rPr lang="it-IT" b="1" dirty="0" err="1" smtClean="0">
                <a:solidFill>
                  <a:srgbClr val="002060"/>
                </a:solidFill>
              </a:rPr>
              <a:t>marguLies</a:t>
            </a:r>
            <a:r>
              <a:rPr lang="it-IT" b="1" dirty="0" smtClean="0">
                <a:solidFill>
                  <a:srgbClr val="002060"/>
                </a:solidFill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</a:rPr>
              <a:t>lippes</a:t>
            </a:r>
            <a:r>
              <a:rPr lang="it-IT" b="1" dirty="0" smtClean="0">
                <a:solidFill>
                  <a:srgbClr val="002060"/>
                </a:solidFill>
              </a:rPr>
              <a:t>, </a:t>
            </a:r>
            <a:r>
              <a:rPr lang="it-IT" b="1" dirty="0">
                <a:solidFill>
                  <a:srgbClr val="002060"/>
                </a:solidFill>
              </a:rPr>
              <a:t>OTA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1970: 	dispositivi contenenti rame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Fine anni ‘70: 		IUD </a:t>
            </a:r>
            <a:r>
              <a:rPr lang="it-IT" b="1" dirty="0" err="1" smtClean="0">
                <a:solidFill>
                  <a:srgbClr val="002060"/>
                </a:solidFill>
              </a:rPr>
              <a:t>piu’</a:t>
            </a:r>
            <a:r>
              <a:rPr lang="it-IT" b="1" dirty="0" smtClean="0">
                <a:solidFill>
                  <a:srgbClr val="002060"/>
                </a:solidFill>
              </a:rPr>
              <a:t> piccoli e 	primi </a:t>
            </a:r>
            <a:r>
              <a:rPr lang="it-IT" b="1" dirty="0" err="1" smtClean="0">
                <a:solidFill>
                  <a:srgbClr val="002060"/>
                </a:solidFill>
              </a:rPr>
              <a:t>iud</a:t>
            </a:r>
            <a:r>
              <a:rPr lang="it-IT" b="1" dirty="0" smtClean="0">
                <a:solidFill>
                  <a:srgbClr val="002060"/>
                </a:solidFill>
              </a:rPr>
              <a:t> contenenti 												</a:t>
            </a:r>
            <a:r>
              <a:rPr lang="it-IT" b="1" dirty="0" err="1" smtClean="0">
                <a:solidFill>
                  <a:srgbClr val="002060"/>
                </a:solidFill>
              </a:rPr>
              <a:t>pregesterone</a:t>
            </a:r>
            <a:r>
              <a:rPr lang="it-IT" b="1" dirty="0" smtClean="0">
                <a:solidFill>
                  <a:srgbClr val="002060"/>
                </a:solidFill>
              </a:rPr>
              <a:t> (</a:t>
            </a:r>
            <a:r>
              <a:rPr lang="it-IT" b="1" dirty="0" err="1" smtClean="0">
                <a:solidFill>
                  <a:srgbClr val="002060"/>
                </a:solidFill>
              </a:rPr>
              <a:t>progestasert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Primi anni ‘80: 	incremento della quantità di rame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Anni ‘90:</a:t>
            </a:r>
            <a:r>
              <a:rPr lang="it-IT" b="1" dirty="0">
                <a:solidFill>
                  <a:srgbClr val="002060"/>
                </a:solidFill>
              </a:rPr>
              <a:t>	</a:t>
            </a:r>
            <a:r>
              <a:rPr lang="it-IT" b="1" dirty="0" smtClean="0">
                <a:solidFill>
                  <a:srgbClr val="002060"/>
                </a:solidFill>
              </a:rPr>
              <a:t>		</a:t>
            </a:r>
            <a:r>
              <a:rPr lang="it-IT" b="1" dirty="0" err="1" smtClean="0">
                <a:solidFill>
                  <a:srgbClr val="002060"/>
                </a:solidFill>
              </a:rPr>
              <a:t>iud</a:t>
            </a:r>
            <a:r>
              <a:rPr lang="it-IT" b="1" dirty="0" smtClean="0">
                <a:solidFill>
                  <a:srgbClr val="002060"/>
                </a:solidFill>
              </a:rPr>
              <a:t> contenente polimeri e </a:t>
            </a:r>
            <a:r>
              <a:rPr lang="it-IT" b="1" dirty="0" err="1" smtClean="0">
                <a:solidFill>
                  <a:srgbClr val="002060"/>
                </a:solidFill>
              </a:rPr>
              <a:t>levonorgestrel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45" y="2678804"/>
            <a:ext cx="2753219" cy="1674255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390" y="-9455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6358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5" y="1"/>
            <a:ext cx="8526779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56" y="1106750"/>
            <a:ext cx="3702368" cy="575125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0376" y="-92428"/>
            <a:ext cx="1342526" cy="136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227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L’uso di IUD nel mondo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2463" y="2459865"/>
            <a:ext cx="2940050" cy="1249250"/>
          </a:xfrm>
        </p:spPr>
        <p:txBody>
          <a:bodyPr/>
          <a:lstStyle/>
          <a:p>
            <a:r>
              <a:rPr lang="it-IT" dirty="0" smtClean="0"/>
              <a:t>L’80% di utilizzatrici è in Asia, fino al 40% delle donne </a:t>
            </a:r>
            <a:endParaRPr lang="it-IT" dirty="0"/>
          </a:p>
        </p:txBody>
      </p:sp>
      <p:sp>
        <p:nvSpPr>
          <p:cNvPr id="4" name="Segnaposto immagine 3"/>
          <p:cNvSpPr>
            <a:spLocks noGrp="1"/>
          </p:cNvSpPr>
          <p:nvPr>
            <p:ph type="pic" idx="15"/>
          </p:nvPr>
        </p:nvSpPr>
        <p:spPr>
          <a:xfrm>
            <a:off x="652463" y="1884651"/>
            <a:ext cx="2940050" cy="414617"/>
          </a:xfrm>
        </p:spPr>
      </p:sp>
      <p:sp>
        <p:nvSpPr>
          <p:cNvPr id="5" name="Segnaposto testo 4"/>
          <p:cNvSpPr>
            <a:spLocks noGrp="1"/>
          </p:cNvSpPr>
          <p:nvPr>
            <p:ph type="body" sz="half" idx="18"/>
          </p:nvPr>
        </p:nvSpPr>
        <p:spPr>
          <a:xfrm>
            <a:off x="652463" y="3902299"/>
            <a:ext cx="2940050" cy="2202288"/>
          </a:xfrm>
        </p:spPr>
        <p:txBody>
          <a:bodyPr/>
          <a:lstStyle/>
          <a:p>
            <a:r>
              <a:rPr lang="it-IT" dirty="0" smtClean="0"/>
              <a:t>Cina</a:t>
            </a:r>
          </a:p>
          <a:p>
            <a:r>
              <a:rPr lang="it-IT" dirty="0" smtClean="0"/>
              <a:t>Vietnam</a:t>
            </a:r>
            <a:endParaRPr lang="it-IT" dirty="0"/>
          </a:p>
          <a:p>
            <a:r>
              <a:rPr lang="it-IT" dirty="0" smtClean="0"/>
              <a:t> Corea</a:t>
            </a:r>
          </a:p>
          <a:p>
            <a:r>
              <a:rPr lang="it-IT" dirty="0" smtClean="0"/>
              <a:t>Uzbekistan, Tajikistan, Turkmenistan, Kazakistan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3889375" y="2429508"/>
            <a:ext cx="2930525" cy="919000"/>
          </a:xfrm>
        </p:spPr>
        <p:txBody>
          <a:bodyPr/>
          <a:lstStyle/>
          <a:p>
            <a:r>
              <a:rPr lang="it-IT" dirty="0" smtClean="0"/>
              <a:t>Europa e </a:t>
            </a:r>
            <a:endParaRPr lang="it-IT" dirty="0" smtClean="0"/>
          </a:p>
          <a:p>
            <a:r>
              <a:rPr lang="it-IT" dirty="0" smtClean="0"/>
              <a:t>Nord </a:t>
            </a:r>
            <a:r>
              <a:rPr lang="it-IT" dirty="0" smtClean="0"/>
              <a:t>America</a:t>
            </a:r>
            <a:endParaRPr lang="it-IT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494375"/>
          </a:xfrm>
        </p:spPr>
      </p:sp>
      <p:sp>
        <p:nvSpPr>
          <p:cNvPr id="8" name="Segnaposto testo 7"/>
          <p:cNvSpPr>
            <a:spLocks noGrp="1"/>
          </p:cNvSpPr>
          <p:nvPr>
            <p:ph type="body" sz="half" idx="19"/>
          </p:nvPr>
        </p:nvSpPr>
        <p:spPr>
          <a:xfrm>
            <a:off x="3888022" y="3889420"/>
            <a:ext cx="2934406" cy="221516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30% in Lettonia, Finlandia, Norvegia, Moldavia, Francia, Russia</a:t>
            </a:r>
          </a:p>
          <a:p>
            <a:r>
              <a:rPr lang="it-IT" dirty="0" smtClean="0"/>
              <a:t>10% Belgio, Bulgaria, Danimarca, Olanda, Montenegro</a:t>
            </a:r>
          </a:p>
          <a:p>
            <a:r>
              <a:rPr lang="it-IT" dirty="0" smtClean="0"/>
              <a:t>&lt;10% Austria, Spagna, Svizzera, Italia, Albania</a:t>
            </a:r>
          </a:p>
          <a:p>
            <a:r>
              <a:rPr lang="it-IT" dirty="0" smtClean="0"/>
              <a:t>20% Nord America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124700" y="2575777"/>
            <a:ext cx="2932113" cy="425000"/>
          </a:xfrm>
        </p:spPr>
        <p:txBody>
          <a:bodyPr/>
          <a:lstStyle/>
          <a:p>
            <a:r>
              <a:rPr lang="it-IT" dirty="0" smtClean="0"/>
              <a:t>Africa, Oceania</a:t>
            </a:r>
            <a:endParaRPr lang="it-IT" dirty="0"/>
          </a:p>
        </p:txBody>
      </p:sp>
      <p:sp>
        <p:nvSpPr>
          <p:cNvPr id="10" name="Segnaposto immagine 9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219707"/>
          </a:xfrm>
        </p:spPr>
      </p:sp>
      <p:sp>
        <p:nvSpPr>
          <p:cNvPr id="11" name="Segnaposto testo 10"/>
          <p:cNvSpPr>
            <a:spLocks noGrp="1"/>
          </p:cNvSpPr>
          <p:nvPr>
            <p:ph type="body" sz="half" idx="20"/>
          </p:nvPr>
        </p:nvSpPr>
        <p:spPr>
          <a:xfrm>
            <a:off x="7124575" y="3889420"/>
            <a:ext cx="2935997" cy="1596977"/>
          </a:xfrm>
        </p:spPr>
        <p:txBody>
          <a:bodyPr/>
          <a:lstStyle/>
          <a:p>
            <a:r>
              <a:rPr lang="it-IT" dirty="0" smtClean="0"/>
              <a:t>Utilizzo basso</a:t>
            </a:r>
            <a:endParaRPr lang="it-IT" dirty="0"/>
          </a:p>
          <a:p>
            <a:r>
              <a:rPr lang="it-IT" dirty="0" smtClean="0"/>
              <a:t>36% Egitto</a:t>
            </a:r>
          </a:p>
          <a:p>
            <a:r>
              <a:rPr lang="it-IT" dirty="0" smtClean="0"/>
              <a:t>27% Tunisia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7817476" y="5486397"/>
            <a:ext cx="3837904" cy="6181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World </a:t>
            </a:r>
            <a:r>
              <a:rPr lang="it-IT" sz="1100" dirty="0" err="1" smtClean="0"/>
              <a:t>Contraceptive</a:t>
            </a:r>
            <a:r>
              <a:rPr lang="it-IT" sz="1100" dirty="0" smtClean="0"/>
              <a:t> Use 2012 </a:t>
            </a:r>
          </a:p>
          <a:p>
            <a:pPr algn="ctr"/>
            <a:r>
              <a:rPr lang="it-IT" sz="1100" dirty="0" err="1" smtClean="0"/>
              <a:t>United</a:t>
            </a:r>
            <a:r>
              <a:rPr lang="it-IT" sz="1100" dirty="0" smtClean="0"/>
              <a:t> Nations </a:t>
            </a:r>
            <a:r>
              <a:rPr lang="it-IT" sz="1100" dirty="0" err="1" smtClean="0"/>
              <a:t>Departement</a:t>
            </a:r>
            <a:r>
              <a:rPr lang="it-IT" sz="1100" dirty="0" smtClean="0"/>
              <a:t> of </a:t>
            </a:r>
            <a:r>
              <a:rPr lang="it-IT" sz="1100" dirty="0" err="1" smtClean="0"/>
              <a:t>Economic</a:t>
            </a:r>
            <a:r>
              <a:rPr lang="it-IT" sz="1100" dirty="0" smtClean="0"/>
              <a:t> &amp; Social Affairs</a:t>
            </a:r>
            <a:endParaRPr lang="it-IT" sz="1100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1390" y="-85345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776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283335"/>
            <a:ext cx="8825657" cy="1339403"/>
          </a:xfrm>
        </p:spPr>
        <p:txBody>
          <a:bodyPr/>
          <a:lstStyle/>
          <a:p>
            <a:r>
              <a:rPr lang="it-IT" dirty="0" smtClean="0"/>
              <a:t>% di gravidanze non desiderate entro il primo anno di utilizzo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54955" y="1790162"/>
            <a:ext cx="8825658" cy="4700789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481530"/>
              </p:ext>
            </p:extLst>
          </p:nvPr>
        </p:nvGraphicFramePr>
        <p:xfrm>
          <a:off x="515156" y="1880316"/>
          <a:ext cx="10702344" cy="453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109"/>
                <a:gridCol w="2382591"/>
                <a:gridCol w="2550017"/>
                <a:gridCol w="2910627"/>
              </a:tblGrid>
              <a:tr h="86288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Metodo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% gravidanze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% donne che continuano ad 1 anno</a:t>
                      </a:r>
                      <a:endParaRPr lang="it-IT" dirty="0"/>
                    </a:p>
                  </a:txBody>
                  <a:tcPr/>
                </a:tc>
              </a:tr>
              <a:tr h="42665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Utilizzo tipico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Utilizzo teorico, perfetto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13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Nessun metodo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</a:tr>
              <a:tr h="597637">
                <a:tc>
                  <a:txBody>
                    <a:bodyPr/>
                    <a:lstStyle/>
                    <a:p>
                      <a:r>
                        <a:rPr lang="it-IT" dirty="0" smtClean="0"/>
                        <a:t>Metodi naturali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</a:t>
                      </a:r>
                      <a:endParaRPr lang="it-IT" dirty="0"/>
                    </a:p>
                  </a:txBody>
                  <a:tcPr/>
                </a:tc>
              </a:tr>
              <a:tr h="59763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Conttraccettivi</a:t>
                      </a:r>
                      <a:r>
                        <a:rPr lang="it-IT" dirty="0" smtClean="0"/>
                        <a:t> orali, cerotto, anello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0,2-0,3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56-67</a:t>
                      </a:r>
                      <a:endParaRPr lang="it-IT" dirty="0"/>
                    </a:p>
                  </a:txBody>
                  <a:tcPr/>
                </a:tc>
              </a:tr>
              <a:tr h="773596">
                <a:tc>
                  <a:txBody>
                    <a:bodyPr/>
                    <a:lstStyle/>
                    <a:p>
                      <a:r>
                        <a:rPr lang="it-IT" dirty="0" smtClean="0"/>
                        <a:t>IUD Cu</a:t>
                      </a:r>
                    </a:p>
                    <a:p>
                      <a:r>
                        <a:rPr lang="it-IT" dirty="0" smtClean="0"/>
                        <a:t>IUG LNG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0,8</a:t>
                      </a:r>
                    </a:p>
                    <a:p>
                      <a:pPr algn="ctr"/>
                      <a:r>
                        <a:rPr lang="it-IT" dirty="0" smtClean="0"/>
                        <a:t>0,2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0,6</a:t>
                      </a:r>
                    </a:p>
                    <a:p>
                      <a:pPr algn="ctr"/>
                      <a:r>
                        <a:rPr lang="it-IT" dirty="0" smtClean="0"/>
                        <a:t>0,2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78</a:t>
                      </a:r>
                    </a:p>
                    <a:p>
                      <a:pPr algn="ctr"/>
                      <a:r>
                        <a:rPr lang="it-IT" dirty="0" smtClean="0"/>
                        <a:t>80</a:t>
                      </a:r>
                      <a:endParaRPr lang="it-IT" dirty="0"/>
                    </a:p>
                  </a:txBody>
                  <a:tcPr/>
                </a:tc>
              </a:tr>
              <a:tr h="597637">
                <a:tc>
                  <a:txBody>
                    <a:bodyPr/>
                    <a:lstStyle/>
                    <a:p>
                      <a:r>
                        <a:rPr lang="it-IT" dirty="0" smtClean="0"/>
                        <a:t>Impianto sottocutaneo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0,05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0,05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2540" y="-6659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5506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56" y="888642"/>
            <a:ext cx="8242478" cy="1867437"/>
          </a:xfrm>
        </p:spPr>
        <p:txBody>
          <a:bodyPr/>
          <a:lstStyle/>
          <a:p>
            <a:r>
              <a:rPr lang="it-IT" dirty="0" smtClean="0"/>
              <a:t>IUD Cu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- marcata reazione da corpo estraneo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>- azione citotossica sugli spermatozoi</a:t>
            </a:r>
            <a:br>
              <a:rPr lang="it-IT" sz="1800" dirty="0" smtClean="0"/>
            </a:br>
            <a:r>
              <a:rPr lang="it-IT" sz="1800" dirty="0" smtClean="0"/>
              <a:t>- riduzione significativa dei recettori di Estrogeni, ridotta attività mitotica</a:t>
            </a:r>
            <a:br>
              <a:rPr lang="it-IT" sz="1800" dirty="0" smtClean="0"/>
            </a:br>
            <a:r>
              <a:rPr lang="it-IT" sz="1800" dirty="0" smtClean="0"/>
              <a:t>- incremento di PG</a:t>
            </a:r>
            <a:endParaRPr lang="it-IT" sz="1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54954" y="3134316"/>
            <a:ext cx="5889790" cy="372368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IUD LNG 20 µg/die</a:t>
            </a:r>
            <a:endParaRPr lang="it-IT" sz="3600" dirty="0"/>
          </a:p>
          <a:p>
            <a:r>
              <a:rPr lang="it-IT" sz="1900" dirty="0" smtClean="0"/>
              <a:t>- modificazioni del muco cervicale</a:t>
            </a:r>
          </a:p>
          <a:p>
            <a:r>
              <a:rPr lang="it-IT" sz="1900" dirty="0" smtClean="0"/>
              <a:t>- Ipotrofia endometriale, </a:t>
            </a:r>
            <a:r>
              <a:rPr lang="it-IT" sz="1900" dirty="0" err="1" smtClean="0"/>
              <a:t>decidualizzazione</a:t>
            </a:r>
            <a:r>
              <a:rPr lang="it-IT" sz="1900" dirty="0" smtClean="0"/>
              <a:t> dell</a:t>
            </a:r>
            <a:r>
              <a:rPr lang="it-IT" sz="1900" dirty="0"/>
              <a:t>o</a:t>
            </a:r>
            <a:r>
              <a:rPr lang="it-IT" sz="1900" dirty="0" smtClean="0"/>
              <a:t> stroma</a:t>
            </a:r>
            <a:endParaRPr lang="it-IT" dirty="0" smtClean="0"/>
          </a:p>
          <a:p>
            <a:r>
              <a:rPr lang="it-IT" sz="3600" dirty="0" smtClean="0"/>
              <a:t>IUD LNG 6 µg/die </a:t>
            </a:r>
          </a:p>
          <a:p>
            <a:r>
              <a:rPr lang="it-IT" sz="1900" dirty="0" smtClean="0"/>
              <a:t>Modificazioni del muco cervicale</a:t>
            </a:r>
          </a:p>
          <a:p>
            <a:r>
              <a:rPr lang="it-IT" sz="1900" dirty="0" smtClean="0"/>
              <a:t>Endometrio secretivo</a:t>
            </a:r>
          </a:p>
          <a:p>
            <a:r>
              <a:rPr lang="it-IT" sz="1900" dirty="0" smtClean="0"/>
              <a:t>Reazione locale da corpo estraneo</a:t>
            </a:r>
            <a:endParaRPr lang="it-IT" sz="1900" dirty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09" y="4366702"/>
            <a:ext cx="2946311" cy="27541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13645" y="360608"/>
            <a:ext cx="7160654" cy="37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MECCANISMO DI AZIONE</a:t>
            </a:r>
            <a:endParaRPr lang="it-IT" sz="2800" b="1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74" r="23674"/>
          <a:stretch>
            <a:fillRect/>
          </a:stretch>
        </p:blipFill>
        <p:spPr>
          <a:xfrm>
            <a:off x="8729802" y="-221397"/>
            <a:ext cx="3211669" cy="4588099"/>
          </a:xfrm>
        </p:spPr>
      </p:pic>
    </p:spTree>
    <p:extLst>
      <p:ext uri="{BB962C8B-B14F-4D97-AF65-F5344CB8AC3E}">
        <p14:creationId xmlns="" xmlns:p14="http://schemas.microsoft.com/office/powerpoint/2010/main" val="2125164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980</TotalTime>
  <Words>1330</Words>
  <Application>Microsoft Office PowerPoint</Application>
  <PresentationFormat>Personalizzato</PresentationFormat>
  <Paragraphs>320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Ione</vt:lpstr>
      <vt:lpstr>Appunti per ostetriche e non solo</vt:lpstr>
      <vt:lpstr>APPUNTI PER OSTETRICHE E NON SOLO</vt:lpstr>
      <vt:lpstr>«CHI»  e   «COME»   </vt:lpstr>
      <vt:lpstr>Qualità e accessibilità del servizio che incidono sull’utilizzo del metodo contraccettivo</vt:lpstr>
      <vt:lpstr>Dispositivi intrauterini nel tempo</vt:lpstr>
      <vt:lpstr>Diapositiva 6</vt:lpstr>
      <vt:lpstr>L’uso di IUD nel mondo</vt:lpstr>
      <vt:lpstr>% di gravidanze non desiderate entro il primo anno di utilizzo</vt:lpstr>
      <vt:lpstr>IUD Cu - marcata reazione da corpo estraneo - azione citotossica sugli spermatozoi - riduzione significativa dei recettori di Estrogeni, ridotta attività mitotica - incremento di PG</vt:lpstr>
      <vt:lpstr>Diapositiva 10</vt:lpstr>
      <vt:lpstr>Eta’</vt:lpstr>
      <vt:lpstr>Diapositiva 12</vt:lpstr>
      <vt:lpstr>Diapositiva 13</vt:lpstr>
      <vt:lpstr>Quale IUD?</vt:lpstr>
      <vt:lpstr>  NO IUD                      HIV e IUD</vt:lpstr>
      <vt:lpstr>Diapositiva 16</vt:lpstr>
      <vt:lpstr>PID dopo inserimento di IUD</vt:lpstr>
      <vt:lpstr>Diapositiva 18</vt:lpstr>
      <vt:lpstr>IUD e GEU</vt:lpstr>
      <vt:lpstr>Quale informazione per una scelta responsabile</vt:lpstr>
      <vt:lpstr>Inserimento         Rimozione</vt:lpstr>
      <vt:lpstr>Possibili problemi legati all’inserimento e alla rimozione</vt:lpstr>
      <vt:lpstr>Diapositiva 23</vt:lpstr>
      <vt:lpstr>Diapositiva 24</vt:lpstr>
      <vt:lpstr>Modificazioni della mestruazione scarsa rilevanza clinica disagio causa più frequente di rimozione anticipata</vt:lpstr>
      <vt:lpstr>RMN e IUD</vt:lpstr>
      <vt:lpstr>costi</vt:lpstr>
      <vt:lpstr>CONCLUSIONI</vt:lpstr>
      <vt:lpstr>Appunti per ostetriche e non solo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Dispositivi intrauterini</dc:title>
  <dc:creator>Utente</dc:creator>
  <cp:lastModifiedBy>Dott. Carlo Caione</cp:lastModifiedBy>
  <cp:revision>79</cp:revision>
  <dcterms:created xsi:type="dcterms:W3CDTF">2017-03-04T07:56:31Z</dcterms:created>
  <dcterms:modified xsi:type="dcterms:W3CDTF">2017-03-24T18:39:16Z</dcterms:modified>
</cp:coreProperties>
</file>