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6"/>
  </p:notesMasterIdLst>
  <p:handoutMasterIdLst>
    <p:handoutMasterId r:id="rId25"/>
  </p:handoutMasterIdLst>
  <p:sldIdLst>
    <p:sldId id="256" r:id="rId4"/>
    <p:sldId id="277" r:id="rId5"/>
    <p:sldId id="259" r:id="rId7"/>
    <p:sldId id="260" r:id="rId8"/>
    <p:sldId id="261" r:id="rId9"/>
    <p:sldId id="262" r:id="rId10"/>
    <p:sldId id="275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8" r:id="rId24"/>
  </p:sldIdLst>
  <p:sldSz cx="9144000" cy="6858000" type="screen4x3"/>
  <p:notesSz cx="9926320" cy="6797675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handoutMaster" Target="handoutMasters/handoutMaster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5622798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E7E3D4-A4E7-4C98-A0A4-6AE217EFB9D0}" type="datetimeFigureOut">
              <a:rPr lang="it-IT" smtClean="0"/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EA3DD9-1EB8-43B5-A50F-DEA386602F59}" type="slidenum">
              <a:rPr lang="it-IT" smtClean="0"/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02C23B-FFFE-4C08-81DD-17ED813BF522}" type="datetimeFigureOut">
              <a:rPr lang="it-IT" smtClean="0"/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2262" cy="30591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  <a:endParaRPr lang="it-IT" smtClean="0"/>
          </a:p>
          <a:p>
            <a:pPr lvl="1"/>
            <a:r>
              <a:rPr lang="it-IT" smtClean="0"/>
              <a:t>Secondo livello</a:t>
            </a:r>
            <a:endParaRPr lang="it-IT" smtClean="0"/>
          </a:p>
          <a:p>
            <a:pPr lvl="2"/>
            <a:r>
              <a:rPr lang="it-IT" smtClean="0"/>
              <a:t>Terzo livello</a:t>
            </a:r>
            <a:endParaRPr lang="it-IT" smtClean="0"/>
          </a:p>
          <a:p>
            <a:pPr lvl="3"/>
            <a:r>
              <a:rPr lang="it-IT" smtClean="0"/>
              <a:t>Quarto livello</a:t>
            </a:r>
            <a:endParaRPr lang="it-IT" smtClean="0"/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25A8A-5668-41D1-894A-A5B3DDB51EBC}" type="slidenum">
              <a:rPr lang="it-IT" smtClean="0"/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25A8A-5668-41D1-894A-A5B3DDB51EBC}" type="slidenum">
              <a:rPr lang="it-IT" smtClean="0"/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  <a:endParaRPr lang="it-IT" smtClean="0"/>
          </a:p>
          <a:p>
            <a:pPr lvl="1"/>
            <a:r>
              <a:rPr lang="it-IT" smtClean="0"/>
              <a:t>Secondo livello</a:t>
            </a:r>
            <a:endParaRPr lang="it-IT" smtClean="0"/>
          </a:p>
          <a:p>
            <a:pPr lvl="2"/>
            <a:r>
              <a:rPr lang="it-IT" smtClean="0"/>
              <a:t>Terzo livello</a:t>
            </a:r>
            <a:endParaRPr lang="it-IT" smtClean="0"/>
          </a:p>
          <a:p>
            <a:pPr lvl="3"/>
            <a:r>
              <a:rPr lang="it-IT" smtClean="0"/>
              <a:t>Quarto livello</a:t>
            </a:r>
            <a:endParaRPr lang="it-IT" smtClean="0"/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  <a:endParaRPr lang="it-IT" smtClean="0"/>
          </a:p>
          <a:p>
            <a:pPr lvl="1"/>
            <a:r>
              <a:rPr lang="it-IT" smtClean="0"/>
              <a:t>Secondo livello</a:t>
            </a:r>
            <a:endParaRPr lang="it-IT" smtClean="0"/>
          </a:p>
          <a:p>
            <a:pPr lvl="2"/>
            <a:r>
              <a:rPr lang="it-IT" smtClean="0"/>
              <a:t>Terzo livello</a:t>
            </a:r>
            <a:endParaRPr lang="it-IT" smtClean="0"/>
          </a:p>
          <a:p>
            <a:pPr lvl="3"/>
            <a:r>
              <a:rPr lang="it-IT" smtClean="0"/>
              <a:t>Quarto livello</a:t>
            </a:r>
            <a:endParaRPr lang="it-IT" smtClean="0"/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85635-6CB6-4588-AE75-1A9DF1AC2049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D7041-EA6D-4F94-8C36-9C5EC19423C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  <a:endParaRPr lang="it-IT" smtClean="0"/>
          </a:p>
          <a:p>
            <a:pPr lvl="1"/>
            <a:r>
              <a:rPr lang="it-IT" smtClean="0"/>
              <a:t>Secondo livello</a:t>
            </a:r>
            <a:endParaRPr lang="it-IT" smtClean="0"/>
          </a:p>
          <a:p>
            <a:pPr lvl="2"/>
            <a:r>
              <a:rPr lang="it-IT" smtClean="0"/>
              <a:t>Terzo livello</a:t>
            </a:r>
            <a:endParaRPr lang="it-IT" smtClean="0"/>
          </a:p>
          <a:p>
            <a:pPr lvl="3"/>
            <a:r>
              <a:rPr lang="it-IT" smtClean="0"/>
              <a:t>Quarto livello</a:t>
            </a:r>
            <a:endParaRPr lang="it-IT" smtClean="0"/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85635-6CB6-4588-AE75-1A9DF1AC2049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D7041-EA6D-4F94-8C36-9C5EC19423C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  <a:endParaRPr lang="it-IT" smtClean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85635-6CB6-4588-AE75-1A9DF1AC2049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D7041-EA6D-4F94-8C36-9C5EC19423C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  <a:endParaRPr lang="it-IT" smtClean="0"/>
          </a:p>
          <a:p>
            <a:pPr lvl="1"/>
            <a:r>
              <a:rPr lang="it-IT" smtClean="0"/>
              <a:t>Secondo livello</a:t>
            </a:r>
            <a:endParaRPr lang="it-IT" smtClean="0"/>
          </a:p>
          <a:p>
            <a:pPr lvl="2"/>
            <a:r>
              <a:rPr lang="it-IT" smtClean="0"/>
              <a:t>Terzo livello</a:t>
            </a:r>
            <a:endParaRPr lang="it-IT" smtClean="0"/>
          </a:p>
          <a:p>
            <a:pPr lvl="3"/>
            <a:r>
              <a:rPr lang="it-IT" smtClean="0"/>
              <a:t>Quarto livello</a:t>
            </a:r>
            <a:endParaRPr lang="it-IT" smtClean="0"/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  <a:endParaRPr lang="it-IT" smtClean="0"/>
          </a:p>
          <a:p>
            <a:pPr lvl="1"/>
            <a:r>
              <a:rPr lang="it-IT" smtClean="0"/>
              <a:t>Secondo livello</a:t>
            </a:r>
            <a:endParaRPr lang="it-IT" smtClean="0"/>
          </a:p>
          <a:p>
            <a:pPr lvl="2"/>
            <a:r>
              <a:rPr lang="it-IT" smtClean="0"/>
              <a:t>Terzo livello</a:t>
            </a:r>
            <a:endParaRPr lang="it-IT" smtClean="0"/>
          </a:p>
          <a:p>
            <a:pPr lvl="3"/>
            <a:r>
              <a:rPr lang="it-IT" smtClean="0"/>
              <a:t>Quarto livello</a:t>
            </a:r>
            <a:endParaRPr lang="it-IT" smtClean="0"/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85635-6CB6-4588-AE75-1A9DF1AC2049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D7041-EA6D-4F94-8C36-9C5EC19423C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  <a:endParaRPr lang="it-IT" smtClean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  <a:endParaRPr lang="it-IT" smtClean="0"/>
          </a:p>
          <a:p>
            <a:pPr lvl="1"/>
            <a:r>
              <a:rPr lang="it-IT" smtClean="0"/>
              <a:t>Secondo livello</a:t>
            </a:r>
            <a:endParaRPr lang="it-IT" smtClean="0"/>
          </a:p>
          <a:p>
            <a:pPr lvl="2"/>
            <a:r>
              <a:rPr lang="it-IT" smtClean="0"/>
              <a:t>Terzo livello</a:t>
            </a:r>
            <a:endParaRPr lang="it-IT" smtClean="0"/>
          </a:p>
          <a:p>
            <a:pPr lvl="3"/>
            <a:r>
              <a:rPr lang="it-IT" smtClean="0"/>
              <a:t>Quarto livello</a:t>
            </a:r>
            <a:endParaRPr lang="it-IT" smtClean="0"/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  <a:endParaRPr lang="it-IT" smtClean="0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  <a:endParaRPr lang="it-IT" smtClean="0"/>
          </a:p>
          <a:p>
            <a:pPr lvl="1"/>
            <a:r>
              <a:rPr lang="it-IT" smtClean="0"/>
              <a:t>Secondo livello</a:t>
            </a:r>
            <a:endParaRPr lang="it-IT" smtClean="0"/>
          </a:p>
          <a:p>
            <a:pPr lvl="2"/>
            <a:r>
              <a:rPr lang="it-IT" smtClean="0"/>
              <a:t>Terzo livello</a:t>
            </a:r>
            <a:endParaRPr lang="it-IT" smtClean="0"/>
          </a:p>
          <a:p>
            <a:pPr lvl="3"/>
            <a:r>
              <a:rPr lang="it-IT" smtClean="0"/>
              <a:t>Quarto livello</a:t>
            </a:r>
            <a:endParaRPr lang="it-IT" smtClean="0"/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85635-6CB6-4588-AE75-1A9DF1AC2049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D7041-EA6D-4F94-8C36-9C5EC19423C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85635-6CB6-4588-AE75-1A9DF1AC2049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D7041-EA6D-4F94-8C36-9C5EC19423C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85635-6CB6-4588-AE75-1A9DF1AC2049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D7041-EA6D-4F94-8C36-9C5EC19423C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  <a:endParaRPr lang="it-IT" smtClean="0"/>
          </a:p>
          <a:p>
            <a:pPr lvl="1"/>
            <a:r>
              <a:rPr lang="it-IT" smtClean="0"/>
              <a:t>Secondo livello</a:t>
            </a:r>
            <a:endParaRPr lang="it-IT" smtClean="0"/>
          </a:p>
          <a:p>
            <a:pPr lvl="2"/>
            <a:r>
              <a:rPr lang="it-IT" smtClean="0"/>
              <a:t>Terzo livello</a:t>
            </a:r>
            <a:endParaRPr lang="it-IT" smtClean="0"/>
          </a:p>
          <a:p>
            <a:pPr lvl="3"/>
            <a:r>
              <a:rPr lang="it-IT" smtClean="0"/>
              <a:t>Quarto livello</a:t>
            </a:r>
            <a:endParaRPr lang="it-IT" smtClean="0"/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  <a:endParaRPr lang="it-IT" smtClean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85635-6CB6-4588-AE75-1A9DF1AC2049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D7041-EA6D-4F94-8C36-9C5EC19423C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  <a:endParaRPr lang="it-IT" smtClean="0"/>
          </a:p>
          <a:p>
            <a:pPr lvl="1"/>
            <a:r>
              <a:rPr lang="it-IT" smtClean="0"/>
              <a:t>Secondo livello</a:t>
            </a:r>
            <a:endParaRPr lang="it-IT" smtClean="0"/>
          </a:p>
          <a:p>
            <a:pPr lvl="2"/>
            <a:r>
              <a:rPr lang="it-IT" smtClean="0"/>
              <a:t>Terzo livello</a:t>
            </a:r>
            <a:endParaRPr lang="it-IT" smtClean="0"/>
          </a:p>
          <a:p>
            <a:pPr lvl="3"/>
            <a:r>
              <a:rPr lang="it-IT" smtClean="0"/>
              <a:t>Quarto livello</a:t>
            </a:r>
            <a:endParaRPr lang="it-IT" smtClean="0"/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</a:fld>
            <a:endParaRPr lang="it-I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  <a:endParaRPr lang="it-IT" smtClean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85635-6CB6-4588-AE75-1A9DF1AC2049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D7041-EA6D-4F94-8C36-9C5EC19423C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  <a:endParaRPr lang="it-IT" smtClean="0"/>
          </a:p>
          <a:p>
            <a:pPr lvl="1"/>
            <a:r>
              <a:rPr lang="it-IT" smtClean="0"/>
              <a:t>Secondo livello</a:t>
            </a:r>
            <a:endParaRPr lang="it-IT" smtClean="0"/>
          </a:p>
          <a:p>
            <a:pPr lvl="2"/>
            <a:r>
              <a:rPr lang="it-IT" smtClean="0"/>
              <a:t>Terzo livello</a:t>
            </a:r>
            <a:endParaRPr lang="it-IT" smtClean="0"/>
          </a:p>
          <a:p>
            <a:pPr lvl="3"/>
            <a:r>
              <a:rPr lang="it-IT" smtClean="0"/>
              <a:t>Quarto livello</a:t>
            </a:r>
            <a:endParaRPr lang="it-IT" smtClean="0"/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85635-6CB6-4588-AE75-1A9DF1AC2049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D7041-EA6D-4F94-8C36-9C5EC19423C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  <a:endParaRPr lang="it-IT" smtClean="0"/>
          </a:p>
          <a:p>
            <a:pPr lvl="1"/>
            <a:r>
              <a:rPr lang="it-IT" smtClean="0"/>
              <a:t>Secondo livello</a:t>
            </a:r>
            <a:endParaRPr lang="it-IT" smtClean="0"/>
          </a:p>
          <a:p>
            <a:pPr lvl="2"/>
            <a:r>
              <a:rPr lang="it-IT" smtClean="0"/>
              <a:t>Terzo livello</a:t>
            </a:r>
            <a:endParaRPr lang="it-IT" smtClean="0"/>
          </a:p>
          <a:p>
            <a:pPr lvl="3"/>
            <a:r>
              <a:rPr lang="it-IT" smtClean="0"/>
              <a:t>Quarto livello</a:t>
            </a:r>
            <a:endParaRPr lang="it-IT" smtClean="0"/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85635-6CB6-4588-AE75-1A9DF1AC2049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D7041-EA6D-4F94-8C36-9C5EC19423C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  <a:endParaRPr lang="it-IT" smtClean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  <a:endParaRPr lang="it-IT" smtClean="0"/>
          </a:p>
          <a:p>
            <a:pPr lvl="1"/>
            <a:r>
              <a:rPr lang="it-IT" smtClean="0"/>
              <a:t>Secondo livello</a:t>
            </a:r>
            <a:endParaRPr lang="it-IT" smtClean="0"/>
          </a:p>
          <a:p>
            <a:pPr lvl="2"/>
            <a:r>
              <a:rPr lang="it-IT" smtClean="0"/>
              <a:t>Terzo livello</a:t>
            </a:r>
            <a:endParaRPr lang="it-IT" smtClean="0"/>
          </a:p>
          <a:p>
            <a:pPr lvl="3"/>
            <a:r>
              <a:rPr lang="it-IT" smtClean="0"/>
              <a:t>Quarto livello</a:t>
            </a:r>
            <a:endParaRPr lang="it-IT" smtClean="0"/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  <a:endParaRPr lang="it-IT" smtClean="0"/>
          </a:p>
          <a:p>
            <a:pPr lvl="1"/>
            <a:r>
              <a:rPr lang="it-IT" smtClean="0"/>
              <a:t>Secondo livello</a:t>
            </a:r>
            <a:endParaRPr lang="it-IT" smtClean="0"/>
          </a:p>
          <a:p>
            <a:pPr lvl="2"/>
            <a:r>
              <a:rPr lang="it-IT" smtClean="0"/>
              <a:t>Terzo livello</a:t>
            </a:r>
            <a:endParaRPr lang="it-IT" smtClean="0"/>
          </a:p>
          <a:p>
            <a:pPr lvl="3"/>
            <a:r>
              <a:rPr lang="it-IT" smtClean="0"/>
              <a:t>Quarto livello</a:t>
            </a:r>
            <a:endParaRPr lang="it-IT" smtClean="0"/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  <a:endParaRPr lang="it-IT" smtClean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  <a:endParaRPr lang="it-IT" smtClean="0"/>
          </a:p>
          <a:p>
            <a:pPr lvl="1"/>
            <a:r>
              <a:rPr lang="it-IT" smtClean="0"/>
              <a:t>Secondo livello</a:t>
            </a:r>
            <a:endParaRPr lang="it-IT" smtClean="0"/>
          </a:p>
          <a:p>
            <a:pPr lvl="2"/>
            <a:r>
              <a:rPr lang="it-IT" smtClean="0"/>
              <a:t>Terzo livello</a:t>
            </a:r>
            <a:endParaRPr lang="it-IT" smtClean="0"/>
          </a:p>
          <a:p>
            <a:pPr lvl="3"/>
            <a:r>
              <a:rPr lang="it-IT" smtClean="0"/>
              <a:t>Quarto livello</a:t>
            </a:r>
            <a:endParaRPr lang="it-IT" smtClean="0"/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  <a:endParaRPr lang="it-IT" smtClean="0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  <a:endParaRPr lang="it-IT" smtClean="0"/>
          </a:p>
          <a:p>
            <a:pPr lvl="1"/>
            <a:r>
              <a:rPr lang="it-IT" smtClean="0"/>
              <a:t>Secondo livello</a:t>
            </a:r>
            <a:endParaRPr lang="it-IT" smtClean="0"/>
          </a:p>
          <a:p>
            <a:pPr lvl="2"/>
            <a:r>
              <a:rPr lang="it-IT" smtClean="0"/>
              <a:t>Terzo livello</a:t>
            </a:r>
            <a:endParaRPr lang="it-IT" smtClean="0"/>
          </a:p>
          <a:p>
            <a:pPr lvl="3"/>
            <a:r>
              <a:rPr lang="it-IT" smtClean="0"/>
              <a:t>Quarto livello</a:t>
            </a:r>
            <a:endParaRPr lang="it-IT" smtClean="0"/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  <a:endParaRPr lang="it-IT" smtClean="0"/>
          </a:p>
          <a:p>
            <a:pPr lvl="1"/>
            <a:r>
              <a:rPr lang="it-IT" smtClean="0"/>
              <a:t>Secondo livello</a:t>
            </a:r>
            <a:endParaRPr lang="it-IT" smtClean="0"/>
          </a:p>
          <a:p>
            <a:pPr lvl="2"/>
            <a:r>
              <a:rPr lang="it-IT" smtClean="0"/>
              <a:t>Terzo livello</a:t>
            </a:r>
            <a:endParaRPr lang="it-IT" smtClean="0"/>
          </a:p>
          <a:p>
            <a:pPr lvl="3"/>
            <a:r>
              <a:rPr lang="it-IT" smtClean="0"/>
              <a:t>Quarto livello</a:t>
            </a:r>
            <a:endParaRPr lang="it-IT" smtClean="0"/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  <a:endParaRPr lang="it-IT" smtClean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  <a:endParaRPr lang="it-IT" smtClean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accent2">
                <a:lumMod val="40000"/>
                <a:lumOff val="60000"/>
              </a:schemeClr>
            </a:gs>
            <a:gs pos="75000">
              <a:schemeClr val="accent2">
                <a:lumMod val="20000"/>
                <a:lumOff val="80000"/>
                <a:alpha val="5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  <a:endParaRPr lang="it-IT" smtClean="0"/>
          </a:p>
          <a:p>
            <a:pPr lvl="1"/>
            <a:r>
              <a:rPr lang="it-IT" smtClean="0"/>
              <a:t>Secondo livello</a:t>
            </a:r>
            <a:endParaRPr lang="it-IT" smtClean="0"/>
          </a:p>
          <a:p>
            <a:pPr lvl="2"/>
            <a:r>
              <a:rPr lang="it-IT" smtClean="0"/>
              <a:t>Terzo livello</a:t>
            </a:r>
            <a:endParaRPr lang="it-IT" smtClean="0"/>
          </a:p>
          <a:p>
            <a:pPr lvl="3"/>
            <a:r>
              <a:rPr lang="it-IT" smtClean="0"/>
              <a:t>Quarto livello</a:t>
            </a:r>
            <a:endParaRPr lang="it-IT" smtClean="0"/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055F8-1D02-4417-9241-55C834FD9970}" type="datetimeFigureOut">
              <a:rPr lang="it-IT" smtClean="0"/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accent2">
                <a:lumMod val="40000"/>
                <a:lumOff val="60000"/>
              </a:schemeClr>
            </a:gs>
            <a:gs pos="75000">
              <a:schemeClr val="accent2">
                <a:lumMod val="20000"/>
                <a:lumOff val="80000"/>
                <a:alpha val="5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  <a:endParaRPr lang="it-IT" smtClean="0"/>
          </a:p>
          <a:p>
            <a:pPr lvl="1"/>
            <a:r>
              <a:rPr lang="it-IT" smtClean="0"/>
              <a:t>Secondo livello</a:t>
            </a:r>
            <a:endParaRPr lang="it-IT" smtClean="0"/>
          </a:p>
          <a:p>
            <a:pPr lvl="2"/>
            <a:r>
              <a:rPr lang="it-IT" smtClean="0"/>
              <a:t>Terzo livello</a:t>
            </a:r>
            <a:endParaRPr lang="it-IT" smtClean="0"/>
          </a:p>
          <a:p>
            <a:pPr lvl="3"/>
            <a:r>
              <a:rPr lang="it-IT" smtClean="0"/>
              <a:t>Quarto livello</a:t>
            </a:r>
            <a:endParaRPr lang="it-IT" smtClean="0"/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85635-6CB6-4588-AE75-1A9DF1AC2049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D7041-EA6D-4F94-8C36-9C5EC19423C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18.jpeg"/><Relationship Id="rId2" Type="http://schemas.openxmlformats.org/officeDocument/2006/relationships/image" Target="../media/image17.emf"/><Relationship Id="rId1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20.png"/><Relationship Id="rId2" Type="http://schemas.openxmlformats.org/officeDocument/2006/relationships/image" Target="../media/image19.emf"/><Relationship Id="rId1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26.png"/><Relationship Id="rId2" Type="http://schemas.openxmlformats.org/officeDocument/2006/relationships/image" Target="../media/image25.emf"/><Relationship Id="rId1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27.png"/><Relationship Id="rId1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28.png"/><Relationship Id="rId1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2.emf"/><Relationship Id="rId1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5.emf"/><Relationship Id="rId1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6.emf"/><Relationship Id="rId1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2.png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14.jpeg"/><Relationship Id="rId2" Type="http://schemas.openxmlformats.org/officeDocument/2006/relationships/image" Target="../media/image13.emf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835696" y="404664"/>
            <a:ext cx="7128792" cy="1107554"/>
          </a:xfrm>
        </p:spPr>
        <p:txBody>
          <a:bodyPr>
            <a:normAutofit/>
          </a:bodyPr>
          <a:lstStyle/>
          <a:p>
            <a:r>
              <a:rPr lang="it-IT" sz="3600" dirty="0" smtClean="0">
                <a:latin typeface="Baskerville Old Face" pitchFamily="18" charset="0"/>
              </a:rPr>
              <a:t>Appunti per ostetriche e non solo</a:t>
            </a:r>
            <a:endParaRPr lang="it-IT" sz="3600" dirty="0">
              <a:latin typeface="Baskerville Old Face" pitchFamily="18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5868144" y="6165304"/>
            <a:ext cx="3024336" cy="504056"/>
          </a:xfrm>
        </p:spPr>
        <p:txBody>
          <a:bodyPr>
            <a:normAutofit/>
          </a:bodyPr>
          <a:lstStyle/>
          <a:p>
            <a:r>
              <a:rPr lang="it-IT" sz="2200" dirty="0" smtClean="0">
                <a:solidFill>
                  <a:schemeClr val="tx1"/>
                </a:solidFill>
                <a:latin typeface="Baskerville Old Face" pitchFamily="18" charset="0"/>
              </a:rPr>
              <a:t>8 aprile 2017</a:t>
            </a:r>
            <a:endParaRPr lang="it-IT" sz="2200" dirty="0" smtClean="0">
              <a:solidFill>
                <a:schemeClr val="tx1"/>
              </a:solidFill>
              <a:latin typeface="Baskerville Old Face" pitchFamily="18" charset="0"/>
            </a:endParaRPr>
          </a:p>
          <a:p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85490" y="332656"/>
            <a:ext cx="1440160" cy="1469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itolo 1"/>
          <p:cNvSpPr txBox="1"/>
          <p:nvPr/>
        </p:nvSpPr>
        <p:spPr>
          <a:xfrm>
            <a:off x="3563888" y="1241654"/>
            <a:ext cx="3528392" cy="11862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6000" b="1" dirty="0" smtClean="0">
                <a:solidFill>
                  <a:srgbClr val="FF0000"/>
                </a:solidFill>
              </a:rPr>
              <a:t>La R.I.M.I.</a:t>
            </a:r>
            <a:endParaRPr lang="it-IT" sz="6000" b="1" dirty="0">
              <a:solidFill>
                <a:srgbClr val="FF0000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884242"/>
            <a:ext cx="3571875" cy="1420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361454" y="1890410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400" dirty="0" smtClean="0">
                <a:latin typeface="Baskerville Old Face" pitchFamily="18" charset="0"/>
              </a:rPr>
              <a:t>Collegio delle Ostetriche della provincia di Mantova</a:t>
            </a:r>
            <a:endParaRPr lang="it-IT" sz="1400" dirty="0">
              <a:latin typeface="Baskerville Old Face" pitchFamily="18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212975"/>
            <a:ext cx="4151784" cy="2763531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4100224" y="2370996"/>
            <a:ext cx="4608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Dr. Maurizio </a:t>
            </a:r>
            <a:r>
              <a:rPr lang="it-IT" sz="2000" dirty="0" err="1" smtClean="0"/>
              <a:t>Galavotti</a:t>
            </a:r>
            <a:endParaRPr lang="it-IT" sz="2000" dirty="0" smtClean="0"/>
          </a:p>
          <a:p>
            <a:r>
              <a:rPr lang="it-IT" sz="2000" dirty="0" smtClean="0"/>
              <a:t>Dr.ssa Valeria Fasolato</a:t>
            </a:r>
            <a:endParaRPr lang="it-IT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5" y="5517232"/>
            <a:ext cx="3571875" cy="112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32" y="1844824"/>
            <a:ext cx="8676456" cy="1143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474048" y="764704"/>
            <a:ext cx="36277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/>
              <a:t>Punti Nodali della RIMI</a:t>
            </a:r>
            <a:endParaRPr lang="it-IT" sz="28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72" y="3573016"/>
            <a:ext cx="3239203" cy="2432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5" y="5517232"/>
            <a:ext cx="3571875" cy="112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0" y="1166024"/>
            <a:ext cx="9120120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255750" y="352031"/>
            <a:ext cx="26396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>
                <a:solidFill>
                  <a:prstClr val="black"/>
                </a:solidFill>
              </a:rPr>
              <a:t>Punti Nodali della RIMI</a:t>
            </a:r>
            <a:endParaRPr lang="it-IT" sz="2000" b="1" dirty="0">
              <a:solidFill>
                <a:prstClr val="black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5076056" y="290476"/>
            <a:ext cx="37566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solidFill>
                  <a:srgbClr val="FF0000"/>
                </a:solidFill>
              </a:rPr>
              <a:t>Pediatra di Libera Scelta</a:t>
            </a:r>
            <a:endParaRPr lang="it-IT" sz="2800" b="1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50" y="3528363"/>
            <a:ext cx="4977972" cy="3111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5" y="5517232"/>
            <a:ext cx="3571875" cy="112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611560" y="352031"/>
            <a:ext cx="26396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>
                <a:solidFill>
                  <a:prstClr val="black"/>
                </a:solidFill>
              </a:rPr>
              <a:t>Punti Nodali della RIMI</a:t>
            </a:r>
            <a:endParaRPr lang="it-IT" sz="2000" b="1" dirty="0">
              <a:solidFill>
                <a:prstClr val="black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6732240" y="290476"/>
            <a:ext cx="17812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>
                <a:solidFill>
                  <a:srgbClr val="FF0000"/>
                </a:solidFill>
              </a:rPr>
              <a:t>Ospedale</a:t>
            </a:r>
            <a:endParaRPr lang="it-IT" sz="3200" b="1" dirty="0">
              <a:solidFill>
                <a:srgbClr val="FF000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75251"/>
            <a:ext cx="8712968" cy="2859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933056"/>
            <a:ext cx="2774082" cy="2774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5" y="5517232"/>
            <a:ext cx="3571875" cy="112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97" y="1628800"/>
            <a:ext cx="8769514" cy="1411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238953" y="476672"/>
            <a:ext cx="26396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>
                <a:solidFill>
                  <a:prstClr val="black"/>
                </a:solidFill>
              </a:rPr>
              <a:t>Punti Nodali della RIMI</a:t>
            </a:r>
            <a:endParaRPr lang="it-IT" sz="2000" b="1" dirty="0">
              <a:solidFill>
                <a:prstClr val="black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5940152" y="657474"/>
            <a:ext cx="21555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>
                <a:solidFill>
                  <a:srgbClr val="FF0000"/>
                </a:solidFill>
              </a:rPr>
              <a:t>Consultorio</a:t>
            </a:r>
            <a:endParaRPr lang="it-IT" sz="3200" b="1" dirty="0">
              <a:solidFill>
                <a:srgbClr val="FF0000"/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53" y="3789040"/>
            <a:ext cx="8714928" cy="1115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42" y="5519359"/>
            <a:ext cx="3571875" cy="112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611560" y="352031"/>
            <a:ext cx="26396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>
                <a:solidFill>
                  <a:prstClr val="black"/>
                </a:solidFill>
              </a:rPr>
              <a:t>Punti Nodali della RIMI</a:t>
            </a:r>
            <a:endParaRPr lang="it-IT" sz="2000" b="1" dirty="0">
              <a:solidFill>
                <a:prstClr val="black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025467" y="259698"/>
            <a:ext cx="48964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>
                <a:solidFill>
                  <a:srgbClr val="FF0000"/>
                </a:solidFill>
              </a:rPr>
              <a:t>Associazioni di Volontariato</a:t>
            </a:r>
            <a:endParaRPr lang="it-IT" sz="3200" b="1" dirty="0">
              <a:solidFill>
                <a:srgbClr val="FF0000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8686688" cy="1959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187" y="3284984"/>
            <a:ext cx="4816654" cy="3201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611" y="4005064"/>
            <a:ext cx="3571875" cy="112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611560" y="352031"/>
            <a:ext cx="26396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>
                <a:solidFill>
                  <a:prstClr val="black"/>
                </a:solidFill>
              </a:rPr>
              <a:t>Punti Nodali della RIMI</a:t>
            </a:r>
            <a:endParaRPr lang="it-IT" sz="2000" b="1" dirty="0">
              <a:solidFill>
                <a:prstClr val="black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7164288" y="290476"/>
            <a:ext cx="14975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>
                <a:solidFill>
                  <a:srgbClr val="FF0000"/>
                </a:solidFill>
              </a:rPr>
              <a:t>Comuni</a:t>
            </a:r>
            <a:endParaRPr lang="it-IT" sz="3200" b="1" dirty="0">
              <a:solidFill>
                <a:srgbClr val="FF0000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83283"/>
            <a:ext cx="8784976" cy="1856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68" y="3023960"/>
            <a:ext cx="3543008" cy="35565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476672"/>
            <a:ext cx="8229600" cy="1756792"/>
          </a:xfrm>
        </p:spPr>
        <p:txBody>
          <a:bodyPr/>
          <a:lstStyle/>
          <a:p>
            <a:pPr marL="0" indent="0">
              <a:buNone/>
            </a:pPr>
            <a:r>
              <a:rPr lang="it-IT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Ma non solo:</a:t>
            </a:r>
            <a:endParaRPr lang="it-IT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it-IT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La RIMI deve porre anche attenzione alla fragilità ed alla disabilità</a:t>
            </a:r>
            <a:endParaRPr lang="it-IT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5" y="5517232"/>
            <a:ext cx="3571875" cy="112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2389364"/>
            <a:ext cx="8789972" cy="3389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476672"/>
            <a:ext cx="8229600" cy="1756792"/>
          </a:xfrm>
        </p:spPr>
        <p:txBody>
          <a:bodyPr/>
          <a:lstStyle/>
          <a:p>
            <a:pPr marL="0" indent="0">
              <a:buNone/>
            </a:pPr>
            <a:r>
              <a:rPr lang="it-IT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Ma non solo:</a:t>
            </a:r>
            <a:endParaRPr lang="it-IT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it-IT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La RIMI deve porre anche attenzione alla fragilità ed alla disabilità</a:t>
            </a:r>
            <a:endParaRPr lang="it-IT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5" y="5517232"/>
            <a:ext cx="3571875" cy="112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78630"/>
            <a:ext cx="8766114" cy="341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93204" y="260648"/>
            <a:ext cx="8229600" cy="1224136"/>
          </a:xfrm>
        </p:spPr>
        <p:txBody>
          <a:bodyPr/>
          <a:lstStyle/>
          <a:p>
            <a:pPr marL="0" indent="0">
              <a:buNone/>
            </a:pPr>
            <a:r>
              <a:rPr lang="it-IT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Inoltre:</a:t>
            </a:r>
            <a:endParaRPr lang="it-IT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it-IT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La RIMI deve porre anche attenzione a:</a:t>
            </a:r>
            <a:endParaRPr lang="it-IT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5" y="5517232"/>
            <a:ext cx="3571875" cy="112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8712968" cy="232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964" y="4666828"/>
            <a:ext cx="3304028" cy="18585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5" y="5517232"/>
            <a:ext cx="3571875" cy="112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e 4"/>
          <p:cNvSpPr/>
          <p:nvPr/>
        </p:nvSpPr>
        <p:spPr>
          <a:xfrm>
            <a:off x="2982612" y="2141510"/>
            <a:ext cx="2642046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800" b="1" dirty="0" smtClean="0">
                <a:solidFill>
                  <a:prstClr val="white"/>
                </a:solidFill>
              </a:rPr>
              <a:t>RIMI</a:t>
            </a:r>
            <a:endParaRPr lang="it-IT" sz="4800" b="1" dirty="0">
              <a:solidFill>
                <a:prstClr val="white"/>
              </a:solidFill>
            </a:endParaRPr>
          </a:p>
        </p:txBody>
      </p:sp>
      <p:sp>
        <p:nvSpPr>
          <p:cNvPr id="6" name="Rettangolo arrotondato 5"/>
          <p:cNvSpPr/>
          <p:nvPr/>
        </p:nvSpPr>
        <p:spPr>
          <a:xfrm>
            <a:off x="268847" y="2522046"/>
            <a:ext cx="1152128" cy="4320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ospedale</a:t>
            </a:r>
            <a:endParaRPr lang="it-IT" dirty="0">
              <a:solidFill>
                <a:srgbClr val="1F497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Rettangolo arrotondato 6"/>
          <p:cNvSpPr/>
          <p:nvPr/>
        </p:nvSpPr>
        <p:spPr>
          <a:xfrm>
            <a:off x="683568" y="842593"/>
            <a:ext cx="1274914" cy="4320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consultorio</a:t>
            </a:r>
            <a:endParaRPr lang="it-IT" dirty="0">
              <a:solidFill>
                <a:srgbClr val="1F497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Rettangolo arrotondato 7"/>
          <p:cNvSpPr/>
          <p:nvPr/>
        </p:nvSpPr>
        <p:spPr>
          <a:xfrm>
            <a:off x="6649107" y="410545"/>
            <a:ext cx="1417910" cy="8640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Associazioni di volontariato</a:t>
            </a:r>
            <a:endParaRPr lang="it-IT" dirty="0">
              <a:solidFill>
                <a:srgbClr val="1F497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Rettangolo arrotondato 8"/>
          <p:cNvSpPr/>
          <p:nvPr/>
        </p:nvSpPr>
        <p:spPr>
          <a:xfrm>
            <a:off x="4027097" y="344538"/>
            <a:ext cx="1152128" cy="8640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Pediatra di libera scelta</a:t>
            </a:r>
            <a:endParaRPr lang="it-IT" dirty="0">
              <a:solidFill>
                <a:srgbClr val="1F497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0" name="Rettangolo arrotondato 9"/>
          <p:cNvSpPr/>
          <p:nvPr/>
        </p:nvSpPr>
        <p:spPr>
          <a:xfrm>
            <a:off x="7236296" y="2249522"/>
            <a:ext cx="1417910" cy="8640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Comuni</a:t>
            </a:r>
            <a:endParaRPr lang="it-IT" dirty="0">
              <a:solidFill>
                <a:srgbClr val="1F497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1" name="Freccia in giù 10"/>
          <p:cNvSpPr/>
          <p:nvPr/>
        </p:nvSpPr>
        <p:spPr>
          <a:xfrm rot="16200000">
            <a:off x="1942236" y="2220329"/>
            <a:ext cx="432048" cy="1035481"/>
          </a:xfrm>
          <a:prstGeom prst="downArrow">
            <a:avLst>
              <a:gd name="adj1" fmla="val 50000"/>
              <a:gd name="adj2" fmla="val 721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12" name="Freccia in giù 11"/>
          <p:cNvSpPr/>
          <p:nvPr/>
        </p:nvSpPr>
        <p:spPr>
          <a:xfrm rot="18807448">
            <a:off x="2459977" y="1171323"/>
            <a:ext cx="432048" cy="1161763"/>
          </a:xfrm>
          <a:prstGeom prst="downArrow">
            <a:avLst>
              <a:gd name="adj1" fmla="val 50000"/>
              <a:gd name="adj2" fmla="val 721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13" name="Freccia in giù 12"/>
          <p:cNvSpPr/>
          <p:nvPr/>
        </p:nvSpPr>
        <p:spPr>
          <a:xfrm>
            <a:off x="4247964" y="1288268"/>
            <a:ext cx="432048" cy="778609"/>
          </a:xfrm>
          <a:prstGeom prst="downArrow">
            <a:avLst>
              <a:gd name="adj1" fmla="val 50000"/>
              <a:gd name="adj2" fmla="val 721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14" name="Freccia in giù 13"/>
          <p:cNvSpPr/>
          <p:nvPr/>
        </p:nvSpPr>
        <p:spPr>
          <a:xfrm rot="2561156">
            <a:off x="5800866" y="1071429"/>
            <a:ext cx="432048" cy="1171536"/>
          </a:xfrm>
          <a:prstGeom prst="downArrow">
            <a:avLst>
              <a:gd name="adj1" fmla="val 50000"/>
              <a:gd name="adj2" fmla="val 721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15" name="Freccia in giù 14"/>
          <p:cNvSpPr/>
          <p:nvPr/>
        </p:nvSpPr>
        <p:spPr>
          <a:xfrm rot="5400000">
            <a:off x="6228916" y="2159733"/>
            <a:ext cx="432048" cy="1153593"/>
          </a:xfrm>
          <a:prstGeom prst="downArrow">
            <a:avLst>
              <a:gd name="adj1" fmla="val 50000"/>
              <a:gd name="adj2" fmla="val 721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16" name="Freccia in giù 15"/>
          <p:cNvSpPr/>
          <p:nvPr/>
        </p:nvSpPr>
        <p:spPr>
          <a:xfrm>
            <a:off x="3737613" y="3284984"/>
            <a:ext cx="1132044" cy="1224136"/>
          </a:xfrm>
          <a:prstGeom prst="downArrow">
            <a:avLst>
              <a:gd name="adj1" fmla="val 23075"/>
              <a:gd name="adj2" fmla="val 730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683568" y="4560295"/>
            <a:ext cx="7560840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prstClr val="white"/>
                </a:solidFill>
              </a:rPr>
              <a:t>Risposta ai bisogni di salute cronici e routinari per l’area materno infantile in modo integrato con attenzione alle fragilità, all’istruzione ed alla prevenzione con una presa in carico </a:t>
            </a:r>
            <a:r>
              <a:rPr lang="it-IT" sz="2000" b="1" smtClean="0">
                <a:solidFill>
                  <a:prstClr val="white"/>
                </a:solidFill>
              </a:rPr>
              <a:t>completa </a:t>
            </a:r>
            <a:endParaRPr lang="it-IT" sz="2000" b="1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619672" y="2645569"/>
            <a:ext cx="60152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t-IT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Con la nuova riforma della Regione Lombardia si passa da una logica di azienda ospedaliera / presidi ospedalieri / consultorio ad una unica  Azienda che unisce le professionalità </a:t>
            </a:r>
            <a:endParaRPr kumimoji="0" lang="it-IT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pSp>
        <p:nvGrpSpPr>
          <p:cNvPr id="5" name="Gruppo 4"/>
          <p:cNvGrpSpPr/>
          <p:nvPr/>
        </p:nvGrpSpPr>
        <p:grpSpPr>
          <a:xfrm>
            <a:off x="899592" y="3703753"/>
            <a:ext cx="6647524" cy="2173519"/>
            <a:chOff x="699320" y="3717032"/>
            <a:chExt cx="6647524" cy="2173519"/>
          </a:xfrm>
        </p:grpSpPr>
        <p:sp>
          <p:nvSpPr>
            <p:cNvPr id="6" name="Ovale 5"/>
            <p:cNvSpPr/>
            <p:nvPr/>
          </p:nvSpPr>
          <p:spPr>
            <a:xfrm>
              <a:off x="699320" y="5373216"/>
              <a:ext cx="1856456" cy="504056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t-IT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it-IT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Consultorio</a:t>
              </a:r>
              <a:r>
                <a:rPr kumimoji="0" lang="it-IT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.</a:t>
              </a:r>
              <a:endParaRPr kumimoji="0" lang="it-IT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Ovale 6"/>
            <p:cNvSpPr/>
            <p:nvPr/>
          </p:nvSpPr>
          <p:spPr>
            <a:xfrm>
              <a:off x="699320" y="4581128"/>
              <a:ext cx="1856456" cy="576064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it-IT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Presidi Ospedalieri</a:t>
              </a:r>
              <a:r>
                <a:rPr kumimoji="0" lang="it-IT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.</a:t>
              </a:r>
              <a:endParaRPr kumimoji="0" lang="it-IT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Ovale 7"/>
            <p:cNvSpPr/>
            <p:nvPr/>
          </p:nvSpPr>
          <p:spPr>
            <a:xfrm>
              <a:off x="751570" y="3717032"/>
              <a:ext cx="1804206" cy="504056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it-IT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A.O</a:t>
              </a:r>
              <a:r>
                <a:rPr kumimoji="0" lang="it-IT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.</a:t>
              </a:r>
              <a:endParaRPr kumimoji="0" lang="it-IT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Parentesi graffa chiusa 8"/>
            <p:cNvSpPr/>
            <p:nvPr/>
          </p:nvSpPr>
          <p:spPr>
            <a:xfrm>
              <a:off x="2843808" y="3717032"/>
              <a:ext cx="720080" cy="2173519"/>
            </a:xfrm>
            <a:prstGeom prst="rightBrace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t-IT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Ovale 9"/>
            <p:cNvSpPr/>
            <p:nvPr/>
          </p:nvSpPr>
          <p:spPr>
            <a:xfrm>
              <a:off x="4716016" y="4077072"/>
              <a:ext cx="2630828" cy="1296144"/>
            </a:xfrm>
            <a:prstGeom prst="ellipse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it-IT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A.S.S.T</a:t>
              </a:r>
              <a:endParaRPr kumimoji="0" lang="it-IT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it-IT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Azienda Socio Sanitaria Territoriale</a:t>
              </a:r>
              <a:endParaRPr kumimoji="0" lang="it-IT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034" y="0"/>
            <a:ext cx="7206507" cy="2645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629" y="5589240"/>
            <a:ext cx="3571875" cy="1124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535195"/>
            <a:ext cx="28575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0" y="0"/>
            <a:ext cx="5248639" cy="6560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307544" y="1129901"/>
            <a:ext cx="488248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</a:rPr>
              <a:t>Perché non resti un sogno nell’etere</a:t>
            </a:r>
            <a:endParaRPr lang="it-IT" sz="2400" b="1" dirty="0">
              <a:solidFill>
                <a:srgbClr val="FF000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5586432" y="4221088"/>
            <a:ext cx="3091474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Sarà necessario uno sforzo di tutti i professionisti coinvolti per raggiungere l’obiettivo</a:t>
            </a:r>
            <a:endParaRPr lang="it-IT" sz="20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Rettangolo 6"/>
          <p:cNvSpPr/>
          <p:nvPr/>
        </p:nvSpPr>
        <p:spPr>
          <a:xfrm rot="20243215">
            <a:off x="2748787" y="2557124"/>
            <a:ext cx="350769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8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grazie</a:t>
            </a:r>
            <a:endParaRPr lang="it-IT" sz="8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331640" y="836712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prstClr val="black"/>
                </a:solidFill>
              </a:rPr>
              <a:t>Con una nuova ottica nell’erogazione dei LEA verso il paziente </a:t>
            </a:r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827584" y="1707637"/>
            <a:ext cx="2448272" cy="648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prstClr val="black"/>
                </a:solidFill>
              </a:rPr>
              <a:t>CURARE</a:t>
            </a:r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6" name="Freccia a destra 5"/>
          <p:cNvSpPr/>
          <p:nvPr/>
        </p:nvSpPr>
        <p:spPr>
          <a:xfrm>
            <a:off x="3707904" y="1700808"/>
            <a:ext cx="1800200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5868144" y="1700808"/>
            <a:ext cx="244827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prstClr val="white"/>
                </a:solidFill>
              </a:rPr>
              <a:t>PRENDERSI CURA</a:t>
            </a:r>
            <a:endParaRPr lang="it-IT" sz="2000" b="1" dirty="0">
              <a:solidFill>
                <a:prstClr val="white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1511660" y="3140968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prstClr val="black"/>
                </a:solidFill>
              </a:rPr>
              <a:t>Superando il concetto delle Specialità ed andando verso l’integrazione delle Competenze</a:t>
            </a:r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7" name="Ovale 6"/>
          <p:cNvSpPr/>
          <p:nvPr/>
        </p:nvSpPr>
        <p:spPr>
          <a:xfrm>
            <a:off x="557554" y="3897830"/>
            <a:ext cx="2070230" cy="43204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 smtClean="0">
                <a:solidFill>
                  <a:prstClr val="black"/>
                </a:solidFill>
              </a:rPr>
              <a:t>Unità</a:t>
            </a:r>
            <a:r>
              <a:rPr lang="it-IT" b="1" dirty="0" smtClean="0">
                <a:solidFill>
                  <a:prstClr val="white"/>
                </a:solidFill>
              </a:rPr>
              <a:t>  </a:t>
            </a:r>
            <a:r>
              <a:rPr lang="it-IT" sz="1200" b="1" dirty="0" smtClean="0">
                <a:solidFill>
                  <a:prstClr val="black"/>
                </a:solidFill>
              </a:rPr>
              <a:t>Operativa</a:t>
            </a:r>
            <a:endParaRPr lang="it-IT" sz="1200" b="1" dirty="0" smtClean="0">
              <a:solidFill>
                <a:prstClr val="black"/>
              </a:solidFill>
            </a:endParaRPr>
          </a:p>
          <a:p>
            <a:pPr algn="ctr"/>
            <a:r>
              <a:rPr lang="it-IT" sz="1200" b="1" dirty="0" smtClean="0">
                <a:solidFill>
                  <a:prstClr val="black"/>
                </a:solidFill>
              </a:rPr>
              <a:t>Specialistica</a:t>
            </a:r>
            <a:endParaRPr lang="it-IT" sz="1200" b="1" dirty="0">
              <a:solidFill>
                <a:prstClr val="black"/>
              </a:solidFill>
            </a:endParaRPr>
          </a:p>
        </p:txBody>
      </p:sp>
      <p:sp>
        <p:nvSpPr>
          <p:cNvPr id="11" name="Ovale 10"/>
          <p:cNvSpPr/>
          <p:nvPr/>
        </p:nvSpPr>
        <p:spPr>
          <a:xfrm>
            <a:off x="538689" y="4478897"/>
            <a:ext cx="2070230" cy="43204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 smtClean="0">
                <a:solidFill>
                  <a:prstClr val="black"/>
                </a:solidFill>
              </a:rPr>
              <a:t>Unità</a:t>
            </a:r>
            <a:r>
              <a:rPr lang="it-IT" b="1" dirty="0" smtClean="0">
                <a:solidFill>
                  <a:prstClr val="white"/>
                </a:solidFill>
              </a:rPr>
              <a:t>  </a:t>
            </a:r>
            <a:r>
              <a:rPr lang="it-IT" sz="1200" b="1" dirty="0" smtClean="0">
                <a:solidFill>
                  <a:prstClr val="black"/>
                </a:solidFill>
              </a:rPr>
              <a:t>Operativa</a:t>
            </a:r>
            <a:endParaRPr lang="it-IT" sz="1200" b="1" dirty="0" smtClean="0">
              <a:solidFill>
                <a:prstClr val="black"/>
              </a:solidFill>
            </a:endParaRPr>
          </a:p>
          <a:p>
            <a:pPr algn="ctr"/>
            <a:r>
              <a:rPr lang="it-IT" sz="1200" b="1" dirty="0" smtClean="0">
                <a:solidFill>
                  <a:prstClr val="black"/>
                </a:solidFill>
              </a:rPr>
              <a:t>Specialistica</a:t>
            </a:r>
            <a:endParaRPr lang="it-IT" sz="1200" b="1" dirty="0">
              <a:solidFill>
                <a:prstClr val="black"/>
              </a:solidFill>
            </a:endParaRPr>
          </a:p>
        </p:txBody>
      </p:sp>
      <p:sp>
        <p:nvSpPr>
          <p:cNvPr id="12" name="Ovale 11"/>
          <p:cNvSpPr/>
          <p:nvPr/>
        </p:nvSpPr>
        <p:spPr>
          <a:xfrm>
            <a:off x="538689" y="5059086"/>
            <a:ext cx="2070230" cy="43204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 smtClean="0">
                <a:solidFill>
                  <a:prstClr val="black"/>
                </a:solidFill>
              </a:rPr>
              <a:t>Unità</a:t>
            </a:r>
            <a:r>
              <a:rPr lang="it-IT" b="1" dirty="0" smtClean="0">
                <a:solidFill>
                  <a:prstClr val="white"/>
                </a:solidFill>
              </a:rPr>
              <a:t>  </a:t>
            </a:r>
            <a:r>
              <a:rPr lang="it-IT" sz="1200" b="1" dirty="0" smtClean="0">
                <a:solidFill>
                  <a:prstClr val="black"/>
                </a:solidFill>
              </a:rPr>
              <a:t>Operativa</a:t>
            </a:r>
            <a:endParaRPr lang="it-IT" sz="1200" b="1" dirty="0" smtClean="0">
              <a:solidFill>
                <a:prstClr val="black"/>
              </a:solidFill>
            </a:endParaRPr>
          </a:p>
          <a:p>
            <a:pPr algn="ctr"/>
            <a:r>
              <a:rPr lang="it-IT" sz="1200" b="1" dirty="0" smtClean="0">
                <a:solidFill>
                  <a:prstClr val="black"/>
                </a:solidFill>
              </a:rPr>
              <a:t>Specialistica</a:t>
            </a:r>
            <a:endParaRPr lang="it-IT" sz="1200" b="1" dirty="0">
              <a:solidFill>
                <a:prstClr val="black"/>
              </a:solidFill>
            </a:endParaRPr>
          </a:p>
        </p:txBody>
      </p:sp>
      <p:sp>
        <p:nvSpPr>
          <p:cNvPr id="13" name="Ovale 12"/>
          <p:cNvSpPr/>
          <p:nvPr/>
        </p:nvSpPr>
        <p:spPr>
          <a:xfrm>
            <a:off x="525911" y="5658544"/>
            <a:ext cx="2070230" cy="43204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 smtClean="0">
                <a:solidFill>
                  <a:prstClr val="black"/>
                </a:solidFill>
              </a:rPr>
              <a:t>Unità</a:t>
            </a:r>
            <a:r>
              <a:rPr lang="it-IT" b="1" dirty="0" smtClean="0">
                <a:solidFill>
                  <a:prstClr val="white"/>
                </a:solidFill>
              </a:rPr>
              <a:t>  </a:t>
            </a:r>
            <a:r>
              <a:rPr lang="it-IT" sz="1200" b="1" dirty="0" smtClean="0">
                <a:solidFill>
                  <a:prstClr val="black"/>
                </a:solidFill>
              </a:rPr>
              <a:t>Operativa</a:t>
            </a:r>
            <a:endParaRPr lang="it-IT" sz="1200" b="1" dirty="0" smtClean="0">
              <a:solidFill>
                <a:prstClr val="black"/>
              </a:solidFill>
            </a:endParaRPr>
          </a:p>
          <a:p>
            <a:pPr algn="ctr"/>
            <a:r>
              <a:rPr lang="it-IT" sz="1200" b="1" dirty="0" smtClean="0">
                <a:solidFill>
                  <a:prstClr val="black"/>
                </a:solidFill>
              </a:rPr>
              <a:t>Specialistica</a:t>
            </a:r>
            <a:endParaRPr lang="it-IT" sz="1200" b="1" dirty="0">
              <a:solidFill>
                <a:prstClr val="black"/>
              </a:solidFill>
            </a:endParaRPr>
          </a:p>
        </p:txBody>
      </p:sp>
      <p:sp>
        <p:nvSpPr>
          <p:cNvPr id="10" name="Parentesi graffa chiusa 9"/>
          <p:cNvSpPr/>
          <p:nvPr/>
        </p:nvSpPr>
        <p:spPr>
          <a:xfrm>
            <a:off x="3275856" y="4005064"/>
            <a:ext cx="720080" cy="2304256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black"/>
              </a:solidFill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4932040" y="4329878"/>
            <a:ext cx="3168352" cy="10433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prstClr val="white"/>
                </a:solidFill>
              </a:rPr>
              <a:t>ORGANIZZAZIONE IN RETE DELLE COMPETENZE</a:t>
            </a:r>
            <a:endParaRPr lang="it-IT" sz="2000" b="1" dirty="0">
              <a:solidFill>
                <a:prstClr val="white"/>
              </a:solidFill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629" y="5661248"/>
            <a:ext cx="3571875" cy="1124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629" y="5661248"/>
            <a:ext cx="3571875" cy="1124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e 5"/>
          <p:cNvSpPr/>
          <p:nvPr/>
        </p:nvSpPr>
        <p:spPr>
          <a:xfrm>
            <a:off x="755576" y="2708920"/>
            <a:ext cx="2232247" cy="5040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prstClr val="black"/>
                </a:solidFill>
              </a:rPr>
              <a:t>Consultorio</a:t>
            </a:r>
            <a:r>
              <a:rPr lang="it-IT" dirty="0" smtClean="0">
                <a:solidFill>
                  <a:prstClr val="white"/>
                </a:solidFill>
              </a:rPr>
              <a:t>.</a:t>
            </a:r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7" name="Ovale 6"/>
          <p:cNvSpPr/>
          <p:nvPr/>
        </p:nvSpPr>
        <p:spPr>
          <a:xfrm>
            <a:off x="734007" y="1916832"/>
            <a:ext cx="2144488" cy="5760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prstClr val="black"/>
                </a:solidFill>
              </a:rPr>
              <a:t>Neonatologia</a:t>
            </a:r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8" name="Ovale 7"/>
          <p:cNvSpPr/>
          <p:nvPr/>
        </p:nvSpPr>
        <p:spPr>
          <a:xfrm>
            <a:off x="495534" y="260648"/>
            <a:ext cx="2720552" cy="61206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prstClr val="black"/>
                </a:solidFill>
              </a:rPr>
              <a:t>Dipartimento Materno Infantile</a:t>
            </a:r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10" name="Ovale 9"/>
          <p:cNvSpPr/>
          <p:nvPr/>
        </p:nvSpPr>
        <p:spPr>
          <a:xfrm>
            <a:off x="5146239" y="1556792"/>
            <a:ext cx="3672408" cy="15121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smtClean="0">
                <a:solidFill>
                  <a:prstClr val="white"/>
                </a:solidFill>
              </a:rPr>
              <a:t>R.I.M.I.</a:t>
            </a:r>
            <a:endParaRPr lang="it-IT" sz="2400" b="1" dirty="0" smtClean="0">
              <a:solidFill>
                <a:prstClr val="white"/>
              </a:solidFill>
            </a:endParaRPr>
          </a:p>
          <a:p>
            <a:pPr algn="ctr"/>
            <a:r>
              <a:rPr lang="it-IT" sz="2400" b="1" dirty="0" smtClean="0">
                <a:solidFill>
                  <a:prstClr val="white"/>
                </a:solidFill>
              </a:rPr>
              <a:t>Rete Integrata </a:t>
            </a:r>
            <a:r>
              <a:rPr lang="it-IT" sz="2400" b="1" dirty="0">
                <a:solidFill>
                  <a:prstClr val="white"/>
                </a:solidFill>
              </a:rPr>
              <a:t>M</a:t>
            </a:r>
            <a:r>
              <a:rPr lang="it-IT" sz="2400" b="1" dirty="0" smtClean="0">
                <a:solidFill>
                  <a:prstClr val="white"/>
                </a:solidFill>
              </a:rPr>
              <a:t>aterno Infantile</a:t>
            </a:r>
            <a:endParaRPr lang="it-IT" sz="2400" b="1" dirty="0">
              <a:solidFill>
                <a:prstClr val="white"/>
              </a:solidFill>
            </a:endParaRPr>
          </a:p>
        </p:txBody>
      </p:sp>
      <p:sp>
        <p:nvSpPr>
          <p:cNvPr id="13" name="Parentesi graffa chiusa 12"/>
          <p:cNvSpPr/>
          <p:nvPr/>
        </p:nvSpPr>
        <p:spPr>
          <a:xfrm>
            <a:off x="3731420" y="260648"/>
            <a:ext cx="1080120" cy="3960440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black"/>
              </a:solidFill>
            </a:endParaRPr>
          </a:p>
        </p:txBody>
      </p:sp>
      <p:sp>
        <p:nvSpPr>
          <p:cNvPr id="14" name="Ovale 13"/>
          <p:cNvSpPr/>
          <p:nvPr/>
        </p:nvSpPr>
        <p:spPr>
          <a:xfrm>
            <a:off x="739687" y="1124744"/>
            <a:ext cx="2144488" cy="5760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prstClr val="black"/>
                </a:solidFill>
              </a:rPr>
              <a:t>Ostetricia</a:t>
            </a:r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15" name="Ovale 14"/>
          <p:cNvSpPr/>
          <p:nvPr/>
        </p:nvSpPr>
        <p:spPr>
          <a:xfrm>
            <a:off x="755576" y="3429000"/>
            <a:ext cx="2232247" cy="5040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prstClr val="black"/>
                </a:solidFill>
              </a:rPr>
              <a:t>Percorso nascita</a:t>
            </a:r>
            <a:endParaRPr lang="it-IT" dirty="0">
              <a:solidFill>
                <a:prstClr val="white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41" y="4933393"/>
            <a:ext cx="8876026" cy="7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Ovale 16"/>
          <p:cNvSpPr/>
          <p:nvPr/>
        </p:nvSpPr>
        <p:spPr>
          <a:xfrm>
            <a:off x="695807" y="4149080"/>
            <a:ext cx="2232247" cy="5040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prstClr val="black"/>
                </a:solidFill>
              </a:rPr>
              <a:t>…………</a:t>
            </a:r>
            <a:endParaRPr lang="it-IT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635896" y="404664"/>
            <a:ext cx="4978896" cy="580926"/>
          </a:xfrm>
        </p:spPr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Obiettivi della R.I.M.I.</a:t>
            </a:r>
            <a:endParaRPr lang="it-IT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5661248"/>
            <a:ext cx="3571875" cy="1124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21" y="1060443"/>
            <a:ext cx="8784976" cy="1136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395536" y="2348880"/>
            <a:ext cx="158417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200" b="1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COME? </a:t>
            </a:r>
            <a:endParaRPr lang="it-IT" sz="3200" b="1" dirty="0" smtClean="0">
              <a:solidFill>
                <a:srgbClr val="1F497D">
                  <a:lumMod val="60000"/>
                  <a:lumOff val="40000"/>
                </a:srgbClr>
              </a:solidFill>
            </a:endParaRPr>
          </a:p>
          <a:p>
            <a:pPr algn="r"/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3067218"/>
            <a:ext cx="8229600" cy="3156402"/>
          </a:xfrm>
        </p:spPr>
        <p:txBody>
          <a:bodyPr>
            <a:noAutofit/>
          </a:bodyPr>
          <a:lstStyle/>
          <a:p>
            <a:r>
              <a:rPr lang="it-IT" sz="1800" dirty="0" smtClean="0"/>
              <a:t>Intercettare e capire la dimensione della domanda di salute materno / infantile</a:t>
            </a:r>
            <a:endParaRPr lang="it-IT" sz="1800" dirty="0" smtClean="0"/>
          </a:p>
          <a:p>
            <a:r>
              <a:rPr lang="it-IT" sz="1800" dirty="0" smtClean="0"/>
              <a:t>Migliore allocazione e distribuzione delle risorse con equità e facilità di accesso</a:t>
            </a:r>
            <a:endParaRPr lang="it-IT" sz="1800" dirty="0" smtClean="0"/>
          </a:p>
          <a:p>
            <a:r>
              <a:rPr lang="it-IT" sz="1800" dirty="0" smtClean="0"/>
              <a:t>Appropriatezza sia clinica che organizzativa</a:t>
            </a:r>
            <a:endParaRPr lang="it-IT" sz="1800" dirty="0" smtClean="0"/>
          </a:p>
          <a:p>
            <a:r>
              <a:rPr lang="it-IT" sz="1800" dirty="0" smtClean="0"/>
              <a:t>Qualità e sicurezza</a:t>
            </a:r>
            <a:endParaRPr lang="it-IT" sz="1800" dirty="0" smtClean="0"/>
          </a:p>
          <a:p>
            <a:r>
              <a:rPr lang="it-IT" sz="1800" dirty="0" smtClean="0"/>
              <a:t>Integrazione fra ospedale e territorio valorizzando le attività territoriali in connessione con quelle ospedaliere</a:t>
            </a:r>
            <a:endParaRPr lang="it-IT" sz="1800" dirty="0" smtClean="0"/>
          </a:p>
          <a:p>
            <a:r>
              <a:rPr lang="it-IT" sz="1800" dirty="0" smtClean="0"/>
              <a:t>Sviluppo di tutte le professionalità sanitarie coinvolte</a:t>
            </a:r>
            <a:endParaRPr lang="it-IT" sz="1800" dirty="0" smtClean="0"/>
          </a:p>
          <a:p>
            <a:r>
              <a:rPr lang="it-IT" sz="1800" dirty="0" smtClean="0"/>
              <a:t>Coinvolgimento nella rete anche dei Pediatri di Libera scelta</a:t>
            </a:r>
            <a:endParaRPr lang="it-IT" sz="1800" dirty="0" smtClean="0"/>
          </a:p>
          <a:p>
            <a:endParaRPr lang="it-IT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5" y="5517232"/>
            <a:ext cx="3571875" cy="112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92" y="260648"/>
            <a:ext cx="8568952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673016" y="1932464"/>
            <a:ext cx="7869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Con una stretta collaborazione e sinergia superando le individualità professionali</a:t>
            </a:r>
            <a:endParaRPr lang="it-IT" b="1" dirty="0">
              <a:solidFill>
                <a:srgbClr val="1F497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04488" y="2408143"/>
            <a:ext cx="46275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>
                <a:solidFill>
                  <a:prstClr val="black"/>
                </a:solidFill>
              </a:rPr>
              <a:t>E’ </a:t>
            </a:r>
            <a:r>
              <a:rPr lang="it-IT" dirty="0">
                <a:solidFill>
                  <a:prstClr val="black"/>
                </a:solidFill>
              </a:rPr>
              <a:t>chiaro come questa unificazione non può essere vista solo sulla carta ma è necessario che le ASST sviluppino in modo proattivo percorsi di cura ed assistenza integrati favorendo l’integrazione dei </a:t>
            </a:r>
            <a:r>
              <a:rPr lang="it-IT" dirty="0" smtClean="0">
                <a:solidFill>
                  <a:prstClr val="black"/>
                </a:solidFill>
              </a:rPr>
              <a:t>servizi ed un </a:t>
            </a:r>
            <a:r>
              <a:rPr lang="it-IT" dirty="0">
                <a:solidFill>
                  <a:prstClr val="black"/>
                </a:solidFill>
              </a:rPr>
              <a:t>buon coordinamento della presa in carico. Questo implica una serie di attività che la ASST deve mettere in campo per superare la divisione di attività che si è creata negli anni fra Ospedale e Territorio in cui si sono gestiti i percorsi diagnostico e terapeutici del paziente in modo simile ma </a:t>
            </a:r>
            <a:r>
              <a:rPr lang="it-IT" dirty="0" smtClean="0">
                <a:solidFill>
                  <a:prstClr val="black"/>
                </a:solidFill>
              </a:rPr>
              <a:t>disgiunto </a:t>
            </a:r>
            <a:r>
              <a:rPr lang="it-IT" dirty="0">
                <a:solidFill>
                  <a:prstClr val="black"/>
                </a:solidFill>
              </a:rPr>
              <a:t>e con attività e mezzi propri. </a:t>
            </a:r>
            <a:endParaRPr lang="it-IT" dirty="0">
              <a:solidFill>
                <a:prstClr val="black"/>
              </a:solidFill>
            </a:endParaRPr>
          </a:p>
          <a:p>
            <a:pPr algn="just"/>
            <a:endParaRPr lang="it-IT" dirty="0">
              <a:solidFill>
                <a:prstClr val="black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374" y="2636912"/>
            <a:ext cx="3448698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La rete è la base per la realizzazione dei percorsi</a:t>
            </a:r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348880"/>
            <a:ext cx="3672408" cy="246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852936"/>
            <a:ext cx="3528392" cy="2323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5652120" y="5301208"/>
            <a:ext cx="26277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Non solo sulla carta</a:t>
            </a:r>
            <a:endParaRPr lang="it-IT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5" y="5517232"/>
            <a:ext cx="3571875" cy="112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tangolo 4"/>
          <p:cNvSpPr/>
          <p:nvPr/>
        </p:nvSpPr>
        <p:spPr>
          <a:xfrm>
            <a:off x="3452409" y="4368750"/>
            <a:ext cx="53136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Composizione della ASST Mantova</a:t>
            </a:r>
            <a:endParaRPr lang="it-IT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79512" y="188640"/>
            <a:ext cx="482453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>
                <a:solidFill>
                  <a:prstClr val="black"/>
                </a:solidFill>
              </a:rPr>
              <a:t>3 Poli </a:t>
            </a:r>
            <a:r>
              <a:rPr lang="it-IT" b="1" dirty="0">
                <a:solidFill>
                  <a:prstClr val="black"/>
                </a:solidFill>
              </a:rPr>
              <a:t>Ospedalieri:</a:t>
            </a:r>
            <a:endParaRPr lang="it-IT" dirty="0">
              <a:solidFill>
                <a:prstClr val="black"/>
              </a:solidFill>
            </a:endParaRPr>
          </a:p>
          <a:p>
            <a:pPr lvl="1"/>
            <a:r>
              <a:rPr lang="it-IT" dirty="0">
                <a:solidFill>
                  <a:prstClr val="black"/>
                </a:solidFill>
              </a:rPr>
              <a:t>Carlo Poma Mantova</a:t>
            </a:r>
            <a:endParaRPr lang="it-IT" dirty="0">
              <a:solidFill>
                <a:prstClr val="black"/>
              </a:solidFill>
            </a:endParaRPr>
          </a:p>
          <a:p>
            <a:pPr lvl="1"/>
            <a:r>
              <a:rPr lang="it-IT" dirty="0">
                <a:solidFill>
                  <a:prstClr val="black"/>
                </a:solidFill>
              </a:rPr>
              <a:t>Presidio Ospedaliero Asola</a:t>
            </a:r>
            <a:endParaRPr lang="it-IT" dirty="0">
              <a:solidFill>
                <a:prstClr val="black"/>
              </a:solidFill>
            </a:endParaRPr>
          </a:p>
          <a:p>
            <a:pPr lvl="1"/>
            <a:r>
              <a:rPr lang="it-IT" dirty="0">
                <a:solidFill>
                  <a:prstClr val="black"/>
                </a:solidFill>
              </a:rPr>
              <a:t>Presidio Ospedaliero Pieve di </a:t>
            </a:r>
            <a:r>
              <a:rPr lang="it-IT" dirty="0" smtClean="0">
                <a:solidFill>
                  <a:prstClr val="black"/>
                </a:solidFill>
              </a:rPr>
              <a:t>Coriano</a:t>
            </a:r>
            <a:endParaRPr lang="it-IT" dirty="0" smtClean="0">
              <a:solidFill>
                <a:prstClr val="black"/>
              </a:solidFill>
            </a:endParaRPr>
          </a:p>
          <a:p>
            <a:endParaRPr lang="it-IT" dirty="0">
              <a:solidFill>
                <a:prstClr val="black"/>
              </a:solidFill>
            </a:endParaRPr>
          </a:p>
          <a:p>
            <a:r>
              <a:rPr lang="it-IT" b="1" dirty="0" smtClean="0">
                <a:solidFill>
                  <a:prstClr val="black"/>
                </a:solidFill>
              </a:rPr>
              <a:t>15 Consultori:</a:t>
            </a:r>
            <a:endParaRPr lang="it-IT" dirty="0">
              <a:solidFill>
                <a:prstClr val="black"/>
              </a:solidFill>
            </a:endParaRPr>
          </a:p>
          <a:p>
            <a:pPr lvl="1"/>
            <a:r>
              <a:rPr lang="it-IT" dirty="0">
                <a:solidFill>
                  <a:prstClr val="black"/>
                </a:solidFill>
              </a:rPr>
              <a:t>Castiglione delle Stiviere</a:t>
            </a:r>
            <a:endParaRPr lang="it-IT" dirty="0">
              <a:solidFill>
                <a:prstClr val="black"/>
              </a:solidFill>
            </a:endParaRPr>
          </a:p>
          <a:p>
            <a:pPr lvl="1"/>
            <a:r>
              <a:rPr lang="it-IT" dirty="0">
                <a:solidFill>
                  <a:prstClr val="black"/>
                </a:solidFill>
              </a:rPr>
              <a:t>Castel Goffredo</a:t>
            </a:r>
            <a:endParaRPr lang="it-IT" dirty="0">
              <a:solidFill>
                <a:prstClr val="black"/>
              </a:solidFill>
            </a:endParaRPr>
          </a:p>
          <a:p>
            <a:pPr lvl="1"/>
            <a:r>
              <a:rPr lang="it-IT" dirty="0">
                <a:solidFill>
                  <a:prstClr val="black"/>
                </a:solidFill>
              </a:rPr>
              <a:t>Asola</a:t>
            </a:r>
            <a:endParaRPr lang="it-IT" dirty="0">
              <a:solidFill>
                <a:prstClr val="black"/>
              </a:solidFill>
            </a:endParaRPr>
          </a:p>
          <a:p>
            <a:pPr lvl="1"/>
            <a:r>
              <a:rPr lang="it-IT" dirty="0">
                <a:solidFill>
                  <a:prstClr val="black"/>
                </a:solidFill>
              </a:rPr>
              <a:t>Goito</a:t>
            </a:r>
            <a:endParaRPr lang="it-IT" dirty="0">
              <a:solidFill>
                <a:prstClr val="black"/>
              </a:solidFill>
            </a:endParaRPr>
          </a:p>
          <a:p>
            <a:pPr lvl="1"/>
            <a:r>
              <a:rPr lang="it-IT" dirty="0" smtClean="0">
                <a:solidFill>
                  <a:prstClr val="black"/>
                </a:solidFill>
              </a:rPr>
              <a:t>Bozzolo</a:t>
            </a:r>
            <a:endParaRPr lang="it-IT" dirty="0">
              <a:solidFill>
                <a:prstClr val="black"/>
              </a:solidFill>
            </a:endParaRPr>
          </a:p>
          <a:p>
            <a:pPr lvl="1"/>
            <a:r>
              <a:rPr lang="it-IT" dirty="0">
                <a:solidFill>
                  <a:prstClr val="black"/>
                </a:solidFill>
              </a:rPr>
              <a:t>Curtatone</a:t>
            </a:r>
            <a:endParaRPr lang="it-IT" dirty="0">
              <a:solidFill>
                <a:prstClr val="black"/>
              </a:solidFill>
            </a:endParaRPr>
          </a:p>
          <a:p>
            <a:pPr lvl="1"/>
            <a:r>
              <a:rPr lang="it-IT" dirty="0">
                <a:solidFill>
                  <a:prstClr val="black"/>
                </a:solidFill>
              </a:rPr>
              <a:t>Mantova</a:t>
            </a:r>
            <a:endParaRPr lang="it-IT" dirty="0">
              <a:solidFill>
                <a:prstClr val="black"/>
              </a:solidFill>
            </a:endParaRPr>
          </a:p>
          <a:p>
            <a:pPr lvl="1"/>
            <a:r>
              <a:rPr lang="it-IT" dirty="0">
                <a:solidFill>
                  <a:prstClr val="black"/>
                </a:solidFill>
              </a:rPr>
              <a:t>Lunetta</a:t>
            </a:r>
            <a:endParaRPr lang="it-IT" dirty="0">
              <a:solidFill>
                <a:prstClr val="black"/>
              </a:solidFill>
            </a:endParaRPr>
          </a:p>
          <a:p>
            <a:pPr lvl="1"/>
            <a:r>
              <a:rPr lang="it-IT" dirty="0">
                <a:solidFill>
                  <a:prstClr val="black"/>
                </a:solidFill>
              </a:rPr>
              <a:t>Roncoferraro</a:t>
            </a:r>
            <a:endParaRPr lang="it-IT" dirty="0">
              <a:solidFill>
                <a:prstClr val="black"/>
              </a:solidFill>
            </a:endParaRPr>
          </a:p>
          <a:p>
            <a:pPr lvl="1"/>
            <a:r>
              <a:rPr lang="it-IT" dirty="0">
                <a:solidFill>
                  <a:prstClr val="black"/>
                </a:solidFill>
              </a:rPr>
              <a:t>Roverbella </a:t>
            </a:r>
            <a:endParaRPr lang="it-IT" dirty="0">
              <a:solidFill>
                <a:prstClr val="black"/>
              </a:solidFill>
            </a:endParaRPr>
          </a:p>
          <a:p>
            <a:pPr lvl="1"/>
            <a:r>
              <a:rPr lang="it-IT" dirty="0" smtClean="0">
                <a:solidFill>
                  <a:prstClr val="black"/>
                </a:solidFill>
              </a:rPr>
              <a:t>Viadana</a:t>
            </a:r>
            <a:endParaRPr lang="it-IT" dirty="0">
              <a:solidFill>
                <a:prstClr val="black"/>
              </a:solidFill>
            </a:endParaRPr>
          </a:p>
          <a:p>
            <a:pPr lvl="1"/>
            <a:r>
              <a:rPr lang="it-IT" dirty="0">
                <a:solidFill>
                  <a:prstClr val="black"/>
                </a:solidFill>
              </a:rPr>
              <a:t>Suzzara</a:t>
            </a:r>
            <a:endParaRPr lang="it-IT" dirty="0">
              <a:solidFill>
                <a:prstClr val="black"/>
              </a:solidFill>
            </a:endParaRPr>
          </a:p>
          <a:p>
            <a:pPr lvl="1"/>
            <a:r>
              <a:rPr lang="it-IT" dirty="0">
                <a:solidFill>
                  <a:prstClr val="black"/>
                </a:solidFill>
              </a:rPr>
              <a:t>San Benedetto Po</a:t>
            </a:r>
            <a:endParaRPr lang="it-IT" dirty="0">
              <a:solidFill>
                <a:prstClr val="black"/>
              </a:solidFill>
            </a:endParaRPr>
          </a:p>
          <a:p>
            <a:pPr lvl="1"/>
            <a:r>
              <a:rPr lang="it-IT" dirty="0">
                <a:solidFill>
                  <a:prstClr val="black"/>
                </a:solidFill>
              </a:rPr>
              <a:t>Ostiglia</a:t>
            </a:r>
            <a:endParaRPr lang="it-IT" dirty="0">
              <a:solidFill>
                <a:prstClr val="black"/>
              </a:solidFill>
            </a:endParaRPr>
          </a:p>
          <a:p>
            <a:pPr lvl="1"/>
            <a:r>
              <a:rPr lang="it-IT" dirty="0">
                <a:solidFill>
                  <a:prstClr val="black"/>
                </a:solidFill>
              </a:rPr>
              <a:t>Poggio Rusco</a:t>
            </a:r>
            <a:endParaRPr lang="it-IT" dirty="0">
              <a:solidFill>
                <a:prstClr val="black"/>
              </a:solidFill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36712"/>
            <a:ext cx="4194043" cy="3145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511863"/>
            <a:ext cx="3571875" cy="112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64704"/>
            <a:ext cx="8448452" cy="1391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tangolo 4"/>
          <p:cNvSpPr/>
          <p:nvPr/>
        </p:nvSpPr>
        <p:spPr>
          <a:xfrm>
            <a:off x="539552" y="2492896"/>
            <a:ext cx="7632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b="1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Come da indicazione della delibera regionale il primo passo per </a:t>
            </a:r>
            <a:r>
              <a:rPr lang="it-IT" b="1" dirty="0">
                <a:solidFill>
                  <a:srgbClr val="1F497D">
                    <a:lumMod val="60000"/>
                    <a:lumOff val="40000"/>
                  </a:srgbClr>
                </a:solidFill>
              </a:rPr>
              <a:t>riuscire in tale progettazione e programmazione </a:t>
            </a:r>
            <a:r>
              <a:rPr lang="it-IT" b="1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non </a:t>
            </a:r>
            <a:r>
              <a:rPr lang="it-IT" b="1" dirty="0">
                <a:solidFill>
                  <a:srgbClr val="1F497D">
                    <a:lumMod val="60000"/>
                    <a:lumOff val="40000"/>
                  </a:srgbClr>
                </a:solidFill>
              </a:rPr>
              <a:t>si può prescindere </a:t>
            </a:r>
            <a:r>
              <a:rPr lang="it-IT" b="1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da </a:t>
            </a:r>
            <a:r>
              <a:rPr lang="it-IT" b="1" dirty="0">
                <a:solidFill>
                  <a:srgbClr val="1F497D">
                    <a:lumMod val="60000"/>
                    <a:lumOff val="40000"/>
                  </a:srgbClr>
                </a:solidFill>
              </a:rPr>
              <a:t>uno studio preliminare delle </a:t>
            </a:r>
            <a:r>
              <a:rPr lang="it-IT" b="1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attività </a:t>
            </a:r>
            <a:r>
              <a:rPr lang="it-IT" b="1" dirty="0">
                <a:solidFill>
                  <a:srgbClr val="1F497D">
                    <a:lumMod val="60000"/>
                    <a:lumOff val="40000"/>
                  </a:srgbClr>
                </a:solidFill>
              </a:rPr>
              <a:t>svolte </a:t>
            </a:r>
            <a:r>
              <a:rPr lang="it-IT" b="1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(Consultori / Poli  Ospedalieri), </a:t>
            </a:r>
            <a:r>
              <a:rPr lang="it-IT" b="1" dirty="0">
                <a:solidFill>
                  <a:srgbClr val="1F497D">
                    <a:lumMod val="60000"/>
                    <a:lumOff val="40000"/>
                  </a:srgbClr>
                </a:solidFill>
              </a:rPr>
              <a:t>dei  carichi di </a:t>
            </a:r>
            <a:r>
              <a:rPr lang="it-IT" b="1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lavoro, delle risorse a disposizione, delle richieste di salute. </a:t>
            </a:r>
            <a:endParaRPr lang="it-IT" b="1" dirty="0">
              <a:solidFill>
                <a:srgbClr val="1F497D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933056"/>
            <a:ext cx="3517166" cy="2813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Loggi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3482</Words>
  <Application>WPS Presentation</Application>
  <PresentationFormat>Presentazione su schermo (4:3)</PresentationFormat>
  <Paragraphs>160</Paragraphs>
  <Slides>20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20</vt:i4>
      </vt:variant>
    </vt:vector>
  </HeadingPairs>
  <TitlesOfParts>
    <vt:vector size="30" baseType="lpstr">
      <vt:lpstr>Arial</vt:lpstr>
      <vt:lpstr>SimSun</vt:lpstr>
      <vt:lpstr>Wingdings</vt:lpstr>
      <vt:lpstr>Baskerville Old Face</vt:lpstr>
      <vt:lpstr>Calibri</vt:lpstr>
      <vt:lpstr>Comic Sans MS</vt:lpstr>
      <vt:lpstr>Calibri</vt:lpstr>
      <vt:lpstr>Microsoft YaHei</vt:lpstr>
      <vt:lpstr>Tema di Office</vt:lpstr>
      <vt:lpstr>1_Tema di Office</vt:lpstr>
      <vt:lpstr>Appunti per ostetriche e non solo</vt:lpstr>
      <vt:lpstr>PowerPoint 演示文稿</vt:lpstr>
      <vt:lpstr>PowerPoint 演示文稿</vt:lpstr>
      <vt:lpstr>PowerPoint 演示文稿</vt:lpstr>
      <vt:lpstr>Obiettivi della R.I.M.I.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Appunti per ostetriche e non solo</dc:title>
  <dc:creator>Ostetriche</dc:creator>
  <cp:lastModifiedBy>collegio ostetriche</cp:lastModifiedBy>
  <cp:revision>18</cp:revision>
  <cp:lastPrinted>2017-04-02T08:23:00Z</cp:lastPrinted>
  <dcterms:created xsi:type="dcterms:W3CDTF">2017-03-14T14:40:00Z</dcterms:created>
  <dcterms:modified xsi:type="dcterms:W3CDTF">2017-04-08T07:14:41Z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1033-10.2.0.5811</vt:lpwstr>
  </property>
</Properties>
</file>