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5" r:id="rId1"/>
  </p:sldMasterIdLst>
  <p:notesMasterIdLst>
    <p:notesMasterId r:id="rId32"/>
  </p:notesMasterIdLst>
  <p:handoutMasterIdLst>
    <p:handoutMasterId r:id="rId33"/>
  </p:handoutMasterIdLst>
  <p:sldIdLst>
    <p:sldId id="286" r:id="rId2"/>
    <p:sldId id="285" r:id="rId3"/>
    <p:sldId id="284" r:id="rId4"/>
    <p:sldId id="257" r:id="rId5"/>
    <p:sldId id="258" r:id="rId6"/>
    <p:sldId id="259" r:id="rId7"/>
    <p:sldId id="295" r:id="rId8"/>
    <p:sldId id="296" r:id="rId9"/>
    <p:sldId id="297" r:id="rId10"/>
    <p:sldId id="260" r:id="rId11"/>
    <p:sldId id="294" r:id="rId12"/>
    <p:sldId id="288" r:id="rId13"/>
    <p:sldId id="289" r:id="rId14"/>
    <p:sldId id="290" r:id="rId15"/>
    <p:sldId id="293" r:id="rId16"/>
    <p:sldId id="261" r:id="rId17"/>
    <p:sldId id="263" r:id="rId18"/>
    <p:sldId id="264" r:id="rId19"/>
    <p:sldId id="267" r:id="rId20"/>
    <p:sldId id="265" r:id="rId21"/>
    <p:sldId id="270" r:id="rId22"/>
    <p:sldId id="299" r:id="rId23"/>
    <p:sldId id="269" r:id="rId24"/>
    <p:sldId id="271" r:id="rId25"/>
    <p:sldId id="276" r:id="rId26"/>
    <p:sldId id="279" r:id="rId27"/>
    <p:sldId id="280" r:id="rId28"/>
    <p:sldId id="282" r:id="rId29"/>
    <p:sldId id="298" r:id="rId30"/>
    <p:sldId id="301" r:id="rId31"/>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5pPr>
    <a:lvl6pPr marL="2286000" algn="l" defTabSz="914400" rtl="0" eaLnBrk="1" latinLnBrk="0" hangingPunct="1">
      <a:defRPr kern="1200">
        <a:solidFill>
          <a:schemeClr val="tx1"/>
        </a:solidFill>
        <a:latin typeface="Arial" charset="0"/>
        <a:ea typeface="+mn-ea"/>
        <a:cs typeface="Arial Unicode MS" charset="0"/>
      </a:defRPr>
    </a:lvl6pPr>
    <a:lvl7pPr marL="2743200" algn="l" defTabSz="914400" rtl="0" eaLnBrk="1" latinLnBrk="0" hangingPunct="1">
      <a:defRPr kern="1200">
        <a:solidFill>
          <a:schemeClr val="tx1"/>
        </a:solidFill>
        <a:latin typeface="Arial" charset="0"/>
        <a:ea typeface="+mn-ea"/>
        <a:cs typeface="Arial Unicode MS" charset="0"/>
      </a:defRPr>
    </a:lvl7pPr>
    <a:lvl8pPr marL="3200400" algn="l" defTabSz="914400" rtl="0" eaLnBrk="1" latinLnBrk="0" hangingPunct="1">
      <a:defRPr kern="1200">
        <a:solidFill>
          <a:schemeClr val="tx1"/>
        </a:solidFill>
        <a:latin typeface="Arial" charset="0"/>
        <a:ea typeface="+mn-ea"/>
        <a:cs typeface="Arial Unicode MS" charset="0"/>
      </a:defRPr>
    </a:lvl8pPr>
    <a:lvl9pPr marL="3657600" algn="l" defTabSz="914400" rtl="0" eaLnBrk="1" latinLnBrk="0" hangingPunct="1">
      <a:defRPr kern="1200">
        <a:solidFill>
          <a:schemeClr val="tx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24"/>
  </p:normalViewPr>
  <p:slideViewPr>
    <p:cSldViewPr>
      <p:cViewPr>
        <p:scale>
          <a:sx n="103" d="100"/>
          <a:sy n="103" d="100"/>
        </p:scale>
        <p:origin x="376"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4988"/>
          </a:xfrm>
          <a:prstGeom prst="rect">
            <a:avLst/>
          </a:prstGeom>
        </p:spPr>
        <p:txBody>
          <a:bodyPr vert="horz" lIns="91440" tIns="45720" rIns="91440" bIns="45720" rtlCol="0"/>
          <a:lstStyle>
            <a:lvl1pPr algn="l">
              <a:buFont typeface="Times New Roman" pitchFamily="18" charset="0"/>
              <a:buNone/>
              <a:defRPr sz="1200">
                <a:ea typeface="Arial Unicode MS" pitchFamily="34" charset="-128"/>
                <a:cs typeface="Arial Unicode MS" pitchFamily="34" charset="-128"/>
              </a:defRPr>
            </a:lvl1pPr>
          </a:lstStyle>
          <a:p>
            <a:pPr>
              <a:defRPr/>
            </a:pPr>
            <a:endParaRPr lang="it-IT"/>
          </a:p>
        </p:txBody>
      </p:sp>
      <p:sp>
        <p:nvSpPr>
          <p:cNvPr id="3" name="Segnaposto data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buFont typeface="Times New Roman" pitchFamily="18" charset="0"/>
              <a:buNone/>
              <a:defRPr sz="1200">
                <a:ea typeface="Arial Unicode MS" pitchFamily="34" charset="-128"/>
                <a:cs typeface="Arial Unicode MS" pitchFamily="34" charset="-128"/>
              </a:defRPr>
            </a:lvl1pPr>
          </a:lstStyle>
          <a:p>
            <a:pPr>
              <a:defRPr/>
            </a:pPr>
            <a:fld id="{D6EE9896-B4CF-4803-A1BB-C2B4FB6A35C4}" type="datetimeFigureOut">
              <a:rPr lang="it-IT"/>
              <a:pPr>
                <a:defRPr/>
              </a:pPr>
              <a:t>21/04/17</a:t>
            </a:fld>
            <a:endParaRPr lang="it-IT"/>
          </a:p>
        </p:txBody>
      </p:sp>
      <p:sp>
        <p:nvSpPr>
          <p:cNvPr id="4" name="Segnaposto piè di pagina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buFont typeface="Times New Roman" pitchFamily="18" charset="0"/>
              <a:buNone/>
              <a:defRPr sz="1200">
                <a:ea typeface="Arial Unicode MS" pitchFamily="34" charset="-128"/>
                <a:cs typeface="Arial Unicode MS" pitchFamily="34" charset="-128"/>
              </a:defRPr>
            </a:lvl1pPr>
          </a:lstStyle>
          <a:p>
            <a:pPr>
              <a:defRPr/>
            </a:pPr>
            <a:endParaRPr lang="it-IT"/>
          </a:p>
        </p:txBody>
      </p:sp>
      <p:sp>
        <p:nvSpPr>
          <p:cNvPr id="5" name="Segnaposto numero diapositiva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buFont typeface="Times New Roman" pitchFamily="18" charset="0"/>
              <a:buNone/>
              <a:defRPr sz="1200">
                <a:ea typeface="Arial Unicode MS" pitchFamily="34" charset="-128"/>
                <a:cs typeface="Arial Unicode MS" pitchFamily="34" charset="-128"/>
              </a:defRPr>
            </a:lvl1pPr>
          </a:lstStyle>
          <a:p>
            <a:pPr>
              <a:defRPr/>
            </a:pPr>
            <a:fld id="{13E026BD-B613-4C77-BDC7-676F469B43D3}" type="slidenum">
              <a:rPr lang="it-IT"/>
              <a:pPr>
                <a:defRPr/>
              </a:pPr>
              <a:t>‹n.›</a:t>
            </a:fld>
            <a:endParaRPr lang="it-IT"/>
          </a:p>
        </p:txBody>
      </p:sp>
    </p:spTree>
    <p:extLst>
      <p:ext uri="{BB962C8B-B14F-4D97-AF65-F5344CB8AC3E}">
        <p14:creationId xmlns:p14="http://schemas.microsoft.com/office/powerpoint/2010/main" val="1265905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p:cNvSpPr>
          <p:nvPr>
            <p:ph type="sldImg"/>
          </p:nvPr>
        </p:nvSpPr>
        <p:spPr bwMode="auto">
          <a:xfrm>
            <a:off x="1312863" y="1027113"/>
            <a:ext cx="4932362" cy="3698875"/>
          </a:xfrm>
          <a:prstGeom prst="rect">
            <a:avLst/>
          </a:prstGeom>
          <a:noFill/>
          <a:ln w="9525">
            <a:noFill/>
            <a:round/>
            <a:headEnd/>
            <a:tailEnd/>
          </a:ln>
        </p:spPr>
      </p:sp>
      <p:sp>
        <p:nvSpPr>
          <p:cNvPr id="3074" name="Rectangle 2"/>
          <p:cNvSpPr>
            <a:spLocks noGrp="1" noChangeArrowheads="1"/>
          </p:cNvSpPr>
          <p:nvPr>
            <p:ph type="body"/>
          </p:nvPr>
        </p:nvSpPr>
        <p:spPr bwMode="auto">
          <a:xfrm>
            <a:off x="1169988" y="5086350"/>
            <a:ext cx="5224462" cy="41052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it-IT" noProof="0" smtClean="0"/>
          </a:p>
        </p:txBody>
      </p:sp>
    </p:spTree>
    <p:extLst>
      <p:ext uri="{BB962C8B-B14F-4D97-AF65-F5344CB8AC3E}">
        <p14:creationId xmlns:p14="http://schemas.microsoft.com/office/powerpoint/2010/main" val="1833912046"/>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0963"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187445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2227"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PRIMA</a:t>
            </a:r>
            <a:r>
              <a:rPr lang="it-IT" altLang="it-IT" baseline="0" dirty="0" smtClean="0"/>
              <a:t> MEZZ’ORA: far camminare la persona facendole anche salire le scale.</a:t>
            </a:r>
          </a:p>
          <a:p>
            <a:r>
              <a:rPr lang="it-IT" altLang="it-IT" baseline="0" dirty="0" smtClean="0"/>
              <a:t>SECONDA MEZZ’ORA: far alzare la persona dalla posizione seduta per 10 volte, chiederle di tossire per 10 volte con forza, farla correre sul posto per 1 minuto, farla chinare a terra per 5 volte. </a:t>
            </a:r>
            <a:endParaRPr lang="it-IT" altLang="it-IT" dirty="0" smtClean="0"/>
          </a:p>
          <a:p>
            <a:r>
              <a:rPr lang="it-IT" altLang="it-IT" dirty="0" smtClean="0"/>
              <a:t>Viene eseguito facendo assumere alla paziente</a:t>
            </a:r>
            <a:r>
              <a:rPr lang="it-IT" altLang="it-IT" baseline="0" dirty="0" smtClean="0"/>
              <a:t> 500 ml di liquidi. </a:t>
            </a:r>
          </a:p>
          <a:p>
            <a:r>
              <a:rPr lang="it-IT" altLang="it-IT" dirty="0" smtClean="0"/>
              <a:t>Molto</a:t>
            </a:r>
            <a:r>
              <a:rPr lang="it-IT" altLang="it-IT" baseline="0" dirty="0" smtClean="0"/>
              <a:t> utile al paziente a fini motivazionali. </a:t>
            </a:r>
            <a:endParaRPr lang="it-IT" altLang="it-IT" dirty="0" smtClean="0"/>
          </a:p>
        </p:txBody>
      </p:sp>
    </p:spTree>
    <p:extLst>
      <p:ext uri="{BB962C8B-B14F-4D97-AF65-F5344CB8AC3E}">
        <p14:creationId xmlns:p14="http://schemas.microsoft.com/office/powerpoint/2010/main" val="37904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5059"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1234113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7107"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L’OSSERVAZIONE DEI</a:t>
            </a:r>
            <a:r>
              <a:rPr lang="it-IT" altLang="it-IT" baseline="0" dirty="0" smtClean="0"/>
              <a:t> GENITALI ESTERNI PUO’ SUGGERIRE L’EVENTUALE PRESENZA DI LESIONI FLOGISTICHE E LA VALUTAZIONE DEL TROFISMO DELLE MUCOSE GENITALI. </a:t>
            </a:r>
          </a:p>
          <a:p>
            <a:r>
              <a:rPr lang="it-IT" altLang="it-IT" baseline="0" dirty="0" smtClean="0"/>
              <a:t>BEANZA VULVARE PUO’ SUGGERIRE UNA GENERICA IPOTONIA DEL PAVIMENTO PELVICO. </a:t>
            </a:r>
          </a:p>
          <a:p>
            <a:r>
              <a:rPr lang="it-IT" altLang="it-IT" baseline="0" dirty="0" smtClean="0"/>
              <a:t>LA DISTANZA ANO-VULVARE </a:t>
            </a:r>
            <a:r>
              <a:rPr lang="de-DE" sz="1200" dirty="0" smtClean="0">
                <a:solidFill>
                  <a:schemeClr val="tx1">
                    <a:lumMod val="95000"/>
                    <a:lumOff val="5000"/>
                  </a:schemeClr>
                </a:solidFill>
                <a:latin typeface="Century Gothic" charset="0"/>
                <a:ea typeface="Century Gothic" charset="0"/>
                <a:cs typeface="Century Gothic" charset="0"/>
              </a:rPr>
              <a:t>CI DA' UN'IDEA DELLA TONICITA' DEL PERINEO; IN UNA SITUAZIONE DI SALUTE </a:t>
            </a:r>
            <a:r>
              <a:rPr lang="de-DE" sz="1200" dirty="0" err="1" smtClean="0">
                <a:solidFill>
                  <a:schemeClr val="tx1">
                    <a:lumMod val="95000"/>
                    <a:lumOff val="5000"/>
                  </a:schemeClr>
                </a:solidFill>
                <a:latin typeface="Century Gothic" charset="0"/>
                <a:ea typeface="Century Gothic" charset="0"/>
                <a:cs typeface="Century Gothic" charset="0"/>
              </a:rPr>
              <a:t>è</a:t>
            </a:r>
            <a:r>
              <a:rPr lang="de-DE" sz="1200" dirty="0" smtClean="0">
                <a:solidFill>
                  <a:schemeClr val="tx1">
                    <a:lumMod val="95000"/>
                    <a:lumOff val="5000"/>
                  </a:schemeClr>
                </a:solidFill>
                <a:latin typeface="Century Gothic" charset="0"/>
                <a:ea typeface="Century Gothic" charset="0"/>
                <a:cs typeface="Century Gothic" charset="0"/>
              </a:rPr>
              <a:t> CIRCA 3 cm.</a:t>
            </a:r>
            <a:endParaRPr lang="de-DE" sz="1200" dirty="0">
              <a:solidFill>
                <a:schemeClr val="tx1">
                  <a:lumMod val="95000"/>
                  <a:lumOff val="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454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8131"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204430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1203"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OSSERVAZIONE</a:t>
            </a:r>
            <a:r>
              <a:rPr lang="it-IT" altLang="it-IT" baseline="0" dirty="0" smtClean="0"/>
              <a:t> DELLA CONTRAZIONE PERINEALE: NON VENGONO DATE INDICAZIONI SULLA MODALITA’ DI CONTRAZIONE, IN ALCUNE PAZIENTI E’ POSSIBILE CONSTATARE UNA TOTALE INCAPACITA’ DI ESEGUIRE IL COMANDO PER MANCATA PRESA DI COSCIENZA DEI MUSCOLI DA CONTRARRE. IN QUESTI CASI PUO’ ESSERE UTILE RICORRERE AL PICCHIETTAMENTO E MASSAGGIO (FEEDBACK TATTILE) E RICORRERE ALL’USO DI TAVOLE ANATOMICHE. </a:t>
            </a:r>
            <a:endParaRPr lang="it-IT" altLang="it-IT" dirty="0" smtClean="0"/>
          </a:p>
        </p:txBody>
      </p:sp>
    </p:spTree>
    <p:extLst>
      <p:ext uri="{BB962C8B-B14F-4D97-AF65-F5344CB8AC3E}">
        <p14:creationId xmlns:p14="http://schemas.microsoft.com/office/powerpoint/2010/main" val="26786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9155" name="Rectangle 2"/>
          <p:cNvSpPr>
            <a:spLocks noGrp="1" noChangeArrowheads="1"/>
          </p:cNvSpPr>
          <p:nvPr>
            <p:ph type="body" idx="1"/>
          </p:nvPr>
        </p:nvSpPr>
        <p:spPr>
          <a:xfrm>
            <a:off x="1169988" y="5086350"/>
            <a:ext cx="5226050" cy="4017963"/>
          </a:xfrm>
          <a:noFill/>
          <a:ln/>
        </p:spPr>
        <p:txBody>
          <a:bodyPr wrap="none" anchor="ctr"/>
          <a:lstStyle/>
          <a:p>
            <a:endParaRPr lang="it-IT" altLang="it-IT" dirty="0" smtClean="0"/>
          </a:p>
        </p:txBody>
      </p:sp>
    </p:spTree>
    <p:extLst>
      <p:ext uri="{BB962C8B-B14F-4D97-AF65-F5344CB8AC3E}">
        <p14:creationId xmlns:p14="http://schemas.microsoft.com/office/powerpoint/2010/main" val="1088796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4275"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Con</a:t>
            </a:r>
            <a:r>
              <a:rPr lang="it-IT" altLang="it-IT" baseline="0" dirty="0" smtClean="0"/>
              <a:t> la palpazione si apprezza la tonicità e la consistenza del nucleo fibroso del perineo. Esercitando una modica spinta con un dito sul nucleo fibroso del perineo , si percepirà in caso di </a:t>
            </a:r>
            <a:r>
              <a:rPr lang="it-IT" altLang="it-IT" baseline="0" dirty="0" err="1" smtClean="0"/>
              <a:t>normotonia</a:t>
            </a:r>
            <a:r>
              <a:rPr lang="it-IT" altLang="it-IT" baseline="0" dirty="0" smtClean="0"/>
              <a:t>, una resistenza elastica, mentre l’affondamento del dito senza che si opponga una moderata resistenza è segno di ipotonia. Una resistenza aumentata o l’evocazione di dolore sono spie di ipertonia, spesso secondarie a cicatrici. </a:t>
            </a:r>
            <a:endParaRPr lang="it-IT" altLang="it-IT" dirty="0" smtClean="0"/>
          </a:p>
        </p:txBody>
      </p:sp>
    </p:spTree>
    <p:extLst>
      <p:ext uri="{BB962C8B-B14F-4D97-AF65-F5344CB8AC3E}">
        <p14:creationId xmlns:p14="http://schemas.microsoft.com/office/powerpoint/2010/main" val="1217370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smtClean="0"/>
              <a:t>EVOCAZIONE</a:t>
            </a:r>
            <a:r>
              <a:rPr lang="it-IT" altLang="it-IT" baseline="0" dirty="0" smtClean="0"/>
              <a:t> DEL RIFLESSO BULBOSPONGIOSO: LA COMPRESSIONE LIEVE DEL CLITORIDE COMPORTA UNA CONTRAZIONE VISIBILE </a:t>
            </a:r>
          </a:p>
          <a:p>
            <a:r>
              <a:rPr lang="it-IT" altLang="it-IT" baseline="0" dirty="0" smtClean="0"/>
              <a:t>EVOCAZIONE DEL RIFLESSO ANALE: RIFLESSO DI CONTRAZIONE DELL’ANO ALLO SFIORAMENTO </a:t>
            </a:r>
            <a:endParaRPr lang="it-IT" altLang="it-IT" dirty="0" smtClean="0"/>
          </a:p>
        </p:txBody>
      </p:sp>
    </p:spTree>
    <p:extLst>
      <p:ext uri="{BB962C8B-B14F-4D97-AF65-F5344CB8AC3E}">
        <p14:creationId xmlns:p14="http://schemas.microsoft.com/office/powerpoint/2010/main" val="128929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3251"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INVERSIONE DI COMANDO: secondaria alla sostituzione del</a:t>
            </a:r>
            <a:r>
              <a:rPr lang="it-IT" altLang="it-IT" baseline="0" dirty="0" smtClean="0"/>
              <a:t> movimento di chiusura , con il movimento di spinta determinato prevalentemente dai muscoli addominali.</a:t>
            </a:r>
          </a:p>
          <a:p>
            <a:r>
              <a:rPr lang="it-IT" altLang="it-IT" baseline="0" dirty="0" smtClean="0"/>
              <a:t>PROTRUSIONE ADDOMINALE: segno di pattern respiratorio alterato</a:t>
            </a:r>
          </a:p>
          <a:p>
            <a:r>
              <a:rPr lang="it-IT" altLang="it-IT" baseline="0" dirty="0" smtClean="0"/>
              <a:t>PRESENZA DEL RIFLESSO DI CHIUSURA: contrazione del piano perineale, clinicamente apprezzabile, che accompagna gli aumenti di pressione intraddominale. </a:t>
            </a:r>
            <a:endParaRPr lang="it-IT" altLang="it-IT" dirty="0" smtClean="0"/>
          </a:p>
        </p:txBody>
      </p:sp>
    </p:spTree>
    <p:extLst>
      <p:ext uri="{BB962C8B-B14F-4D97-AF65-F5344CB8AC3E}">
        <p14:creationId xmlns:p14="http://schemas.microsoft.com/office/powerpoint/2010/main" val="1168941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5299" name="Rectangle 2"/>
          <p:cNvSpPr>
            <a:spLocks noGrp="1" noChangeArrowheads="1"/>
          </p:cNvSpPr>
          <p:nvPr>
            <p:ph type="body" idx="1"/>
          </p:nvPr>
        </p:nvSpPr>
        <p:spPr>
          <a:xfrm>
            <a:off x="1169988" y="5086350"/>
            <a:ext cx="5226050" cy="4017963"/>
          </a:xfrm>
          <a:noFill/>
          <a:ln/>
        </p:spPr>
        <p:txBody>
          <a:bodyPr wrap="none" anchor="ctr"/>
          <a:lstStyle/>
          <a:p>
            <a:endParaRPr lang="it-IT" altLang="it-IT" dirty="0" smtClean="0"/>
          </a:p>
        </p:txBody>
      </p:sp>
    </p:spTree>
    <p:extLst>
      <p:ext uri="{BB962C8B-B14F-4D97-AF65-F5344CB8AC3E}">
        <p14:creationId xmlns:p14="http://schemas.microsoft.com/office/powerpoint/2010/main" val="127607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1987"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38643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60419"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1287055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63491"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1411471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64515"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1490059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66563"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89499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3011"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La</a:t>
            </a:r>
            <a:r>
              <a:rPr lang="it-IT" altLang="it-IT" baseline="0" dirty="0" smtClean="0"/>
              <a:t> valutazione della paziente prevede:</a:t>
            </a:r>
          </a:p>
          <a:p>
            <a:r>
              <a:rPr lang="it-IT" altLang="it-IT" baseline="0" dirty="0" smtClean="0"/>
              <a:t>-raccolta dei dati anagrafici (rapporto peso-altezza)</a:t>
            </a:r>
          </a:p>
          <a:p>
            <a:r>
              <a:rPr lang="it-IT" altLang="it-IT" baseline="0" dirty="0" smtClean="0"/>
              <a:t>-abitudini quotidiane (attività sportiva: con quale frequenza ed intensità viene eseguita? Attività lavorativa, abitudini alimentari: buona idratazione? Dieta varia? , fumo) </a:t>
            </a:r>
          </a:p>
          <a:p>
            <a:r>
              <a:rPr lang="it-IT" altLang="it-IT" dirty="0" smtClean="0"/>
              <a:t>-anamnesi</a:t>
            </a:r>
            <a:r>
              <a:rPr lang="it-IT" altLang="it-IT" baseline="0" dirty="0" smtClean="0"/>
              <a:t> patologica prossima e remota : le patologie del rachide possono alterare la postura, gravidanze e parti e relativi esiti</a:t>
            </a:r>
            <a:endParaRPr lang="it-IT" altLang="it-IT" dirty="0" smtClean="0"/>
          </a:p>
        </p:txBody>
      </p:sp>
    </p:spTree>
    <p:extLst>
      <p:ext uri="{BB962C8B-B14F-4D97-AF65-F5344CB8AC3E}">
        <p14:creationId xmlns:p14="http://schemas.microsoft.com/office/powerpoint/2010/main" val="84864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8521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4035" name="Rectangle 2"/>
          <p:cNvSpPr>
            <a:spLocks noGrp="1" noChangeArrowheads="1"/>
          </p:cNvSpPr>
          <p:nvPr>
            <p:ph type="body" idx="1"/>
          </p:nvPr>
        </p:nvSpPr>
        <p:spPr>
          <a:xfrm>
            <a:off x="1169988" y="5086350"/>
            <a:ext cx="5226050" cy="4017963"/>
          </a:xfrm>
          <a:noFill/>
          <a:ln/>
        </p:spPr>
        <p:txBody>
          <a:bodyPr wrap="none" anchor="ctr"/>
          <a:lstStyle/>
          <a:p>
            <a:r>
              <a:rPr lang="it-IT" altLang="it-IT" dirty="0" smtClean="0"/>
              <a:t>Posizione</a:t>
            </a:r>
            <a:r>
              <a:rPr lang="it-IT" altLang="it-IT" baseline="0" dirty="0" smtClean="0"/>
              <a:t> del bacino: </a:t>
            </a:r>
            <a:r>
              <a:rPr lang="it-IT" altLang="it-IT" baseline="0" dirty="0" err="1" smtClean="0"/>
              <a:t>antiverso</a:t>
            </a:r>
            <a:r>
              <a:rPr lang="it-IT" altLang="it-IT" baseline="0" dirty="0" smtClean="0"/>
              <a:t> o retroverso?</a:t>
            </a:r>
            <a:endParaRPr lang="it-IT" altLang="it-IT" dirty="0" smtClean="0"/>
          </a:p>
        </p:txBody>
      </p:sp>
    </p:spTree>
    <p:extLst>
      <p:ext uri="{BB962C8B-B14F-4D97-AF65-F5344CB8AC3E}">
        <p14:creationId xmlns:p14="http://schemas.microsoft.com/office/powerpoint/2010/main" val="179079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3251"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868268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8131"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83632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49155"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80572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ln>
        </p:spPr>
      </p:sp>
      <p:sp>
        <p:nvSpPr>
          <p:cNvPr id="50179" name="Rectangle 2"/>
          <p:cNvSpPr>
            <a:spLocks noGrp="1" noChangeArrowheads="1"/>
          </p:cNvSpPr>
          <p:nvPr>
            <p:ph type="body" idx="1"/>
          </p:nvPr>
        </p:nvSpPr>
        <p:spPr>
          <a:xfrm>
            <a:off x="1169988" y="5086350"/>
            <a:ext cx="5226050" cy="4017963"/>
          </a:xfrm>
          <a:noFill/>
          <a:ln/>
        </p:spPr>
        <p:txBody>
          <a:bodyPr wrap="none" anchor="ctr"/>
          <a:lstStyle/>
          <a:p>
            <a:endParaRPr lang="it-IT" altLang="it-IT" smtClean="0"/>
          </a:p>
        </p:txBody>
      </p:sp>
    </p:spTree>
    <p:extLst>
      <p:ext uri="{BB962C8B-B14F-4D97-AF65-F5344CB8AC3E}">
        <p14:creationId xmlns:p14="http://schemas.microsoft.com/office/powerpoint/2010/main" val="186657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88036" y="1511935"/>
            <a:ext cx="8655897" cy="2015913"/>
          </a:xfrm>
          <a:ln>
            <a:noFill/>
          </a:ln>
        </p:spPr>
        <p:txBody>
          <a:bodyPr vert="horz" tIns="0" rIns="20159"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88036" y="3558863"/>
            <a:ext cx="8659257" cy="1931917"/>
          </a:xfrm>
        </p:spPr>
        <p:txBody>
          <a:bodyPr lIns="0" rIns="20159"/>
          <a:lstStyle>
            <a:lvl1pPr marL="0" marR="50397" indent="0" algn="r">
              <a:buNone/>
              <a:defRPr>
                <a:solidFill>
                  <a:schemeClr val="tx1"/>
                </a:solidFill>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pPr>
              <a:defRPr/>
            </a:pPr>
            <a:endParaRPr lang="en-US"/>
          </a:p>
        </p:txBody>
      </p:sp>
      <p:sp>
        <p:nvSpPr>
          <p:cNvPr id="19" name="Segnaposto piè di pagina 18"/>
          <p:cNvSpPr>
            <a:spLocks noGrp="1"/>
          </p:cNvSpPr>
          <p:nvPr>
            <p:ph type="ftr" sz="quarter" idx="11"/>
          </p:nvPr>
        </p:nvSpPr>
        <p:spPr/>
        <p:txBody>
          <a:bodyPr/>
          <a:lstStyle/>
          <a:p>
            <a:pPr>
              <a:defRPr/>
            </a:pPr>
            <a:endParaRPr lang="en-US"/>
          </a:p>
        </p:txBody>
      </p:sp>
      <p:sp>
        <p:nvSpPr>
          <p:cNvPr id="27" name="Segnaposto numero diapositiva 26"/>
          <p:cNvSpPr>
            <a:spLocks noGrp="1"/>
          </p:cNvSpPr>
          <p:nvPr>
            <p:ph type="sldNum" sz="quarter" idx="12"/>
          </p:nvPr>
        </p:nvSpPr>
        <p:spPr/>
        <p:txBody>
          <a:bodyPr/>
          <a:lstStyle/>
          <a:p>
            <a:pPr>
              <a:defRPr/>
            </a:pPr>
            <a:fld id="{710B70F1-2D53-42B4-A23A-359AA73E8751}" type="slidenum">
              <a:rPr lang="en-US" smtClean="0"/>
              <a:pPr>
                <a:defRPr/>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a:defRPr/>
            </a:pPr>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25E23A9-3C99-450C-B3D9-05F5C205DE63}" type="slidenum">
              <a:rPr lang="en-US" smtClean="0"/>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8453" y="1007958"/>
            <a:ext cx="2268141" cy="5745004"/>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504031" y="1007958"/>
            <a:ext cx="6636411" cy="5745004"/>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a:defRPr/>
            </a:pPr>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828D1F65-D613-40D8-87DC-226915AFD668}" type="slidenum">
              <a:rPr lang="en-US" smtClean="0"/>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741363" y="282575"/>
            <a:ext cx="8605837" cy="1260475"/>
          </a:xfrm>
        </p:spPr>
        <p:txBody>
          <a:bodyPr/>
          <a:lstStyle/>
          <a:p>
            <a:r>
              <a:rPr lang="it-IT" smtClean="0"/>
              <a:t>Fare clic per modificare lo stile del titolo</a:t>
            </a: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a:defRPr/>
            </a:pPr>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6F1C90A-2ABB-4BF7-866F-9D2FB9788835}" type="slidenum">
              <a:rPr lang="en-US" smtClean="0"/>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84676" y="1451458"/>
            <a:ext cx="8568531" cy="150185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84676" y="2981391"/>
            <a:ext cx="8568531" cy="1664178"/>
          </a:xfrm>
        </p:spPr>
        <p:txBody>
          <a:bodyPr lIns="50397" rIns="50397" anchor="t"/>
          <a:lstStyle>
            <a:lvl1pPr marL="0" indent="0">
              <a:buNone/>
              <a:defRPr sz="2400">
                <a:solidFill>
                  <a:schemeClr val="tx1"/>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pPr>
              <a:defRPr/>
            </a:pPr>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FCEDF18D-9854-46AC-9454-37EE7F97B7F2}" type="slidenum">
              <a:rPr lang="en-US" smtClean="0"/>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504031" y="776127"/>
            <a:ext cx="9072563" cy="1259946"/>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504031" y="2116538"/>
            <a:ext cx="4452276" cy="4888590"/>
          </a:xfrm>
        </p:spPr>
        <p:txBody>
          <a:bodyPr/>
          <a:lstStyle>
            <a:lvl1pPr>
              <a:defRPr sz="2900"/>
            </a:lvl1pPr>
            <a:lvl2pPr>
              <a:defRPr sz="2600"/>
            </a:lvl2pPr>
            <a:lvl3pPr>
              <a:defRPr sz="22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124318" y="2116538"/>
            <a:ext cx="4452276" cy="4888590"/>
          </a:xfrm>
        </p:spPr>
        <p:txBody>
          <a:bodyPr/>
          <a:lstStyle>
            <a:lvl1pPr>
              <a:defRPr sz="2900"/>
            </a:lvl1pPr>
            <a:lvl2pPr>
              <a:defRPr sz="2600"/>
            </a:lvl2pPr>
            <a:lvl3pPr>
              <a:defRPr sz="22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a:defRPr/>
            </a:pPr>
            <a:endParaRPr lang="en-US"/>
          </a:p>
        </p:txBody>
      </p:sp>
      <p:sp>
        <p:nvSpPr>
          <p:cNvPr id="6" name="Segnaposto piè di pagina 5"/>
          <p:cNvSpPr>
            <a:spLocks noGrp="1"/>
          </p:cNvSpPr>
          <p:nvPr>
            <p:ph type="ftr" sz="quarter" idx="11"/>
          </p:nvPr>
        </p:nvSpPr>
        <p:spPr/>
        <p:txBody>
          <a:bodyPr/>
          <a:lstStyle/>
          <a:p>
            <a:pPr>
              <a:defRPr/>
            </a:pPr>
            <a:endParaRPr lang="en-US"/>
          </a:p>
        </p:txBody>
      </p:sp>
      <p:sp>
        <p:nvSpPr>
          <p:cNvPr id="7" name="Segnaposto numero diapositiva 6"/>
          <p:cNvSpPr>
            <a:spLocks noGrp="1"/>
          </p:cNvSpPr>
          <p:nvPr>
            <p:ph type="sldNum" sz="quarter" idx="12"/>
          </p:nvPr>
        </p:nvSpPr>
        <p:spPr/>
        <p:txBody>
          <a:bodyPr/>
          <a:lstStyle/>
          <a:p>
            <a:pPr>
              <a:defRPr/>
            </a:pPr>
            <a:fld id="{AA9A1822-44B1-4EC0-ABA4-E999B0EC59AC}" type="slidenum">
              <a:rPr lang="en-US" smtClean="0"/>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031" y="776127"/>
            <a:ext cx="9072563" cy="1259946"/>
          </a:xfrm>
        </p:spPr>
        <p:txBody>
          <a:bodyPr tIns="50397"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04031" y="2045068"/>
            <a:ext cx="4454027" cy="726813"/>
          </a:xfrm>
        </p:spPr>
        <p:txBody>
          <a:bodyPr lIns="50397" tIns="0" rIns="50397" bIns="0" anchor="ctr">
            <a:noAutofit/>
          </a:bodyPr>
          <a:lstStyle>
            <a:lvl1pPr marL="0" indent="0">
              <a:buNone/>
              <a:defRPr sz="2600" b="1" cap="none" baseline="0">
                <a:solidFill>
                  <a:schemeClr val="tx2"/>
                </a:solidFill>
                <a:effectLst/>
              </a:defRPr>
            </a:lvl1pPr>
            <a:lvl2pPr>
              <a:buNone/>
              <a:defRPr sz="2200" b="1"/>
            </a:lvl2pPr>
            <a:lvl3pPr>
              <a:buNone/>
              <a:defRPr sz="2000" b="1"/>
            </a:lvl3pPr>
            <a:lvl4pPr>
              <a:buNone/>
              <a:defRPr sz="1800" b="1"/>
            </a:lvl4pPr>
            <a:lvl5pPr>
              <a:buNone/>
              <a:defRPr sz="18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5120818" y="2050038"/>
            <a:ext cx="4455776" cy="721843"/>
          </a:xfrm>
        </p:spPr>
        <p:txBody>
          <a:bodyPr lIns="50397" tIns="0" rIns="50397" bIns="0" anchor="ctr"/>
          <a:lstStyle>
            <a:lvl1pPr marL="0" indent="0">
              <a:buNone/>
              <a:defRPr sz="2600" b="1" cap="none" baseline="0">
                <a:solidFill>
                  <a:schemeClr val="tx2"/>
                </a:solidFill>
                <a:effectLst/>
              </a:defRPr>
            </a:lvl1pPr>
            <a:lvl2pPr>
              <a:buNone/>
              <a:defRPr sz="2200" b="1"/>
            </a:lvl2pPr>
            <a:lvl3pPr>
              <a:buNone/>
              <a:defRPr sz="2000" b="1"/>
            </a:lvl3pPr>
            <a:lvl4pPr>
              <a:buNone/>
              <a:defRPr sz="1800" b="1"/>
            </a:lvl4pPr>
            <a:lvl5pPr>
              <a:buNone/>
              <a:defRPr sz="18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504031" y="2771881"/>
            <a:ext cx="4454027" cy="4239194"/>
          </a:xfrm>
        </p:spPr>
        <p:txBody>
          <a:bodyPr tIns="0"/>
          <a:lstStyle>
            <a:lvl1pPr>
              <a:defRPr sz="24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5120818" y="2771881"/>
            <a:ext cx="4455776" cy="4239194"/>
          </a:xfrm>
        </p:spPr>
        <p:txBody>
          <a:bodyPr tIns="0"/>
          <a:lstStyle>
            <a:lvl1pPr>
              <a:defRPr sz="24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pPr>
              <a:defRPr/>
            </a:pPr>
            <a:endParaRPr lang="en-US"/>
          </a:p>
        </p:txBody>
      </p:sp>
      <p:sp>
        <p:nvSpPr>
          <p:cNvPr id="8" name="Segnaposto piè di pagina 7"/>
          <p:cNvSpPr>
            <a:spLocks noGrp="1"/>
          </p:cNvSpPr>
          <p:nvPr>
            <p:ph type="ftr" sz="quarter" idx="11"/>
          </p:nvPr>
        </p:nvSpPr>
        <p:spPr/>
        <p:txBody>
          <a:bodyPr/>
          <a:lstStyle/>
          <a:p>
            <a:pPr>
              <a:defRPr/>
            </a:pPr>
            <a:endParaRPr lang="en-US"/>
          </a:p>
        </p:txBody>
      </p:sp>
      <p:sp>
        <p:nvSpPr>
          <p:cNvPr id="9" name="Segnaposto numero diapositiva 8"/>
          <p:cNvSpPr>
            <a:spLocks noGrp="1"/>
          </p:cNvSpPr>
          <p:nvPr>
            <p:ph type="sldNum" sz="quarter" idx="12"/>
          </p:nvPr>
        </p:nvSpPr>
        <p:spPr/>
        <p:txBody>
          <a:bodyPr/>
          <a:lstStyle/>
          <a:p>
            <a:pPr>
              <a:defRPr/>
            </a:pPr>
            <a:fld id="{B407F589-D24F-4431-8384-DD5E15FCEEFE}" type="slidenum">
              <a:rPr lang="en-US" smtClean="0"/>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504031" y="776127"/>
            <a:ext cx="9156568" cy="1259946"/>
          </a:xfrm>
        </p:spPr>
        <p:txBody>
          <a:bodyPr vert="horz" tIns="50397"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5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pPr>
              <a:defRPr/>
            </a:pPr>
            <a:endParaRPr lang="en-US"/>
          </a:p>
        </p:txBody>
      </p:sp>
      <p:sp>
        <p:nvSpPr>
          <p:cNvPr id="4" name="Segnaposto piè di pagina 3"/>
          <p:cNvSpPr>
            <a:spLocks noGrp="1"/>
          </p:cNvSpPr>
          <p:nvPr>
            <p:ph type="ftr" sz="quarter" idx="11"/>
          </p:nvPr>
        </p:nvSpPr>
        <p:spPr/>
        <p:txBody>
          <a:bodyPr/>
          <a:lstStyle/>
          <a:p>
            <a:pPr>
              <a:defRPr/>
            </a:pPr>
            <a:endParaRPr lang="en-US"/>
          </a:p>
        </p:txBody>
      </p:sp>
      <p:sp>
        <p:nvSpPr>
          <p:cNvPr id="5" name="Segnaposto numero diapositiva 4"/>
          <p:cNvSpPr>
            <a:spLocks noGrp="1"/>
          </p:cNvSpPr>
          <p:nvPr>
            <p:ph type="sldNum" sz="quarter" idx="12"/>
          </p:nvPr>
        </p:nvSpPr>
        <p:spPr/>
        <p:txBody>
          <a:bodyPr/>
          <a:lstStyle/>
          <a:p>
            <a:pPr>
              <a:defRPr/>
            </a:pPr>
            <a:fld id="{BC1413EA-EB8B-4EF5-BBEE-1D22D87F5815}" type="slidenum">
              <a:rPr lang="en-US" smtClean="0"/>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endParaRPr lang="en-US"/>
          </a:p>
        </p:txBody>
      </p:sp>
      <p:sp>
        <p:nvSpPr>
          <p:cNvPr id="3" name="Segnaposto piè di pagina 2"/>
          <p:cNvSpPr>
            <a:spLocks noGrp="1"/>
          </p:cNvSpPr>
          <p:nvPr>
            <p:ph type="ftr" sz="quarter" idx="11"/>
          </p:nvPr>
        </p:nvSpPr>
        <p:spPr/>
        <p:txBody>
          <a:bodyPr/>
          <a:lstStyle/>
          <a:p>
            <a:pPr>
              <a:defRPr/>
            </a:pPr>
            <a:endParaRPr lang="en-US"/>
          </a:p>
        </p:txBody>
      </p:sp>
      <p:sp>
        <p:nvSpPr>
          <p:cNvPr id="4" name="Segnaposto numero diapositiva 3"/>
          <p:cNvSpPr>
            <a:spLocks noGrp="1"/>
          </p:cNvSpPr>
          <p:nvPr>
            <p:ph type="sldNum" sz="quarter" idx="12"/>
          </p:nvPr>
        </p:nvSpPr>
        <p:spPr/>
        <p:txBody>
          <a:bodyPr/>
          <a:lstStyle/>
          <a:p>
            <a:pPr>
              <a:defRPr/>
            </a:pPr>
            <a:fld id="{578E2865-27DA-41C0-AEAF-15185E5233D3}" type="slidenum">
              <a:rPr lang="en-US" smtClean="0"/>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56047" y="566978"/>
            <a:ext cx="3024188" cy="1280945"/>
          </a:xfrm>
        </p:spPr>
        <p:txBody>
          <a:bodyPr lIns="0" anchor="b">
            <a:noAutofit/>
          </a:bodyPr>
          <a:lstStyle>
            <a:lvl1pPr algn="l" rtl="0">
              <a:spcBef>
                <a:spcPct val="0"/>
              </a:spcBef>
              <a:buNone/>
              <a:defRPr sz="29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756047" y="1847921"/>
            <a:ext cx="3024188" cy="5039783"/>
          </a:xfrm>
        </p:spPr>
        <p:txBody>
          <a:bodyPr lIns="20159" rIns="20159"/>
          <a:lstStyle>
            <a:lvl1pPr marL="0" indent="0" algn="l">
              <a:buNone/>
              <a:defRPr sz="1500"/>
            </a:lvl1pPr>
            <a:lvl2pPr indent="0" algn="l">
              <a:buNone/>
              <a:defRPr sz="1300"/>
            </a:lvl2pPr>
            <a:lvl3pPr indent="0" algn="l">
              <a:buNone/>
              <a:defRPr sz="1100"/>
            </a:lvl3pPr>
            <a:lvl4pPr indent="0" algn="l">
              <a:buNone/>
              <a:defRPr sz="1000"/>
            </a:lvl4pPr>
            <a:lvl5pPr indent="0" algn="l">
              <a:buNone/>
              <a:defRPr sz="10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941245" y="1847921"/>
            <a:ext cx="5635349" cy="5039783"/>
          </a:xfrm>
        </p:spPr>
        <p:txBody>
          <a:bodyPr tIns="0"/>
          <a:lstStyle>
            <a:lvl1pPr>
              <a:defRPr sz="3100"/>
            </a:lvl1pPr>
            <a:lvl2pPr>
              <a:defRPr sz="2900"/>
            </a:lvl2pPr>
            <a:lvl3pPr>
              <a:defRPr sz="2600"/>
            </a:lvl3pPr>
            <a:lvl4pPr>
              <a:defRPr sz="22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a:defRPr/>
            </a:pPr>
            <a:endParaRPr lang="en-US"/>
          </a:p>
        </p:txBody>
      </p:sp>
      <p:sp>
        <p:nvSpPr>
          <p:cNvPr id="6" name="Segnaposto piè di pagina 5"/>
          <p:cNvSpPr>
            <a:spLocks noGrp="1"/>
          </p:cNvSpPr>
          <p:nvPr>
            <p:ph type="ftr" sz="quarter" idx="11"/>
          </p:nvPr>
        </p:nvSpPr>
        <p:spPr/>
        <p:txBody>
          <a:bodyPr/>
          <a:lstStyle/>
          <a:p>
            <a:pPr>
              <a:defRPr/>
            </a:pPr>
            <a:endParaRPr lang="en-US"/>
          </a:p>
        </p:txBody>
      </p:sp>
      <p:sp>
        <p:nvSpPr>
          <p:cNvPr id="7" name="Segnaposto numero diapositiva 6"/>
          <p:cNvSpPr>
            <a:spLocks noGrp="1"/>
          </p:cNvSpPr>
          <p:nvPr>
            <p:ph type="sldNum" sz="quarter" idx="12"/>
          </p:nvPr>
        </p:nvSpPr>
        <p:spPr/>
        <p:txBody>
          <a:bodyPr/>
          <a:lstStyle/>
          <a:p>
            <a:pPr>
              <a:defRPr/>
            </a:pPr>
            <a:fld id="{CD48A8C2-84D0-4C9B-A7AD-75C822FBEA2E}" type="slidenum">
              <a:rPr lang="en-US" smtClean="0"/>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490023" y="1221450"/>
            <a:ext cx="5796359" cy="453580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0794" tIns="50397" rIns="100794" bIns="50397" rtlCol="0" anchor="ctr"/>
          <a:lstStyle/>
          <a:p>
            <a:pPr algn="ctr" eaLnBrk="1" latinLnBrk="0" hangingPunct="1"/>
            <a:endParaRPr kumimoji="0" lang="en-US"/>
          </a:p>
        </p:txBody>
      </p:sp>
      <p:sp>
        <p:nvSpPr>
          <p:cNvPr id="12" name="Triangolo rettangolo 11"/>
          <p:cNvSpPr/>
          <p:nvPr/>
        </p:nvSpPr>
        <p:spPr>
          <a:xfrm rot="420000" flipV="1">
            <a:off x="8824002" y="5908153"/>
            <a:ext cx="171371" cy="17135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0794" tIns="50397" rIns="100794" bIns="50397" rtlCol="0" anchor="ctr"/>
          <a:lstStyle/>
          <a:p>
            <a:pPr algn="ctr" eaLnBrk="1" latinLnBrk="0" hangingPunct="1"/>
            <a:endParaRPr kumimoji="0" lang="en-US"/>
          </a:p>
        </p:txBody>
      </p:sp>
      <p:sp>
        <p:nvSpPr>
          <p:cNvPr id="2" name="Titolo 1"/>
          <p:cNvSpPr>
            <a:spLocks noGrp="1"/>
          </p:cNvSpPr>
          <p:nvPr>
            <p:ph type="title"/>
          </p:nvPr>
        </p:nvSpPr>
        <p:spPr>
          <a:xfrm>
            <a:off x="672042" y="1297420"/>
            <a:ext cx="2439511" cy="1744547"/>
          </a:xfrm>
        </p:spPr>
        <p:txBody>
          <a:bodyPr vert="horz" lIns="50397" tIns="50397" rIns="50397" bIns="50397" anchor="b"/>
          <a:lstStyle>
            <a:lvl1pPr algn="l">
              <a:buNone/>
              <a:defRPr sz="22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72042" y="3118211"/>
            <a:ext cx="2436151" cy="2402297"/>
          </a:xfrm>
        </p:spPr>
        <p:txBody>
          <a:bodyPr lIns="70556" rIns="50397" bIns="50397" anchor="t"/>
          <a:lstStyle>
            <a:lvl1pPr marL="0" indent="0" algn="l">
              <a:spcBef>
                <a:spcPts val="276"/>
              </a:spcBef>
              <a:buFontTx/>
              <a:buNone/>
              <a:defRPr sz="1400"/>
            </a:lvl1pPr>
            <a:lvl2pPr>
              <a:defRPr sz="1300"/>
            </a:lvl2pPr>
            <a:lvl3pPr>
              <a:defRPr sz="1100"/>
            </a:lvl3pPr>
            <a:lvl4pPr>
              <a:defRPr sz="1000"/>
            </a:lvl4pPr>
            <a:lvl5pPr>
              <a:defRPr sz="10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pPr>
              <a:defRPr/>
            </a:pPr>
            <a:endParaRPr lang="en-US"/>
          </a:p>
        </p:txBody>
      </p:sp>
      <p:sp>
        <p:nvSpPr>
          <p:cNvPr id="6" name="Segnaposto piè di pagina 5"/>
          <p:cNvSpPr>
            <a:spLocks noGrp="1"/>
          </p:cNvSpPr>
          <p:nvPr>
            <p:ph type="ftr" sz="quarter" idx="11"/>
          </p:nvPr>
        </p:nvSpPr>
        <p:spPr/>
        <p:txBody>
          <a:bodyPr/>
          <a:lstStyle/>
          <a:p>
            <a:pPr>
              <a:defRPr/>
            </a:pPr>
            <a:endParaRPr lang="en-US"/>
          </a:p>
        </p:txBody>
      </p:sp>
      <p:sp>
        <p:nvSpPr>
          <p:cNvPr id="7" name="Segnaposto numero diapositiva 6"/>
          <p:cNvSpPr>
            <a:spLocks noGrp="1"/>
          </p:cNvSpPr>
          <p:nvPr>
            <p:ph type="sldNum" sz="quarter" idx="12"/>
          </p:nvPr>
        </p:nvSpPr>
        <p:spPr>
          <a:xfrm>
            <a:off x="8904552" y="7006699"/>
            <a:ext cx="672042" cy="402483"/>
          </a:xfrm>
        </p:spPr>
        <p:txBody>
          <a:bodyPr/>
          <a:lstStyle/>
          <a:p>
            <a:pPr>
              <a:defRPr/>
            </a:pPr>
            <a:fld id="{178331DD-7429-42C9-99D3-687ECA61C04C}" type="slidenum">
              <a:rPr lang="en-US" smtClean="0"/>
              <a:pPr>
                <a:defRPr/>
              </a:pPr>
              <a:t>‹n.›</a:t>
            </a:fld>
            <a:endParaRPr lang="en-US"/>
          </a:p>
        </p:txBody>
      </p:sp>
      <p:sp>
        <p:nvSpPr>
          <p:cNvPr id="3" name="Segnaposto immagine 2"/>
          <p:cNvSpPr>
            <a:spLocks noGrp="1"/>
          </p:cNvSpPr>
          <p:nvPr>
            <p:ph type="pic" idx="1"/>
          </p:nvPr>
        </p:nvSpPr>
        <p:spPr>
          <a:xfrm rot="420000">
            <a:off x="3842845" y="1322245"/>
            <a:ext cx="5090716" cy="4334214"/>
          </a:xfrm>
          <a:prstGeom prst="rect">
            <a:avLst/>
          </a:prstGeom>
          <a:solidFill>
            <a:schemeClr val="bg2"/>
          </a:solidFill>
          <a:ln w="3000" cap="rnd">
            <a:solidFill>
              <a:srgbClr val="C0C0C0"/>
            </a:solidFill>
            <a:round/>
          </a:ln>
          <a:effectLst/>
        </p:spPr>
        <p:txBody>
          <a:bodyPr/>
          <a:lstStyle>
            <a:lvl1pPr marL="0" indent="0">
              <a:buNone/>
              <a:defRPr sz="35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10501" y="6411724"/>
            <a:ext cx="10101626" cy="114795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0794" tIns="50397" rIns="100794" bIns="50397"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830299" y="6856206"/>
            <a:ext cx="5250326" cy="70347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0794" tIns="50397" rIns="100794" bIns="50397"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10501" y="-7875"/>
            <a:ext cx="10101626" cy="114795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0794" tIns="50397" rIns="100794" bIns="50397"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830299" y="-7875"/>
            <a:ext cx="5250326" cy="70347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0794" tIns="50397" rIns="100794" bIns="50397"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504031" y="776127"/>
            <a:ext cx="9072563" cy="1259946"/>
          </a:xfrm>
          <a:prstGeom prst="rect">
            <a:avLst/>
          </a:prstGeom>
        </p:spPr>
        <p:txBody>
          <a:bodyPr vert="horz" lIns="0" tIns="50397"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504031" y="2133508"/>
            <a:ext cx="9072563" cy="4838192"/>
          </a:xfrm>
          <a:prstGeom prst="rect">
            <a:avLst/>
          </a:prstGeom>
        </p:spPr>
        <p:txBody>
          <a:bodyPr vert="horz" lIns="100794" tIns="50397" rIns="100794" bIns="50397">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504031" y="7006699"/>
            <a:ext cx="2352146" cy="402483"/>
          </a:xfrm>
          <a:prstGeom prst="rect">
            <a:avLst/>
          </a:prstGeom>
        </p:spPr>
        <p:txBody>
          <a:bodyPr vert="horz" lIns="0" tIns="0" rIns="0" bIns="0" anchor="b"/>
          <a:lstStyle>
            <a:lvl1pPr algn="l" eaLnBrk="1" latinLnBrk="0" hangingPunct="1">
              <a:defRPr kumimoji="0" sz="1300">
                <a:solidFill>
                  <a:schemeClr val="tx2">
                    <a:shade val="90000"/>
                  </a:schemeClr>
                </a:solidFill>
              </a:defRPr>
            </a:lvl1pPr>
          </a:lstStyle>
          <a:p>
            <a:pPr>
              <a:defRPr/>
            </a:pPr>
            <a:endParaRPr lang="en-US"/>
          </a:p>
        </p:txBody>
      </p:sp>
      <p:sp>
        <p:nvSpPr>
          <p:cNvPr id="22" name="Segnaposto piè di pagina 21"/>
          <p:cNvSpPr>
            <a:spLocks noGrp="1"/>
          </p:cNvSpPr>
          <p:nvPr>
            <p:ph type="ftr" sz="quarter" idx="3"/>
          </p:nvPr>
        </p:nvSpPr>
        <p:spPr>
          <a:xfrm>
            <a:off x="2940182" y="7006699"/>
            <a:ext cx="3696229" cy="402483"/>
          </a:xfrm>
          <a:prstGeom prst="rect">
            <a:avLst/>
          </a:prstGeom>
        </p:spPr>
        <p:txBody>
          <a:bodyPr vert="horz" lIns="0" tIns="0" rIns="0" bIns="0" anchor="b"/>
          <a:lstStyle>
            <a:lvl1pPr algn="l" eaLnBrk="1" latinLnBrk="0" hangingPunct="1">
              <a:defRPr kumimoji="0" sz="1300">
                <a:solidFill>
                  <a:schemeClr val="tx2">
                    <a:shade val="90000"/>
                  </a:schemeClr>
                </a:solidFill>
              </a:defRPr>
            </a:lvl1pPr>
          </a:lstStyle>
          <a:p>
            <a:pPr>
              <a:defRPr/>
            </a:pPr>
            <a:endParaRPr lang="en-US"/>
          </a:p>
        </p:txBody>
      </p:sp>
      <p:sp>
        <p:nvSpPr>
          <p:cNvPr id="18" name="Segnaposto numero diapositiva 17"/>
          <p:cNvSpPr>
            <a:spLocks noGrp="1"/>
          </p:cNvSpPr>
          <p:nvPr>
            <p:ph type="sldNum" sz="quarter" idx="4"/>
          </p:nvPr>
        </p:nvSpPr>
        <p:spPr>
          <a:xfrm>
            <a:off x="8736542" y="7006699"/>
            <a:ext cx="840052" cy="402483"/>
          </a:xfrm>
          <a:prstGeom prst="rect">
            <a:avLst/>
          </a:prstGeom>
        </p:spPr>
        <p:txBody>
          <a:bodyPr vert="horz" lIns="0" tIns="0" rIns="0" bIns="0" anchor="b"/>
          <a:lstStyle>
            <a:lvl1pPr algn="r" eaLnBrk="1" latinLnBrk="0" hangingPunct="1">
              <a:defRPr kumimoji="0" sz="1300">
                <a:solidFill>
                  <a:schemeClr val="tx2">
                    <a:shade val="90000"/>
                  </a:schemeClr>
                </a:solidFill>
              </a:defRPr>
            </a:lvl1pPr>
          </a:lstStyle>
          <a:p>
            <a:pPr>
              <a:defRPr/>
            </a:pPr>
            <a:fld id="{E913BA8C-1AF7-4C62-95BF-45A7C0F910A9}" type="slidenum">
              <a:rPr lang="en-US" smtClean="0"/>
              <a:pPr>
                <a:defRPr/>
              </a:pPr>
              <a:t>‹n.›</a:t>
            </a:fld>
            <a:endParaRPr lang="en-US"/>
          </a:p>
        </p:txBody>
      </p:sp>
      <p:grpSp>
        <p:nvGrpSpPr>
          <p:cNvPr id="2" name="Gruppo 1"/>
          <p:cNvGrpSpPr/>
          <p:nvPr/>
        </p:nvGrpSpPr>
        <p:grpSpPr>
          <a:xfrm>
            <a:off x="-20965" y="223117"/>
            <a:ext cx="10120917" cy="715649"/>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hdr="0" ftr="0" dt="0"/>
  <p:txStyles>
    <p:titleStyle>
      <a:lvl1pPr algn="l" rtl="0" eaLnBrk="1" latinLnBrk="0" hangingPunct="1">
        <a:spcBef>
          <a:spcPct val="0"/>
        </a:spcBef>
        <a:buNone/>
        <a:defRPr kumimoji="0" sz="5500" b="0" kern="1200">
          <a:ln>
            <a:noFill/>
          </a:ln>
          <a:solidFill>
            <a:schemeClr val="tx2"/>
          </a:solidFill>
          <a:effectLst/>
          <a:latin typeface="+mj-lt"/>
          <a:ea typeface="+mj-ea"/>
          <a:cs typeface="+mj-cs"/>
        </a:defRPr>
      </a:lvl1pPr>
    </p:titleStyle>
    <p:bodyStyle>
      <a:lvl1pPr marL="302383" indent="-302383" algn="l" rtl="0" eaLnBrk="1" latinLnBrk="0" hangingPunct="1">
        <a:spcBef>
          <a:spcPct val="20000"/>
        </a:spcBef>
        <a:buClr>
          <a:schemeClr val="accent3"/>
        </a:buClr>
        <a:buSzPct val="95000"/>
        <a:buFont typeface="Wingdings 2"/>
        <a:buChar char=""/>
        <a:defRPr kumimoji="0" sz="2900" kern="1200">
          <a:solidFill>
            <a:schemeClr val="tx1"/>
          </a:solidFill>
          <a:latin typeface="+mn-lt"/>
          <a:ea typeface="+mn-ea"/>
          <a:cs typeface="+mn-cs"/>
        </a:defRPr>
      </a:lvl1pPr>
      <a:lvl2pPr marL="705560" indent="-272145"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1007943" indent="-272145" algn="l" rtl="0" eaLnBrk="1" latinLnBrk="0" hangingPunct="1">
        <a:spcBef>
          <a:spcPct val="20000"/>
        </a:spcBef>
        <a:buClr>
          <a:schemeClr val="accent2"/>
        </a:buClr>
        <a:buSzPct val="70000"/>
        <a:buFont typeface="Wingdings 2"/>
        <a:buChar char=""/>
        <a:defRPr kumimoji="0" sz="2300" kern="1200">
          <a:solidFill>
            <a:schemeClr val="tx1"/>
          </a:solidFill>
          <a:latin typeface="+mn-lt"/>
          <a:ea typeface="+mn-ea"/>
          <a:cs typeface="+mn-cs"/>
        </a:defRPr>
      </a:lvl3pPr>
      <a:lvl4pPr marL="1310326" indent="-231827" algn="l" rtl="0" eaLnBrk="1" latinLnBrk="0" hangingPunct="1">
        <a:spcBef>
          <a:spcPct val="20000"/>
        </a:spcBef>
        <a:buClr>
          <a:schemeClr val="accent3"/>
        </a:buClr>
        <a:buSzPct val="65000"/>
        <a:buFont typeface="Wingdings 2"/>
        <a:buChar char=""/>
        <a:defRPr kumimoji="0" sz="2200" kern="1200">
          <a:solidFill>
            <a:schemeClr val="tx1"/>
          </a:solidFill>
          <a:latin typeface="+mn-lt"/>
          <a:ea typeface="+mn-ea"/>
          <a:cs typeface="+mn-cs"/>
        </a:defRPr>
      </a:lvl4pPr>
      <a:lvl5pPr marL="1612709" indent="-231827" algn="l" rtl="0" eaLnBrk="1" latinLnBrk="0" hangingPunct="1">
        <a:spcBef>
          <a:spcPct val="20000"/>
        </a:spcBef>
        <a:buClr>
          <a:schemeClr val="accent4"/>
        </a:buClr>
        <a:buSzPct val="65000"/>
        <a:buFont typeface="Wingdings 2"/>
        <a:buChar char=""/>
        <a:defRPr kumimoji="0" sz="2200" kern="1200">
          <a:solidFill>
            <a:schemeClr val="tx1"/>
          </a:solidFill>
          <a:latin typeface="+mn-lt"/>
          <a:ea typeface="+mn-ea"/>
          <a:cs typeface="+mn-cs"/>
        </a:defRPr>
      </a:lvl5pPr>
      <a:lvl6pPr marL="1915092" indent="-231827" algn="l" rtl="0" eaLnBrk="1" latinLnBrk="0" hangingPunct="1">
        <a:spcBef>
          <a:spcPct val="20000"/>
        </a:spcBef>
        <a:buClr>
          <a:schemeClr val="accent5"/>
        </a:buClr>
        <a:buSzPct val="80000"/>
        <a:buFont typeface="Wingdings 2"/>
        <a:buChar char=""/>
        <a:defRPr kumimoji="0" sz="2000" kern="1200">
          <a:solidFill>
            <a:schemeClr val="tx1"/>
          </a:solidFill>
          <a:latin typeface="+mn-lt"/>
          <a:ea typeface="+mn-ea"/>
          <a:cs typeface="+mn-cs"/>
        </a:defRPr>
      </a:lvl6pPr>
      <a:lvl7pPr marL="2116681" indent="-201589" algn="l" rtl="0" eaLnBrk="1" latinLnBrk="0" hangingPunct="1">
        <a:spcBef>
          <a:spcPct val="20000"/>
        </a:spcBef>
        <a:buClr>
          <a:schemeClr val="accent6"/>
        </a:buClr>
        <a:buSzPct val="80000"/>
        <a:buFont typeface="Wingdings 2"/>
        <a:buChar char=""/>
        <a:defRPr kumimoji="0" sz="1800" kern="1200" baseline="0">
          <a:solidFill>
            <a:schemeClr val="tx1"/>
          </a:solidFill>
          <a:latin typeface="+mn-lt"/>
          <a:ea typeface="+mn-ea"/>
          <a:cs typeface="+mn-cs"/>
        </a:defRPr>
      </a:lvl7pPr>
      <a:lvl8pPr marL="2419063" indent="-201589" algn="l" rtl="0" eaLnBrk="1" latinLnBrk="0" hangingPunct="1">
        <a:spcBef>
          <a:spcPct val="20000"/>
        </a:spcBef>
        <a:buClr>
          <a:schemeClr val="tx2"/>
        </a:buClr>
        <a:buChar char="•"/>
        <a:defRPr kumimoji="0" sz="1800" kern="1200">
          <a:solidFill>
            <a:schemeClr val="tx1"/>
          </a:solidFill>
          <a:latin typeface="+mn-lt"/>
          <a:ea typeface="+mn-ea"/>
          <a:cs typeface="+mn-cs"/>
        </a:defRPr>
      </a:lvl8pPr>
      <a:lvl9pPr marL="2721446" indent="-201589" algn="l" rtl="0" eaLnBrk="1" latinLnBrk="0" hangingPunct="1">
        <a:spcBef>
          <a:spcPct val="20000"/>
        </a:spcBef>
        <a:buClr>
          <a:schemeClr val="tx2"/>
        </a:buClr>
        <a:buFontTx/>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it/url?q=http://uroandrolife.blogspot.com/&amp;sa=U&amp;ei=4NIZU5zOGonnywPG4IGYBQ&amp;ved=0CIgBEPUBMCw&amp;usg=AFQjCNHpUoR2lAwz48oXQcbN4P0RdvaDxA" TargetMode="External"/><Relationship Id="rId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9792" y="3207036"/>
            <a:ext cx="9361040" cy="1220873"/>
          </a:xfrm>
        </p:spPr>
        <p:txBody>
          <a:bodyPr>
            <a:normAutofit/>
          </a:bodyPr>
          <a:lstStyle/>
          <a:p>
            <a:pPr algn="ctr"/>
            <a:r>
              <a:rPr lang="it-IT" sz="4000" dirty="0" smtClean="0">
                <a:latin typeface="Century Gothic" pitchFamily="34" charset="0"/>
              </a:rPr>
              <a:t>Appunti per ostetriche e non solo</a:t>
            </a:r>
            <a:endParaRPr lang="it-IT" sz="4000" dirty="0">
              <a:latin typeface="Century Gothic" pitchFamily="34" charset="0"/>
            </a:endParaRPr>
          </a:p>
        </p:txBody>
      </p:sp>
      <p:sp>
        <p:nvSpPr>
          <p:cNvPr id="3" name="Sottotitolo 2"/>
          <p:cNvSpPr>
            <a:spLocks noGrp="1"/>
          </p:cNvSpPr>
          <p:nvPr>
            <p:ph type="subTitle" idx="1"/>
          </p:nvPr>
        </p:nvSpPr>
        <p:spPr>
          <a:xfrm>
            <a:off x="647824" y="4769569"/>
            <a:ext cx="8784976" cy="1349383"/>
          </a:xfrm>
        </p:spPr>
        <p:txBody>
          <a:bodyPr>
            <a:normAutofit fontScale="85000" lnSpcReduction="10000"/>
          </a:bodyPr>
          <a:lstStyle/>
          <a:p>
            <a:pPr algn="ctr"/>
            <a:r>
              <a:rPr lang="it-IT" dirty="0" smtClean="0">
                <a:latin typeface="Century Gothic" pitchFamily="34" charset="0"/>
              </a:rPr>
              <a:t>Green Park Mantova, Strada Circonvallazione Sud 21/B</a:t>
            </a:r>
          </a:p>
          <a:p>
            <a:pPr algn="ctr"/>
            <a:r>
              <a:rPr lang="it-IT" dirty="0" smtClean="0">
                <a:latin typeface="Century Gothic" pitchFamily="34" charset="0"/>
              </a:rPr>
              <a:t>Mantova</a:t>
            </a:r>
          </a:p>
          <a:p>
            <a:pPr algn="ctr"/>
            <a:r>
              <a:rPr lang="it-IT" dirty="0" smtClean="0">
                <a:latin typeface="Century Gothic" pitchFamily="34" charset="0"/>
              </a:rPr>
              <a:t>25 marzo – 8/22 aprile – 6/20 maggio 2017</a:t>
            </a:r>
          </a:p>
          <a:p>
            <a:pPr algn="ctr"/>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4388740" y="1043533"/>
            <a:ext cx="1587676" cy="1619645"/>
          </a:xfrm>
          <a:prstGeom prst="rect">
            <a:avLst/>
          </a:prstGeom>
          <a:ln>
            <a:noFill/>
          </a:ln>
          <a:effectLst>
            <a:softEdge rad="112500"/>
          </a:effectLst>
        </p:spPr>
      </p:pic>
      <p:sp>
        <p:nvSpPr>
          <p:cNvPr id="5" name="CasellaDiTesto 4"/>
          <p:cNvSpPr txBox="1"/>
          <p:nvPr/>
        </p:nvSpPr>
        <p:spPr>
          <a:xfrm>
            <a:off x="4178341" y="2843733"/>
            <a:ext cx="2302131" cy="531127"/>
          </a:xfrm>
          <a:prstGeom prst="rect">
            <a:avLst/>
          </a:prstGeom>
          <a:noFill/>
        </p:spPr>
        <p:txBody>
          <a:bodyPr wrap="square" lIns="100794" tIns="50397" rIns="100794" bIns="50397" rtlCol="0">
            <a:spAutoFit/>
          </a:bodyPr>
          <a:lstStyle/>
          <a:p>
            <a:pPr algn="just"/>
            <a:r>
              <a:rPr lang="it-IT" sz="1500" dirty="0">
                <a:latin typeface="Baskerville Old Face" pitchFamily="18" charset="0"/>
              </a:rPr>
              <a:t>Collegio delle Ostetriche della provincia di Mantova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741363" y="1445022"/>
            <a:ext cx="8607425" cy="118268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4400" b="1" dirty="0">
                <a:effectLst>
                  <a:outerShdw blurRad="38100" dist="38100" dir="2700000" algn="tl">
                    <a:srgbClr val="000000">
                      <a:alpha val="43137"/>
                    </a:srgbClr>
                  </a:outerShdw>
                </a:effectLst>
              </a:rPr>
              <a:t>VALUTAZIONE </a:t>
            </a:r>
            <a:r>
              <a:rPr lang="de-DE" sz="4400" b="1" dirty="0" smtClean="0">
                <a:effectLst>
                  <a:outerShdw blurRad="38100" dist="38100" dir="2700000" algn="tl">
                    <a:srgbClr val="000000">
                      <a:alpha val="43137"/>
                    </a:srgbClr>
                  </a:outerShdw>
                </a:effectLst>
              </a:rPr>
              <a:t>DELLA </a:t>
            </a:r>
            <a:r>
              <a:rPr lang="de-DE" sz="4400" b="1" dirty="0">
                <a:effectLst>
                  <a:outerShdw blurRad="38100" dist="38100" dir="2700000" algn="tl">
                    <a:srgbClr val="000000">
                      <a:alpha val="43137"/>
                    </a:srgbClr>
                  </a:outerShdw>
                </a:effectLst>
              </a:rPr>
              <a:t>PAZIENTE: OSSERVAZIONE GLOBALE</a:t>
            </a:r>
          </a:p>
        </p:txBody>
      </p:sp>
      <p:sp>
        <p:nvSpPr>
          <p:cNvPr id="2" name="CasellaDiTesto 1"/>
          <p:cNvSpPr txBox="1"/>
          <p:nvPr/>
        </p:nvSpPr>
        <p:spPr>
          <a:xfrm>
            <a:off x="1696703" y="3707829"/>
            <a:ext cx="6696744" cy="2291909"/>
          </a:xfrm>
          <a:prstGeom prst="rect">
            <a:avLst/>
          </a:prstGeom>
          <a:noFill/>
        </p:spPr>
        <p:txBody>
          <a:bodyPr wrap="square" rtlCol="0">
            <a:spAutoFit/>
          </a:bodyPr>
          <a:lstStyle/>
          <a:p>
            <a:pPr marL="0" indent="0"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3200" dirty="0">
                <a:solidFill>
                  <a:schemeClr val="tx1">
                    <a:lumMod val="95000"/>
                    <a:lumOff val="5000"/>
                  </a:schemeClr>
                </a:solidFill>
                <a:latin typeface="Century Gothic" charset="0"/>
                <a:ea typeface="Century Gothic" charset="0"/>
                <a:cs typeface="Century Gothic" charset="0"/>
              </a:rPr>
              <a:t>OSSERVAZIONE DELLA POSTURA</a:t>
            </a:r>
            <a:r>
              <a:rPr lang="de-DE" sz="3200" dirty="0" smtClean="0">
                <a:solidFill>
                  <a:schemeClr val="tx1">
                    <a:lumMod val="95000"/>
                    <a:lumOff val="5000"/>
                  </a:schemeClr>
                </a:solidFill>
                <a:latin typeface="Century Gothic" charset="0"/>
                <a:ea typeface="Century Gothic" charset="0"/>
                <a:cs typeface="Century Gothic" charset="0"/>
              </a:rPr>
              <a:t>:</a:t>
            </a:r>
          </a:p>
          <a:p>
            <a:pPr marL="0" indent="0"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3200" dirty="0">
              <a:solidFill>
                <a:schemeClr val="tx1">
                  <a:lumMod val="95000"/>
                  <a:lumOff val="5000"/>
                </a:schemeClr>
              </a:solidFill>
              <a:latin typeface="Century Gothic" charset="0"/>
              <a:ea typeface="Century Gothic" charset="0"/>
              <a:cs typeface="Century Gothic" charset="0"/>
            </a:endParaRPr>
          </a:p>
          <a:p>
            <a:pPr marL="0" indent="0"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3200" dirty="0">
                <a:solidFill>
                  <a:schemeClr val="tx1">
                    <a:lumMod val="95000"/>
                    <a:lumOff val="5000"/>
                  </a:schemeClr>
                </a:solidFill>
                <a:latin typeface="Century Gothic" charset="0"/>
                <a:ea typeface="Century Gothic" charset="0"/>
                <a:cs typeface="Century Gothic" charset="0"/>
              </a:rPr>
              <a:t> POSIZIONE DELLA COLONNA</a:t>
            </a:r>
          </a:p>
          <a:p>
            <a:pPr marL="0" indent="0"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3200" dirty="0">
                <a:solidFill>
                  <a:schemeClr val="tx1">
                    <a:lumMod val="95000"/>
                    <a:lumOff val="5000"/>
                  </a:schemeClr>
                </a:solidFill>
                <a:latin typeface="Century Gothic" charset="0"/>
                <a:ea typeface="Century Gothic" charset="0"/>
                <a:cs typeface="Century Gothic" charset="0"/>
              </a:rPr>
              <a:t> POSIZIONE DEL BACINO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494901" y="987036"/>
            <a:ext cx="9081913" cy="1051569"/>
          </a:xfrm>
        </p:spPr>
        <p:txBody>
          <a:bodyPr tIns="10080">
            <a:normAutofit/>
          </a:bodyPr>
          <a:lstStyle/>
          <a:p>
            <a:pPr marL="534210" indent="0"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4400" b="1" dirty="0"/>
              <a:t>VALUTAZIONE SOGGETTIVA</a:t>
            </a:r>
          </a:p>
        </p:txBody>
      </p:sp>
      <p:sp>
        <p:nvSpPr>
          <p:cNvPr id="2" name="CasellaDiTesto 1"/>
          <p:cNvSpPr txBox="1"/>
          <p:nvPr/>
        </p:nvSpPr>
        <p:spPr>
          <a:xfrm>
            <a:off x="1003409" y="2350188"/>
            <a:ext cx="8064896" cy="1178208"/>
          </a:xfrm>
          <a:prstGeom prst="rect">
            <a:avLst/>
          </a:prstGeom>
          <a:noFill/>
        </p:spPr>
        <p:txBody>
          <a:bodyPr wrap="square" rtlCol="0">
            <a:spAutoFit/>
          </a:bodyPr>
          <a:lstStyle/>
          <a:p>
            <a:pPr marL="0" indent="0" algn="ctr"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it-IT" sz="2400" dirty="0">
                <a:latin typeface="Century Gothic" charset="0"/>
                <a:ea typeface="Century Gothic" charset="0"/>
                <a:cs typeface="Century Gothic" charset="0"/>
              </a:rPr>
              <a:t>INDICA COME IL PAZIENTE PERCEPISCE IL SUO PROBLEMA, IL SUO VISSUTO DI MALATTIA E L'IMPATTO SULLA SUA QUALITA' DI VITA.</a:t>
            </a:r>
          </a:p>
        </p:txBody>
      </p:sp>
      <p:pic>
        <p:nvPicPr>
          <p:cNvPr id="3" name="Immagine 2"/>
          <p:cNvPicPr>
            <a:picLocks noChangeAspect="1"/>
          </p:cNvPicPr>
          <p:nvPr/>
        </p:nvPicPr>
        <p:blipFill rotWithShape="1">
          <a:blip r:embed="rId3"/>
          <a:srcRect b="14020"/>
          <a:stretch/>
        </p:blipFill>
        <p:spPr>
          <a:xfrm>
            <a:off x="2962246" y="3839979"/>
            <a:ext cx="4147221" cy="349849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2475" y="360363"/>
            <a:ext cx="8607425" cy="1774825"/>
          </a:xfrm>
        </p:spPr>
        <p:txBody>
          <a:bodyPr tIns="10080">
            <a:normAutofit/>
          </a:bodyPr>
          <a:lstStyle/>
          <a:p>
            <a:pPr marL="534210" indent="0"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600" b="1" dirty="0">
                <a:solidFill>
                  <a:schemeClr val="tx2">
                    <a:lumMod val="90000"/>
                  </a:schemeClr>
                </a:solidFill>
              </a:rPr>
              <a:t>VALUTAZIONE COMPORTAMENTALE: IL DIARIO  MINZIONALE</a:t>
            </a:r>
          </a:p>
        </p:txBody>
      </p:sp>
      <p:sp>
        <p:nvSpPr>
          <p:cNvPr id="2" name="CasellaDiTesto 1"/>
          <p:cNvSpPr txBox="1"/>
          <p:nvPr/>
        </p:nvSpPr>
        <p:spPr>
          <a:xfrm>
            <a:off x="1563799" y="3059757"/>
            <a:ext cx="6984776" cy="2626040"/>
          </a:xfrm>
          <a:prstGeom prst="rect">
            <a:avLst/>
          </a:prstGeom>
          <a:noFill/>
        </p:spPr>
        <p:txBody>
          <a:bodyPr wrap="square" rtlCol="0">
            <a:spAutoFit/>
          </a:bodyPr>
          <a:lstStyle/>
          <a:p>
            <a:pPr marL="0" indent="0" algn="just"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it-IT" sz="2400" dirty="0">
                <a:latin typeface="Century Gothic" charset="0"/>
                <a:ea typeface="Century Gothic" charset="0"/>
                <a:cs typeface="Century Gothic" charset="0"/>
              </a:rPr>
              <a:t>IL DIARIO MINZIONALE VIENE SOMMIMISTRATO PER CONOSCERE LE ABITUDINI E LA FREQUENZA  </a:t>
            </a:r>
            <a:r>
              <a:rPr lang="de-DE" altLang="it-IT" sz="2400" dirty="0" smtClean="0">
                <a:latin typeface="Century Gothic" charset="0"/>
                <a:ea typeface="Century Gothic" charset="0"/>
                <a:cs typeface="Century Gothic" charset="0"/>
              </a:rPr>
              <a:t>MINZIONALE DELLE </a:t>
            </a:r>
            <a:r>
              <a:rPr lang="de-DE" altLang="it-IT" sz="2400" dirty="0">
                <a:latin typeface="Century Gothic" charset="0"/>
                <a:ea typeface="Century Gothic" charset="0"/>
                <a:cs typeface="Century Gothic" charset="0"/>
              </a:rPr>
              <a:t>PAZIENTI</a:t>
            </a:r>
            <a:r>
              <a:rPr lang="de-DE" altLang="it-IT" sz="2400" dirty="0" smtClean="0">
                <a:latin typeface="Century Gothic" charset="0"/>
                <a:ea typeface="Century Gothic" charset="0"/>
                <a:cs typeface="Century Gothic" charset="0"/>
              </a:rPr>
              <a:t>.</a:t>
            </a:r>
          </a:p>
          <a:p>
            <a:pPr marL="0" indent="0" algn="just"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it-IT" sz="2400" dirty="0" smtClean="0">
                <a:latin typeface="Century Gothic" charset="0"/>
                <a:ea typeface="Century Gothic" charset="0"/>
                <a:cs typeface="Century Gothic" charset="0"/>
              </a:rPr>
              <a:t> </a:t>
            </a:r>
            <a:endParaRPr lang="de-DE" altLang="it-IT" sz="2400" dirty="0">
              <a:latin typeface="Century Gothic" charset="0"/>
              <a:ea typeface="Century Gothic" charset="0"/>
              <a:cs typeface="Century Gothic" charset="0"/>
            </a:endParaRPr>
          </a:p>
          <a:p>
            <a:pPr marL="0" indent="0" algn="just"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it-IT" sz="2400" dirty="0">
                <a:latin typeface="Century Gothic" charset="0"/>
                <a:ea typeface="Century Gothic" charset="0"/>
                <a:cs typeface="Century Gothic" charset="0"/>
              </a:rPr>
              <a:t>SI TRATTA DI REGISTRARE, PER UNO O PIU' GIORNI, IL NUMERO DELLE MINZIONI E DELLE FUGHE NELL'ARCO DELLE 24 ORE.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741363" y="282575"/>
            <a:ext cx="8607425" cy="1774825"/>
          </a:xfrm>
        </p:spPr>
        <p:txBody>
          <a:bodyPr tIns="10080">
            <a:normAutofit/>
          </a:bodyPr>
          <a:lstStyle/>
          <a:p>
            <a:pPr marL="534210" indent="0"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t>VALUTAZIONE COMPORTAMENTALE: IL DIARIO  MINZIONALE</a:t>
            </a:r>
          </a:p>
        </p:txBody>
      </p:sp>
      <p:sp>
        <p:nvSpPr>
          <p:cNvPr id="2" name="CasellaDiTesto 1"/>
          <p:cNvSpPr txBox="1"/>
          <p:nvPr/>
        </p:nvSpPr>
        <p:spPr>
          <a:xfrm>
            <a:off x="431924" y="2748113"/>
            <a:ext cx="5472608" cy="1721240"/>
          </a:xfrm>
          <a:prstGeom prst="rect">
            <a:avLst/>
          </a:prstGeom>
          <a:noFill/>
        </p:spPr>
        <p:txBody>
          <a:bodyPr wrap="square" rtlCol="0">
            <a:spAutoFit/>
          </a:bodyPr>
          <a:lstStyle/>
          <a:p>
            <a:pPr marL="0" indent="0" algn="just"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it-IT" dirty="0">
                <a:latin typeface="Century Gothic" charset="0"/>
                <a:ea typeface="Century Gothic" charset="0"/>
                <a:cs typeface="Century Gothic" charset="0"/>
              </a:rPr>
              <a:t>ESISTONO VARI TIPI DI DIARIO MINZIONALE: CHE REGISTRANO LE MINZIONI NELL'ARCO DI UNA GIORNATA, PER PIU' GIORNI, CHE REGISTRANO SOLO IL NUMERO DELLE MINZIONI, ALTRI CHE NE REGISTRANO ANCHE L'ORA IN CUI VENGONO EFFETTUATE.</a:t>
            </a:r>
          </a:p>
        </p:txBody>
      </p:sp>
      <p:pic>
        <p:nvPicPr>
          <p:cNvPr id="6" name="Immagine 5"/>
          <p:cNvPicPr>
            <a:picLocks noChangeAspect="1"/>
          </p:cNvPicPr>
          <p:nvPr/>
        </p:nvPicPr>
        <p:blipFill rotWithShape="1">
          <a:blip r:embed="rId3"/>
          <a:srcRect t="19623"/>
          <a:stretch/>
        </p:blipFill>
        <p:spPr>
          <a:xfrm>
            <a:off x="0" y="5160067"/>
            <a:ext cx="6336456" cy="2257154"/>
          </a:xfrm>
          <a:prstGeom prst="rect">
            <a:avLst/>
          </a:prstGeom>
        </p:spPr>
      </p:pic>
      <p:pic>
        <p:nvPicPr>
          <p:cNvPr id="4" name="Immagine 3"/>
          <p:cNvPicPr>
            <a:picLocks noChangeAspect="1"/>
          </p:cNvPicPr>
          <p:nvPr/>
        </p:nvPicPr>
        <p:blipFill>
          <a:blip r:embed="rId4"/>
          <a:stretch>
            <a:fillRect/>
          </a:stretch>
        </p:blipFill>
        <p:spPr>
          <a:xfrm>
            <a:off x="6349529" y="2452937"/>
            <a:ext cx="3530157" cy="496428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07302" y="547074"/>
            <a:ext cx="4464248" cy="1280945"/>
          </a:xfrm>
        </p:spPr>
        <p:txBody>
          <a:bodyPr tIns="10080"/>
          <a:lstStyle/>
          <a:p>
            <a:pPr marL="534210" indent="0"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t>IL DIARIO MINZIONALE</a:t>
            </a:r>
          </a:p>
        </p:txBody>
      </p:sp>
      <p:pic>
        <p:nvPicPr>
          <p:cNvPr id="26629" name="Picture 2"/>
          <p:cNvPicPr>
            <a:picLocks noChangeAspect="1" noChangeArrowheads="1"/>
          </p:cNvPicPr>
          <p:nvPr/>
        </p:nvPicPr>
        <p:blipFill>
          <a:blip r:embed="rId3" cstate="print"/>
          <a:srcRect/>
          <a:stretch>
            <a:fillRect/>
          </a:stretch>
        </p:blipFill>
        <p:spPr bwMode="auto">
          <a:xfrm>
            <a:off x="4464248" y="1187547"/>
            <a:ext cx="5415370" cy="6165303"/>
          </a:xfrm>
          <a:prstGeom prst="rect">
            <a:avLst/>
          </a:prstGeom>
          <a:noFill/>
          <a:ln w="9525">
            <a:noFill/>
            <a:round/>
            <a:headEnd/>
            <a:tailEnd/>
          </a:ln>
        </p:spPr>
      </p:pic>
      <p:sp>
        <p:nvSpPr>
          <p:cNvPr id="2" name="CasellaDiTesto 1"/>
          <p:cNvSpPr txBox="1"/>
          <p:nvPr/>
        </p:nvSpPr>
        <p:spPr>
          <a:xfrm>
            <a:off x="360626" y="2678319"/>
            <a:ext cx="3528392" cy="3183757"/>
          </a:xfrm>
          <a:prstGeom prst="rect">
            <a:avLst/>
          </a:prstGeom>
          <a:noFill/>
        </p:spPr>
        <p:txBody>
          <a:bodyPr wrap="square" rtlCol="0">
            <a:spAutoFit/>
          </a:bodyPr>
          <a:lstStyle/>
          <a:p>
            <a:pPr algn="ctr" hangingPunct="1"/>
            <a:r>
              <a:rPr lang="it-IT" altLang="it-IT" sz="2400" dirty="0">
                <a:latin typeface="Century Gothic" charset="0"/>
                <a:ea typeface="Century Gothic" charset="0"/>
                <a:cs typeface="Century Gothic" charset="0"/>
              </a:rPr>
              <a:t>IL DIARIO MINZIONALE PROPOSTO SU PIU’ GIORNI PERMETTE DI EVIDENZIARE  LA DIFFERENZA DI  ABITUDINI NELLE GIORNATE LAVORATIVE E NELLE GIORNATE FESTIVE.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31800" y="1259557"/>
            <a:ext cx="9145016" cy="648072"/>
          </a:xfrm>
        </p:spPr>
        <p:txBody>
          <a:bodyPr tIns="10080">
            <a:noAutofit/>
          </a:bodyPr>
          <a:lstStyle/>
          <a:p>
            <a:pPr marL="534210" indent="0"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smtClean="0"/>
              <a:t>VALUTAZIONE COMPORTAMENTALE: </a:t>
            </a:r>
            <a:r>
              <a:rPr lang="de-DE" sz="3200" b="1" dirty="0"/>
              <a:t>IL PAD-TEST</a:t>
            </a:r>
          </a:p>
        </p:txBody>
      </p:sp>
      <p:pic>
        <p:nvPicPr>
          <p:cNvPr id="28677" name="Picture 3"/>
          <p:cNvPicPr>
            <a:picLocks noChangeAspect="1" noChangeArrowheads="1"/>
          </p:cNvPicPr>
          <p:nvPr/>
        </p:nvPicPr>
        <p:blipFill rotWithShape="1">
          <a:blip r:embed="rId3" cstate="print"/>
          <a:srcRect t="2484" b="16796"/>
          <a:stretch/>
        </p:blipFill>
        <p:spPr bwMode="auto">
          <a:xfrm>
            <a:off x="4824288" y="2699717"/>
            <a:ext cx="5112568" cy="4680521"/>
          </a:xfrm>
          <a:prstGeom prst="rect">
            <a:avLst/>
          </a:prstGeom>
          <a:noFill/>
          <a:ln w="9525">
            <a:noFill/>
            <a:round/>
            <a:headEnd/>
            <a:tailEnd/>
          </a:ln>
        </p:spPr>
      </p:pic>
      <p:sp>
        <p:nvSpPr>
          <p:cNvPr id="2" name="CasellaDiTesto 1"/>
          <p:cNvSpPr txBox="1"/>
          <p:nvPr/>
        </p:nvSpPr>
        <p:spPr>
          <a:xfrm>
            <a:off x="399436" y="3026926"/>
            <a:ext cx="4176464" cy="4026102"/>
          </a:xfrm>
          <a:prstGeom prst="rect">
            <a:avLst/>
          </a:prstGeom>
          <a:noFill/>
        </p:spPr>
        <p:txBody>
          <a:bodyPr wrap="square" rtlCol="0">
            <a:spAutoFit/>
          </a:bodyPr>
          <a:lstStyle/>
          <a:p>
            <a:pPr marL="0" indent="0" algn="just"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it-IT" dirty="0">
                <a:latin typeface="Century Gothic" charset="0"/>
                <a:ea typeface="Century Gothic" charset="0"/>
                <a:cs typeface="Century Gothic" charset="0"/>
              </a:rPr>
              <a:t>IL PAD-TEST O TEST DEL PANNOLINO, MISURA LA QUANTITA' DELLA </a:t>
            </a:r>
            <a:r>
              <a:rPr lang="de-DE" altLang="it-IT" dirty="0" smtClean="0">
                <a:latin typeface="Century Gothic" charset="0"/>
                <a:ea typeface="Century Gothic" charset="0"/>
                <a:cs typeface="Century Gothic" charset="0"/>
              </a:rPr>
              <a:t>PERDITA, </a:t>
            </a:r>
            <a:r>
              <a:rPr lang="de-DE" altLang="it-IT" dirty="0">
                <a:latin typeface="Century Gothic" charset="0"/>
                <a:ea typeface="Century Gothic" charset="0"/>
                <a:cs typeface="Century Gothic" charset="0"/>
              </a:rPr>
              <a:t>CI FORNISCE PERCIO' UN DATO OGGETTIVABILE</a:t>
            </a:r>
            <a:r>
              <a:rPr lang="de-DE" altLang="it-IT" dirty="0" smtClean="0">
                <a:latin typeface="Century Gothic" charset="0"/>
                <a:ea typeface="Century Gothic" charset="0"/>
                <a:cs typeface="Century Gothic" charset="0"/>
              </a:rPr>
              <a:t>.</a:t>
            </a:r>
          </a:p>
          <a:p>
            <a:pPr marL="0" indent="0" algn="just" eaLnBrk="1" hangingPunct="1">
              <a:lnSpc>
                <a:spcPct val="98000"/>
              </a:lnSpc>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de-DE" altLang="it-IT" dirty="0" smtClean="0">
              <a:latin typeface="Century Gothic" charset="0"/>
              <a:ea typeface="Century Gothic" charset="0"/>
              <a:cs typeface="Century Gothic" charset="0"/>
            </a:endParaRPr>
          </a:p>
          <a:p>
            <a:pPr algn="just" hangingPunct="1"/>
            <a:r>
              <a:rPr lang="it-IT" altLang="it-IT" dirty="0">
                <a:latin typeface="Century Gothic" charset="0"/>
                <a:ea typeface="Century Gothic" charset="0"/>
                <a:cs typeface="Century Gothic" charset="0"/>
              </a:rPr>
              <a:t>QUESTO TEST VIENE ESEGUITO A CASA DAI </a:t>
            </a:r>
            <a:r>
              <a:rPr lang="it-IT" altLang="it-IT" dirty="0" smtClean="0">
                <a:latin typeface="Century Gothic" charset="0"/>
                <a:ea typeface="Century Gothic" charset="0"/>
                <a:cs typeface="Century Gothic" charset="0"/>
              </a:rPr>
              <a:t>PAZIENTI, </a:t>
            </a:r>
            <a:r>
              <a:rPr lang="it-IT" altLang="it-IT" dirty="0">
                <a:latin typeface="Century Gothic" charset="0"/>
                <a:ea typeface="Century Gothic" charset="0"/>
                <a:cs typeface="Century Gothic" charset="0"/>
              </a:rPr>
              <a:t>IN UNA SITUAZIONE IN CUI SI SENTONO A LORO AGIO</a:t>
            </a:r>
            <a:r>
              <a:rPr lang="it-IT" altLang="it-IT" dirty="0" smtClean="0">
                <a:latin typeface="Century Gothic" charset="0"/>
                <a:ea typeface="Century Gothic" charset="0"/>
                <a:cs typeface="Century Gothic" charset="0"/>
              </a:rPr>
              <a:t>.</a:t>
            </a:r>
          </a:p>
          <a:p>
            <a:pPr algn="just" hangingPunct="1"/>
            <a:endParaRPr lang="it-IT" altLang="it-IT" dirty="0">
              <a:latin typeface="Century Gothic" charset="0"/>
              <a:ea typeface="Century Gothic" charset="0"/>
              <a:cs typeface="Century Gothic" charset="0"/>
            </a:endParaRPr>
          </a:p>
          <a:p>
            <a:pPr algn="just" hangingPunct="1"/>
            <a:r>
              <a:rPr lang="it-IT" altLang="it-IT" dirty="0" smtClean="0">
                <a:latin typeface="Century Gothic" charset="0"/>
                <a:ea typeface="Century Gothic" charset="0"/>
                <a:cs typeface="Century Gothic" charset="0"/>
              </a:rPr>
              <a:t>SE IL PESO DEL PANNOLINO AL TERMINE DEL TEST E’ AUMENTATO DI 1 GRAMMO SI CONSIDERA IL TEST POSITIVO PER DIAGNOSI DI INCONTINENZA.</a:t>
            </a:r>
            <a:endParaRPr lang="it-IT" altLang="it-IT" dirty="0">
              <a:latin typeface="Century Gothic" charset="0"/>
              <a:ea typeface="Century Gothic" charset="0"/>
              <a:cs typeface="Century Gothic"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72601" y="827509"/>
            <a:ext cx="8607425" cy="121443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a:t>
            </a:r>
            <a:r>
              <a:rPr lang="de-DE" sz="3200" b="1" dirty="0" smtClean="0">
                <a:effectLst>
                  <a:outerShdw blurRad="38100" dist="38100" dir="2700000" algn="tl">
                    <a:srgbClr val="000000">
                      <a:alpha val="43137"/>
                    </a:srgbClr>
                  </a:outerShdw>
                </a:effectLst>
              </a:rPr>
              <a:t>DELLA </a:t>
            </a:r>
            <a:r>
              <a:rPr lang="de-DE" sz="3200" b="1" dirty="0">
                <a:effectLst>
                  <a:outerShdw blurRad="38100" dist="38100" dir="2700000" algn="tl">
                    <a:srgbClr val="000000">
                      <a:alpha val="43137"/>
                    </a:srgbClr>
                  </a:outerShdw>
                </a:effectLst>
              </a:rPr>
              <a:t>PAZIENTE: VALUTAZIONE PERINEALE</a:t>
            </a:r>
          </a:p>
        </p:txBody>
      </p:sp>
      <p:sp>
        <p:nvSpPr>
          <p:cNvPr id="2" name="CasellaDiTesto 1"/>
          <p:cNvSpPr txBox="1"/>
          <p:nvPr/>
        </p:nvSpPr>
        <p:spPr>
          <a:xfrm>
            <a:off x="467802" y="2185962"/>
            <a:ext cx="9217024" cy="5632119"/>
          </a:xfrm>
          <a:prstGeom prst="rect">
            <a:avLst/>
          </a:prstGeom>
          <a:noFill/>
        </p:spPr>
        <p:txBody>
          <a:bodyPr wrap="square" rtlCol="0">
            <a:spAutoFit/>
          </a:bodyPr>
          <a:lstStyle/>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smtClean="0">
                <a:solidFill>
                  <a:schemeClr val="tx1">
                    <a:lumMod val="95000"/>
                    <a:lumOff val="5000"/>
                  </a:schemeClr>
                </a:solidFill>
                <a:latin typeface="Century Gothic" charset="0"/>
                <a:ea typeface="Century Gothic" charset="0"/>
                <a:cs typeface="Century Gothic" charset="0"/>
              </a:rPr>
              <a:t>POSIZIONE </a:t>
            </a:r>
          </a:p>
          <a:p>
            <a:pPr marL="342900" indent="-342900" algn="just" eaLnBrk="1" fontAlgn="auto" hangingPunct="1">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smtClean="0">
                <a:solidFill>
                  <a:schemeClr val="tx1">
                    <a:lumMod val="95000"/>
                    <a:lumOff val="5000"/>
                  </a:schemeClr>
                </a:solidFill>
                <a:latin typeface="Century Gothic" charset="0"/>
                <a:ea typeface="Century Gothic" charset="0"/>
                <a:cs typeface="Century Gothic" charset="0"/>
              </a:rPr>
              <a:t>LITOTOMICA: </a:t>
            </a:r>
            <a:r>
              <a:rPr lang="de-DE" sz="1600" dirty="0" err="1">
                <a:solidFill>
                  <a:schemeClr val="tx1">
                    <a:lumMod val="95000"/>
                    <a:lumOff val="5000"/>
                  </a:schemeClr>
                </a:solidFill>
                <a:latin typeface="Century Gothic" charset="0"/>
                <a:ea typeface="Century Gothic" charset="0"/>
                <a:cs typeface="Century Gothic" charset="0"/>
              </a:rPr>
              <a:t>posizione</a:t>
            </a:r>
            <a:r>
              <a:rPr lang="de-DE" sz="1600" dirty="0">
                <a:solidFill>
                  <a:schemeClr val="tx1">
                    <a:lumMod val="95000"/>
                    <a:lumOff val="5000"/>
                  </a:schemeClr>
                </a:solidFill>
                <a:latin typeface="Century Gothic" charset="0"/>
                <a:ea typeface="Century Gothic" charset="0"/>
                <a:cs typeface="Century Gothic" charset="0"/>
              </a:rPr>
              <a:t> </a:t>
            </a:r>
            <a:r>
              <a:rPr lang="de-DE" sz="1600" dirty="0" err="1">
                <a:solidFill>
                  <a:schemeClr val="tx1">
                    <a:lumMod val="95000"/>
                    <a:lumOff val="5000"/>
                  </a:schemeClr>
                </a:solidFill>
                <a:latin typeface="Century Gothic" charset="0"/>
                <a:ea typeface="Century Gothic" charset="0"/>
                <a:cs typeface="Century Gothic" charset="0"/>
              </a:rPr>
              <a:t>supina</a:t>
            </a:r>
            <a:r>
              <a:rPr lang="de-DE" sz="1600" dirty="0">
                <a:solidFill>
                  <a:schemeClr val="tx1">
                    <a:lumMod val="95000"/>
                    <a:lumOff val="5000"/>
                  </a:schemeClr>
                </a:solidFill>
                <a:latin typeface="Century Gothic" charset="0"/>
                <a:ea typeface="Century Gothic" charset="0"/>
                <a:cs typeface="Century Gothic" charset="0"/>
              </a:rPr>
              <a:t>, </a:t>
            </a:r>
            <a:r>
              <a:rPr lang="de-DE" sz="1600" dirty="0" err="1">
                <a:solidFill>
                  <a:schemeClr val="tx1">
                    <a:lumMod val="95000"/>
                    <a:lumOff val="5000"/>
                  </a:schemeClr>
                </a:solidFill>
                <a:latin typeface="Century Gothic" charset="0"/>
                <a:ea typeface="Century Gothic" charset="0"/>
                <a:cs typeface="Century Gothic" charset="0"/>
              </a:rPr>
              <a:t>anche</a:t>
            </a:r>
            <a:r>
              <a:rPr lang="de-DE" sz="1600" dirty="0">
                <a:solidFill>
                  <a:schemeClr val="tx1">
                    <a:lumMod val="95000"/>
                    <a:lumOff val="5000"/>
                  </a:schemeClr>
                </a:solidFill>
                <a:latin typeface="Century Gothic" charset="0"/>
                <a:ea typeface="Century Gothic" charset="0"/>
                <a:cs typeface="Century Gothic" charset="0"/>
              </a:rPr>
              <a:t> </a:t>
            </a:r>
            <a:r>
              <a:rPr lang="de-DE" sz="1600" dirty="0" err="1">
                <a:solidFill>
                  <a:schemeClr val="tx1">
                    <a:lumMod val="95000"/>
                    <a:lumOff val="5000"/>
                  </a:schemeClr>
                </a:solidFill>
                <a:latin typeface="Century Gothic" charset="0"/>
                <a:ea typeface="Century Gothic" charset="0"/>
                <a:cs typeface="Century Gothic" charset="0"/>
              </a:rPr>
              <a:t>flesse</a:t>
            </a:r>
            <a:r>
              <a:rPr lang="de-DE" sz="1600" dirty="0">
                <a:solidFill>
                  <a:schemeClr val="tx1">
                    <a:lumMod val="95000"/>
                    <a:lumOff val="5000"/>
                  </a:schemeClr>
                </a:solidFill>
                <a:latin typeface="Century Gothic" charset="0"/>
                <a:ea typeface="Century Gothic" charset="0"/>
                <a:cs typeface="Century Gothic" charset="0"/>
              </a:rPr>
              <a:t> e </a:t>
            </a:r>
            <a:r>
              <a:rPr lang="de-DE" sz="1600" dirty="0" err="1" smtClean="0">
                <a:solidFill>
                  <a:schemeClr val="tx1">
                    <a:lumMod val="95000"/>
                    <a:lumOff val="5000"/>
                  </a:schemeClr>
                </a:solidFill>
                <a:latin typeface="Century Gothic" charset="0"/>
                <a:ea typeface="Century Gothic" charset="0"/>
                <a:cs typeface="Century Gothic" charset="0"/>
              </a:rPr>
              <a:t>abdotte</a:t>
            </a:r>
            <a:r>
              <a:rPr lang="de-DE" sz="1600" dirty="0" smtClean="0">
                <a:solidFill>
                  <a:schemeClr val="tx1">
                    <a:lumMod val="95000"/>
                    <a:lumOff val="5000"/>
                  </a:schemeClr>
                </a:solidFill>
                <a:latin typeface="Century Gothic" charset="0"/>
                <a:ea typeface="Century Gothic" charset="0"/>
                <a:cs typeface="Century Gothic" charset="0"/>
              </a:rPr>
              <a:t>. Per </a:t>
            </a:r>
            <a:r>
              <a:rPr lang="de-DE" sz="1600" dirty="0" err="1" smtClean="0">
                <a:solidFill>
                  <a:schemeClr val="tx1">
                    <a:lumMod val="95000"/>
                    <a:lumOff val="5000"/>
                  </a:schemeClr>
                </a:solidFill>
                <a:latin typeface="Century Gothic" charset="0"/>
                <a:ea typeface="Century Gothic" charset="0"/>
                <a:cs typeface="Century Gothic" charset="0"/>
              </a:rPr>
              <a:t>evitare</a:t>
            </a:r>
            <a:r>
              <a:rPr lang="de-DE" sz="1600" dirty="0" smtClean="0">
                <a:solidFill>
                  <a:schemeClr val="tx1">
                    <a:lumMod val="95000"/>
                    <a:lumOff val="5000"/>
                  </a:schemeClr>
                </a:solidFill>
                <a:latin typeface="Century Gothic" charset="0"/>
                <a:ea typeface="Century Gothic" charset="0"/>
                <a:cs typeface="Century Gothic" charset="0"/>
              </a:rPr>
              <a:t> la </a:t>
            </a:r>
            <a:r>
              <a:rPr lang="de-DE" sz="1600" dirty="0" err="1" smtClean="0">
                <a:solidFill>
                  <a:schemeClr val="tx1">
                    <a:lumMod val="95000"/>
                    <a:lumOff val="5000"/>
                  </a:schemeClr>
                </a:solidFill>
                <a:latin typeface="Century Gothic" charset="0"/>
                <a:ea typeface="Century Gothic" charset="0"/>
                <a:cs typeface="Century Gothic" charset="0"/>
              </a:rPr>
              <a:t>contrazione</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dei</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muscoli</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adduttori</a:t>
            </a:r>
            <a:r>
              <a:rPr lang="de-DE" sz="1600" dirty="0" smtClean="0">
                <a:solidFill>
                  <a:schemeClr val="tx1">
                    <a:lumMod val="95000"/>
                    <a:lumOff val="5000"/>
                  </a:schemeClr>
                </a:solidFill>
                <a:latin typeface="Century Gothic" charset="0"/>
                <a:ea typeface="Century Gothic" charset="0"/>
                <a:cs typeface="Century Gothic" charset="0"/>
              </a:rPr>
              <a:t> si </a:t>
            </a:r>
            <a:r>
              <a:rPr lang="de-DE" sz="1600" dirty="0" err="1" smtClean="0">
                <a:solidFill>
                  <a:schemeClr val="tx1">
                    <a:lumMod val="95000"/>
                    <a:lumOff val="5000"/>
                  </a:schemeClr>
                </a:solidFill>
                <a:latin typeface="Century Gothic" charset="0"/>
                <a:ea typeface="Century Gothic" charset="0"/>
                <a:cs typeface="Century Gothic" charset="0"/>
              </a:rPr>
              <a:t>fa</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assumere</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una</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posizione</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lievemente</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modificata</a:t>
            </a:r>
            <a:r>
              <a:rPr lang="de-DE" sz="1600" dirty="0" smtClean="0">
                <a:solidFill>
                  <a:schemeClr val="tx1">
                    <a:lumMod val="95000"/>
                    <a:lumOff val="5000"/>
                  </a:schemeClr>
                </a:solidFill>
                <a:latin typeface="Century Gothic" charset="0"/>
                <a:ea typeface="Century Gothic" charset="0"/>
                <a:cs typeface="Century Gothic" charset="0"/>
              </a:rPr>
              <a:t>.</a:t>
            </a:r>
          </a:p>
          <a:p>
            <a:pPr marL="342900" indent="-342900" algn="just" eaLnBrk="1" fontAlgn="auto" hangingPunct="1">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smtClean="0">
                <a:solidFill>
                  <a:schemeClr val="tx1">
                    <a:lumMod val="95000"/>
                    <a:lumOff val="5000"/>
                  </a:schemeClr>
                </a:solidFill>
                <a:latin typeface="Century Gothic" charset="0"/>
                <a:ea typeface="Century Gothic" charset="0"/>
                <a:cs typeface="Century Gothic" charset="0"/>
              </a:rPr>
              <a:t>ERETTA: </a:t>
            </a:r>
            <a:r>
              <a:rPr lang="de-DE" sz="1600" dirty="0" err="1" smtClean="0">
                <a:solidFill>
                  <a:schemeClr val="tx1">
                    <a:lumMod val="95000"/>
                    <a:lumOff val="5000"/>
                  </a:schemeClr>
                </a:solidFill>
                <a:latin typeface="Century Gothic" charset="0"/>
                <a:ea typeface="Century Gothic" charset="0"/>
                <a:cs typeface="Century Gothic" charset="0"/>
              </a:rPr>
              <a:t>valuta</a:t>
            </a:r>
            <a:r>
              <a:rPr lang="de-DE" sz="1600" dirty="0" smtClean="0">
                <a:solidFill>
                  <a:schemeClr val="tx1">
                    <a:lumMod val="95000"/>
                    <a:lumOff val="5000"/>
                  </a:schemeClr>
                </a:solidFill>
                <a:latin typeface="Century Gothic" charset="0"/>
                <a:ea typeface="Century Gothic" charset="0"/>
                <a:cs typeface="Century Gothic" charset="0"/>
              </a:rPr>
              <a:t> le </a:t>
            </a:r>
            <a:r>
              <a:rPr lang="de-DE" sz="1600" dirty="0" err="1" smtClean="0">
                <a:solidFill>
                  <a:schemeClr val="tx1">
                    <a:lumMod val="95000"/>
                    <a:lumOff val="5000"/>
                  </a:schemeClr>
                </a:solidFill>
                <a:latin typeface="Century Gothic" charset="0"/>
                <a:ea typeface="Century Gothic" charset="0"/>
                <a:cs typeface="Century Gothic" charset="0"/>
              </a:rPr>
              <a:t>modificazioni</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dovute</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all‘ortostatismo</a:t>
            </a:r>
            <a:r>
              <a:rPr lang="de-DE" sz="1600" dirty="0" smtClean="0">
                <a:solidFill>
                  <a:schemeClr val="tx1">
                    <a:lumMod val="95000"/>
                    <a:lumOff val="5000"/>
                  </a:schemeClr>
                </a:solidFill>
                <a:latin typeface="Century Gothic" charset="0"/>
                <a:ea typeface="Century Gothic" charset="0"/>
                <a:cs typeface="Century Gothic" charset="0"/>
              </a:rPr>
              <a:t> e alla </a:t>
            </a:r>
            <a:r>
              <a:rPr lang="de-DE" sz="1600" dirty="0" err="1" smtClean="0">
                <a:solidFill>
                  <a:schemeClr val="tx1">
                    <a:lumMod val="95000"/>
                    <a:lumOff val="5000"/>
                  </a:schemeClr>
                </a:solidFill>
                <a:latin typeface="Century Gothic" charset="0"/>
                <a:ea typeface="Century Gothic" charset="0"/>
                <a:cs typeface="Century Gothic" charset="0"/>
              </a:rPr>
              <a:t>gravità</a:t>
            </a:r>
            <a:r>
              <a:rPr lang="de-DE" sz="1600" dirty="0" smtClean="0">
                <a:solidFill>
                  <a:schemeClr val="tx1">
                    <a:lumMod val="95000"/>
                    <a:lumOff val="5000"/>
                  </a:schemeClr>
                </a:solidFill>
                <a:latin typeface="Century Gothic" charset="0"/>
                <a:ea typeface="Century Gothic" charset="0"/>
                <a:cs typeface="Century Gothic" charset="0"/>
              </a:rPr>
              <a:t> sui </a:t>
            </a:r>
            <a:r>
              <a:rPr lang="de-DE" sz="1600" dirty="0" err="1" smtClean="0">
                <a:solidFill>
                  <a:schemeClr val="tx1">
                    <a:lumMod val="95000"/>
                    <a:lumOff val="5000"/>
                  </a:schemeClr>
                </a:solidFill>
                <a:latin typeface="Century Gothic" charset="0"/>
                <a:ea typeface="Century Gothic" charset="0"/>
                <a:cs typeface="Century Gothic" charset="0"/>
              </a:rPr>
              <a:t>visceri</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addominali</a:t>
            </a:r>
            <a:r>
              <a:rPr lang="de-DE" sz="1600" dirty="0" smtClean="0">
                <a:solidFill>
                  <a:schemeClr val="tx1">
                    <a:lumMod val="95000"/>
                    <a:lumOff val="5000"/>
                  </a:schemeClr>
                </a:solidFill>
                <a:latin typeface="Century Gothic" charset="0"/>
                <a:ea typeface="Century Gothic" charset="0"/>
                <a:cs typeface="Century Gothic" charset="0"/>
              </a:rPr>
              <a:t>.</a:t>
            </a:r>
          </a:p>
          <a:p>
            <a:pPr marL="0" indent="0" algn="ctr"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1600" dirty="0">
              <a:solidFill>
                <a:schemeClr val="tx1">
                  <a:lumMod val="95000"/>
                  <a:lumOff val="5000"/>
                </a:schemeClr>
              </a:solidFill>
              <a:latin typeface="Century Gothic" charset="0"/>
              <a:ea typeface="Century Gothic" charset="0"/>
              <a:cs typeface="Century Gothic" charset="0"/>
            </a:endParaRPr>
          </a:p>
          <a:p>
            <a:pPr marL="0" indent="0"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smtClean="0">
                <a:solidFill>
                  <a:schemeClr val="tx1">
                    <a:lumMod val="95000"/>
                    <a:lumOff val="5000"/>
                  </a:schemeClr>
                </a:solidFill>
                <a:latin typeface="Century Gothic" charset="0"/>
                <a:ea typeface="Century Gothic" charset="0"/>
                <a:cs typeface="Century Gothic" charset="0"/>
              </a:rPr>
              <a:t>VALUTAZIONE ESTERNA</a:t>
            </a:r>
          </a:p>
          <a:p>
            <a:pPr marL="342900" indent="-342900" eaLnBrk="1" fontAlgn="auto" hangingPunct="1">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err="1" smtClean="0">
                <a:solidFill>
                  <a:schemeClr val="tx1">
                    <a:lumMod val="95000"/>
                    <a:lumOff val="5000"/>
                  </a:schemeClr>
                </a:solidFill>
                <a:latin typeface="Century Gothic" charset="0"/>
                <a:ea typeface="Century Gothic" charset="0"/>
                <a:cs typeface="Century Gothic" charset="0"/>
              </a:rPr>
              <a:t>Osservazione</a:t>
            </a:r>
            <a:endParaRPr lang="de-DE" sz="1600" dirty="0" smtClean="0">
              <a:solidFill>
                <a:schemeClr val="tx1">
                  <a:lumMod val="95000"/>
                  <a:lumOff val="5000"/>
                </a:schemeClr>
              </a:solidFill>
              <a:latin typeface="Century Gothic" charset="0"/>
              <a:ea typeface="Century Gothic" charset="0"/>
              <a:cs typeface="Century Gothic" charset="0"/>
            </a:endParaRPr>
          </a:p>
          <a:p>
            <a:pPr marL="342900" indent="-342900" eaLnBrk="1" fontAlgn="auto" hangingPunct="1">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err="1" smtClean="0">
                <a:solidFill>
                  <a:schemeClr val="tx1">
                    <a:lumMod val="95000"/>
                    <a:lumOff val="5000"/>
                  </a:schemeClr>
                </a:solidFill>
                <a:latin typeface="Century Gothic" charset="0"/>
                <a:ea typeface="Century Gothic" charset="0"/>
                <a:cs typeface="Century Gothic" charset="0"/>
              </a:rPr>
              <a:t>Palpazione</a:t>
            </a:r>
            <a:r>
              <a:rPr lang="de-DE" sz="1600" dirty="0" smtClean="0">
                <a:solidFill>
                  <a:schemeClr val="tx1">
                    <a:lumMod val="95000"/>
                    <a:lumOff val="5000"/>
                  </a:schemeClr>
                </a:solidFill>
                <a:latin typeface="Century Gothic" charset="0"/>
                <a:ea typeface="Century Gothic" charset="0"/>
                <a:cs typeface="Century Gothic" charset="0"/>
              </a:rPr>
              <a:t> </a:t>
            </a:r>
          </a:p>
          <a:p>
            <a:pPr marL="342900" indent="-342900" eaLnBrk="1" fontAlgn="auto" hangingPunct="1">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1600" dirty="0">
              <a:solidFill>
                <a:schemeClr val="tx1">
                  <a:lumMod val="95000"/>
                  <a:lumOff val="5000"/>
                </a:schemeClr>
              </a:solidFill>
              <a:latin typeface="Century Gothic" charset="0"/>
              <a:ea typeface="Century Gothic" charset="0"/>
              <a:cs typeface="Century Gothic" charset="0"/>
            </a:endParaRPr>
          </a:p>
          <a:p>
            <a:pPr marL="0" indent="0" eaLnBrk="1" fontAlgn="auto" hangingPunct="1">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smtClean="0">
                <a:solidFill>
                  <a:schemeClr val="tx1">
                    <a:lumMod val="95000"/>
                    <a:lumOff val="5000"/>
                  </a:schemeClr>
                </a:solidFill>
                <a:latin typeface="Century Gothic" charset="0"/>
                <a:ea typeface="Century Gothic" charset="0"/>
                <a:cs typeface="Century Gothic" charset="0"/>
              </a:rPr>
              <a:t>VALUTAZIONE INTERNA</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smtClean="0">
                <a:solidFill>
                  <a:schemeClr val="tx1">
                    <a:lumMod val="95000"/>
                    <a:lumOff val="5000"/>
                  </a:schemeClr>
                </a:solidFill>
                <a:latin typeface="Century Gothic" charset="0"/>
                <a:ea typeface="Century Gothic" charset="0"/>
                <a:cs typeface="Century Gothic" charset="0"/>
              </a:rPr>
              <a:t>Consistenza delle mucose</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smtClean="0">
                <a:solidFill>
                  <a:schemeClr val="tx1">
                    <a:lumMod val="95000"/>
                    <a:lumOff val="5000"/>
                  </a:schemeClr>
                </a:solidFill>
                <a:latin typeface="Century Gothic" charset="0"/>
                <a:ea typeface="Century Gothic" charset="0"/>
                <a:cs typeface="Century Gothic" charset="0"/>
              </a:rPr>
              <a:t>Presenza e stato delle cicatrici</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err="1" smtClean="0">
                <a:solidFill>
                  <a:schemeClr val="tx1">
                    <a:lumMod val="95000"/>
                    <a:lumOff val="5000"/>
                  </a:schemeClr>
                </a:solidFill>
                <a:latin typeface="Century Gothic" charset="0"/>
                <a:ea typeface="Century Gothic" charset="0"/>
                <a:cs typeface="Century Gothic" charset="0"/>
              </a:rPr>
              <a:t>Simmetria</a:t>
            </a:r>
            <a:r>
              <a:rPr lang="de-DE" sz="1600" dirty="0" smtClean="0">
                <a:solidFill>
                  <a:schemeClr val="tx1">
                    <a:lumMod val="95000"/>
                    <a:lumOff val="5000"/>
                  </a:schemeClr>
                </a:solidFill>
                <a:latin typeface="Century Gothic" charset="0"/>
                <a:ea typeface="Century Gothic" charset="0"/>
                <a:cs typeface="Century Gothic" charset="0"/>
              </a:rPr>
              <a:t> della </a:t>
            </a:r>
            <a:r>
              <a:rPr lang="de-DE" sz="1600" dirty="0" err="1" smtClean="0">
                <a:solidFill>
                  <a:schemeClr val="tx1">
                    <a:lumMod val="95000"/>
                    <a:lumOff val="5000"/>
                  </a:schemeClr>
                </a:solidFill>
                <a:latin typeface="Century Gothic" charset="0"/>
                <a:ea typeface="Century Gothic" charset="0"/>
                <a:cs typeface="Century Gothic" charset="0"/>
              </a:rPr>
              <a:t>cavita</a:t>
            </a:r>
            <a:r>
              <a:rPr lang="de-DE" sz="1600" dirty="0" smtClean="0">
                <a:solidFill>
                  <a:schemeClr val="tx1">
                    <a:lumMod val="95000"/>
                    <a:lumOff val="5000"/>
                  </a:schemeClr>
                </a:solidFill>
                <a:latin typeface="Century Gothic" charset="0"/>
                <a:ea typeface="Century Gothic" charset="0"/>
                <a:cs typeface="Century Gothic" charset="0"/>
              </a:rPr>
              <a:t>' vaginale</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smtClean="0">
                <a:solidFill>
                  <a:schemeClr val="tx1">
                    <a:lumMod val="95000"/>
                    <a:lumOff val="5000"/>
                  </a:schemeClr>
                </a:solidFill>
                <a:latin typeface="Century Gothic" charset="0"/>
                <a:ea typeface="Century Gothic" charset="0"/>
                <a:cs typeface="Century Gothic" charset="0"/>
              </a:rPr>
              <a:t>Presenza di </a:t>
            </a:r>
            <a:r>
              <a:rPr lang="de-DE" sz="1600" dirty="0" err="1" smtClean="0">
                <a:solidFill>
                  <a:schemeClr val="tx1">
                    <a:lumMod val="95000"/>
                    <a:lumOff val="5000"/>
                  </a:schemeClr>
                </a:solidFill>
                <a:latin typeface="Century Gothic" charset="0"/>
                <a:ea typeface="Century Gothic" charset="0"/>
                <a:cs typeface="Century Gothic" charset="0"/>
              </a:rPr>
              <a:t>prolasso</a:t>
            </a:r>
            <a:endParaRPr lang="de-DE" sz="1600"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1600" dirty="0" smtClean="0">
                <a:solidFill>
                  <a:schemeClr val="tx1">
                    <a:lumMod val="95000"/>
                    <a:lumOff val="5000"/>
                  </a:schemeClr>
                </a:solidFill>
                <a:latin typeface="Century Gothic" charset="0"/>
                <a:ea typeface="Century Gothic" charset="0"/>
                <a:cs typeface="Century Gothic" charset="0"/>
              </a:rPr>
              <a:t>Attivita' </a:t>
            </a:r>
            <a:r>
              <a:rPr lang="de-DE" sz="1600" dirty="0" err="1" smtClean="0">
                <a:solidFill>
                  <a:schemeClr val="tx1">
                    <a:lumMod val="95000"/>
                    <a:lumOff val="5000"/>
                  </a:schemeClr>
                </a:solidFill>
                <a:latin typeface="Century Gothic" charset="0"/>
                <a:ea typeface="Century Gothic" charset="0"/>
                <a:cs typeface="Century Gothic" charset="0"/>
              </a:rPr>
              <a:t>muscolare</a:t>
            </a:r>
            <a:r>
              <a:rPr lang="de-DE" sz="1600" dirty="0" smtClean="0">
                <a:solidFill>
                  <a:schemeClr val="tx1">
                    <a:lumMod val="95000"/>
                    <a:lumOff val="5000"/>
                  </a:schemeClr>
                </a:solidFill>
                <a:latin typeface="Century Gothic" charset="0"/>
                <a:ea typeface="Century Gothic" charset="0"/>
                <a:cs typeface="Century Gothic" charset="0"/>
              </a:rPr>
              <a:t> (</a:t>
            </a:r>
            <a:r>
              <a:rPr lang="de-DE" sz="1600" dirty="0" err="1" smtClean="0">
                <a:solidFill>
                  <a:schemeClr val="tx1">
                    <a:lumMod val="95000"/>
                    <a:lumOff val="5000"/>
                  </a:schemeClr>
                </a:solidFill>
                <a:latin typeface="Century Gothic" charset="0"/>
                <a:ea typeface="Century Gothic" charset="0"/>
                <a:cs typeface="Century Gothic" charset="0"/>
              </a:rPr>
              <a:t>pc</a:t>
            </a:r>
            <a:r>
              <a:rPr lang="de-DE" sz="1600" dirty="0" smtClean="0">
                <a:solidFill>
                  <a:schemeClr val="tx1">
                    <a:lumMod val="95000"/>
                    <a:lumOff val="5000"/>
                  </a:schemeClr>
                </a:solidFill>
                <a:latin typeface="Century Gothic" charset="0"/>
                <a:ea typeface="Century Gothic" charset="0"/>
                <a:cs typeface="Century Gothic" charset="0"/>
              </a:rPr>
              <a:t>-test)</a:t>
            </a:r>
          </a:p>
          <a:p>
            <a:pPr marL="0" indent="0" algn="ctr"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6429" t="3160" r="2172" b="52235"/>
          <a:stretch/>
        </p:blipFill>
        <p:spPr>
          <a:xfrm>
            <a:off x="6094133" y="3923852"/>
            <a:ext cx="3590693" cy="317322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647824" y="796950"/>
            <a:ext cx="8607425" cy="1182687"/>
          </a:xfrm>
        </p:spPr>
        <p:txBody>
          <a:bodyPr tIns="10080"/>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600" b="1" dirty="0">
                <a:effectLst>
                  <a:outerShdw blurRad="38100" dist="38100" dir="2700000" algn="tl">
                    <a:srgbClr val="000000">
                      <a:alpha val="43137"/>
                    </a:srgbClr>
                  </a:outerShdw>
                </a:effectLst>
              </a:rPr>
              <a:t>VALUTAZIONE PERINEALE ESTERNA: OSSERVAZIONE</a:t>
            </a:r>
          </a:p>
        </p:txBody>
      </p:sp>
      <p:sp>
        <p:nvSpPr>
          <p:cNvPr id="2" name="CasellaDiTesto 1"/>
          <p:cNvSpPr txBox="1"/>
          <p:nvPr/>
        </p:nvSpPr>
        <p:spPr>
          <a:xfrm>
            <a:off x="791840" y="2627709"/>
            <a:ext cx="8712968" cy="3133678"/>
          </a:xfrm>
          <a:prstGeom prst="rect">
            <a:avLst/>
          </a:prstGeom>
          <a:noFill/>
        </p:spPr>
        <p:txBody>
          <a:bodyPr wrap="square" rtlCol="0">
            <a:spAutoFit/>
          </a:bodyPr>
          <a:lstStyle/>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smtClean="0">
                <a:solidFill>
                  <a:schemeClr val="tx1">
                    <a:lumMod val="95000"/>
                    <a:lumOff val="5000"/>
                  </a:schemeClr>
                </a:solidFill>
                <a:latin typeface="Century Gothic" charset="0"/>
                <a:ea typeface="Century Gothic" charset="0"/>
                <a:cs typeface="Century Gothic" charset="0"/>
              </a:rPr>
              <a:t> STATO </a:t>
            </a:r>
            <a:r>
              <a:rPr lang="de-DE" sz="2000" dirty="0">
                <a:solidFill>
                  <a:schemeClr val="tx1">
                    <a:lumMod val="95000"/>
                    <a:lumOff val="5000"/>
                  </a:schemeClr>
                </a:solidFill>
                <a:latin typeface="Century Gothic" charset="0"/>
                <a:ea typeface="Century Gothic" charset="0"/>
                <a:cs typeface="Century Gothic" charset="0"/>
              </a:rPr>
              <a:t>DELLA </a:t>
            </a:r>
            <a:r>
              <a:rPr lang="de-DE" sz="2000" dirty="0" smtClean="0">
                <a:solidFill>
                  <a:schemeClr val="tx1">
                    <a:lumMod val="95000"/>
                    <a:lumOff val="5000"/>
                  </a:schemeClr>
                </a:solidFill>
                <a:latin typeface="Century Gothic" charset="0"/>
                <a:ea typeface="Century Gothic" charset="0"/>
                <a:cs typeface="Century Gothic" charset="0"/>
              </a:rPr>
              <a:t>CUTE</a:t>
            </a:r>
            <a:endParaRPr lang="de-DE" sz="2000" dirty="0">
              <a:solidFill>
                <a:schemeClr val="tx1">
                  <a:lumMod val="95000"/>
                  <a:lumOff val="5000"/>
                </a:schemeClr>
              </a:solidFill>
              <a:latin typeface="Century Gothic" charset="0"/>
              <a:ea typeface="Century Gothic" charset="0"/>
              <a:cs typeface="Century Gothic" charset="0"/>
            </a:endParaRP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STATO DELLE CICATRICI OVE PRESENTI</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PRESENZA DI BEANZA </a:t>
            </a:r>
            <a:r>
              <a:rPr lang="de-DE" sz="2000" dirty="0" smtClean="0">
                <a:solidFill>
                  <a:schemeClr val="tx1">
                    <a:lumMod val="95000"/>
                    <a:lumOff val="5000"/>
                  </a:schemeClr>
                </a:solidFill>
                <a:latin typeface="Century Gothic" charset="0"/>
                <a:ea typeface="Century Gothic" charset="0"/>
                <a:cs typeface="Century Gothic" charset="0"/>
              </a:rPr>
              <a:t>VULVARE</a:t>
            </a:r>
            <a:endParaRPr lang="de-DE" sz="2000" dirty="0">
              <a:solidFill>
                <a:schemeClr val="tx1">
                  <a:lumMod val="95000"/>
                  <a:lumOff val="5000"/>
                </a:schemeClr>
              </a:solidFill>
              <a:latin typeface="Century Gothic" charset="0"/>
              <a:ea typeface="Century Gothic" charset="0"/>
              <a:cs typeface="Century Gothic" charset="0"/>
            </a:endParaRP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PRESENZA DI EMORROIDI</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STATO DELLE MUCOSE VAGINALI ESTERNE</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PRESENZA DI PROLASSI</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OGNI ANOMALIA DEL PERINEO</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 LA DISTANZA ANO-VULVARE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741363" y="724942"/>
            <a:ext cx="8607425" cy="118268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PERINEALE ESTERNA: OSSERVAZIONE</a:t>
            </a: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t="48967" r="73396" b="10173"/>
          <a:stretch/>
        </p:blipFill>
        <p:spPr>
          <a:xfrm rot="5400000">
            <a:off x="3721895" y="600255"/>
            <a:ext cx="2492817" cy="5472608"/>
          </a:xfrm>
          <a:prstGeom prst="rect">
            <a:avLst/>
          </a:prstGeom>
        </p:spPr>
      </p:pic>
      <p:pic>
        <p:nvPicPr>
          <p:cNvPr id="4" name="Immagine 3"/>
          <p:cNvPicPr>
            <a:picLocks noChangeAspect="1"/>
          </p:cNvPicPr>
          <p:nvPr/>
        </p:nvPicPr>
        <p:blipFill rotWithShape="1">
          <a:blip r:embed="rId4" cstate="print">
            <a:extLst>
              <a:ext uri="{28A0092B-C50C-407E-A947-70E740481C1C}">
                <a14:useLocalDpi xmlns:a14="http://schemas.microsoft.com/office/drawing/2010/main" val="0"/>
              </a:ext>
            </a:extLst>
          </a:blip>
          <a:srcRect l="3418" t="3239" r="59945" b="57673"/>
          <a:stretch/>
        </p:blipFill>
        <p:spPr>
          <a:xfrm rot="5400000">
            <a:off x="3504532" y="3813101"/>
            <a:ext cx="2927542" cy="446449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700596" y="683493"/>
            <a:ext cx="8607425" cy="118268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PERINEALE ESTERNA: OSSERVAZIONE</a:t>
            </a:r>
          </a:p>
        </p:txBody>
      </p:sp>
      <p:sp>
        <p:nvSpPr>
          <p:cNvPr id="2" name="CasellaDiTesto 1"/>
          <p:cNvSpPr txBox="1"/>
          <p:nvPr/>
        </p:nvSpPr>
        <p:spPr>
          <a:xfrm>
            <a:off x="503808" y="1979637"/>
            <a:ext cx="9001000" cy="6204776"/>
          </a:xfrm>
          <a:prstGeom prst="rect">
            <a:avLst/>
          </a:prstGeom>
          <a:noFill/>
        </p:spPr>
        <p:txBody>
          <a:bodyPr wrap="square" rtlCol="0">
            <a:spAutoFit/>
          </a:bodyPr>
          <a:lstStyle/>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smtClean="0">
                <a:solidFill>
                  <a:schemeClr val="tx1">
                    <a:lumMod val="95000"/>
                    <a:lumOff val="5000"/>
                  </a:schemeClr>
                </a:solidFill>
                <a:latin typeface="Century Gothic" charset="0"/>
                <a:ea typeface="Century Gothic" charset="0"/>
                <a:cs typeface="Century Gothic" charset="0"/>
              </a:rPr>
              <a:t>CONTRAZIONE</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OSSERVAZIONE </a:t>
            </a:r>
            <a:r>
              <a:rPr lang="de-DE" dirty="0">
                <a:solidFill>
                  <a:schemeClr val="tx1">
                    <a:lumMod val="95000"/>
                    <a:lumOff val="5000"/>
                  </a:schemeClr>
                </a:solidFill>
                <a:latin typeface="Century Gothic" charset="0"/>
                <a:ea typeface="Century Gothic" charset="0"/>
                <a:cs typeface="Century Gothic" charset="0"/>
              </a:rPr>
              <a:t>DELLA </a:t>
            </a:r>
            <a:r>
              <a:rPr lang="de-DE" u="sng" dirty="0">
                <a:solidFill>
                  <a:schemeClr val="tx1">
                    <a:lumMod val="95000"/>
                    <a:lumOff val="5000"/>
                  </a:schemeClr>
                </a:solidFill>
                <a:latin typeface="Century Gothic" charset="0"/>
                <a:ea typeface="Century Gothic" charset="0"/>
                <a:cs typeface="Century Gothic" charset="0"/>
              </a:rPr>
              <a:t>CONTRAZIONE PERINEALE</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richiesta</a:t>
            </a:r>
            <a:r>
              <a:rPr lang="de-DE" dirty="0">
                <a:solidFill>
                  <a:schemeClr val="tx1">
                    <a:lumMod val="95000"/>
                    <a:lumOff val="5000"/>
                  </a:schemeClr>
                </a:solidFill>
                <a:latin typeface="Century Gothic" charset="0"/>
                <a:ea typeface="Century Gothic" charset="0"/>
                <a:cs typeface="Century Gothic" charset="0"/>
              </a:rPr>
              <a:t> di </a:t>
            </a:r>
            <a:r>
              <a:rPr lang="de-DE" dirty="0" err="1">
                <a:solidFill>
                  <a:schemeClr val="tx1">
                    <a:lumMod val="95000"/>
                    <a:lumOff val="5000"/>
                  </a:schemeClr>
                </a:solidFill>
                <a:latin typeface="Century Gothic" charset="0"/>
                <a:ea typeface="Century Gothic" charset="0"/>
                <a:cs typeface="Century Gothic" charset="0"/>
              </a:rPr>
              <a:t>trattenere</a:t>
            </a:r>
            <a:r>
              <a:rPr lang="de-DE" dirty="0">
                <a:solidFill>
                  <a:schemeClr val="tx1">
                    <a:lumMod val="95000"/>
                    <a:lumOff val="5000"/>
                  </a:schemeClr>
                </a:solidFill>
                <a:latin typeface="Century Gothic" charset="0"/>
                <a:ea typeface="Century Gothic" charset="0"/>
                <a:cs typeface="Century Gothic" charset="0"/>
              </a:rPr>
              <a:t> la </a:t>
            </a:r>
            <a:r>
              <a:rPr lang="de-DE" dirty="0" err="1" smtClean="0">
                <a:solidFill>
                  <a:schemeClr val="tx1">
                    <a:lumMod val="95000"/>
                    <a:lumOff val="5000"/>
                  </a:schemeClr>
                </a:solidFill>
                <a:latin typeface="Century Gothic" charset="0"/>
                <a:ea typeface="Century Gothic" charset="0"/>
                <a:cs typeface="Century Gothic" charset="0"/>
              </a:rPr>
              <a:t>minzione</a:t>
            </a:r>
            <a:r>
              <a:rPr lang="de-DE" dirty="0" smtClean="0">
                <a:solidFill>
                  <a:schemeClr val="tx1">
                    <a:lumMod val="95000"/>
                    <a:lumOff val="5000"/>
                  </a:schemeClr>
                </a:solidFill>
                <a:latin typeface="Century Gothic" charset="0"/>
                <a:ea typeface="Century Gothic" charset="0"/>
                <a:cs typeface="Century Gothic" charset="0"/>
              </a:rPr>
              <a:t>);</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PRESENZA </a:t>
            </a:r>
            <a:r>
              <a:rPr lang="de-DE" dirty="0">
                <a:solidFill>
                  <a:schemeClr val="tx1">
                    <a:lumMod val="95000"/>
                    <a:lumOff val="5000"/>
                  </a:schemeClr>
                </a:solidFill>
                <a:latin typeface="Century Gothic" charset="0"/>
                <a:ea typeface="Century Gothic" charset="0"/>
                <a:cs typeface="Century Gothic" charset="0"/>
              </a:rPr>
              <a:t>DI </a:t>
            </a:r>
            <a:r>
              <a:rPr lang="de-DE" dirty="0" smtClean="0">
                <a:solidFill>
                  <a:schemeClr val="tx1">
                    <a:lumMod val="95000"/>
                    <a:lumOff val="5000"/>
                  </a:schemeClr>
                </a:solidFill>
                <a:latin typeface="Century Gothic" charset="0"/>
                <a:ea typeface="Century Gothic" charset="0"/>
                <a:cs typeface="Century Gothic" charset="0"/>
              </a:rPr>
              <a:t>CONTRAZIONE;</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RESISTENZA;</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SINERGIE </a:t>
            </a:r>
            <a:r>
              <a:rPr lang="de-DE" dirty="0">
                <a:solidFill>
                  <a:schemeClr val="tx1">
                    <a:lumMod val="95000"/>
                    <a:lumOff val="5000"/>
                  </a:schemeClr>
                </a:solidFill>
                <a:latin typeface="Century Gothic" charset="0"/>
                <a:ea typeface="Century Gothic" charset="0"/>
                <a:cs typeface="Century Gothic" charset="0"/>
              </a:rPr>
              <a:t>(ADDOMINALI, GLUTEI, ADDUTTORI</a:t>
            </a:r>
            <a:r>
              <a:rPr lang="de-DE" dirty="0" smtClean="0">
                <a:solidFill>
                  <a:schemeClr val="tx1">
                    <a:lumMod val="95000"/>
                    <a:lumOff val="5000"/>
                  </a:schemeClr>
                </a:solidFill>
                <a:latin typeface="Century Gothic" charset="0"/>
                <a:ea typeface="Century Gothic" charset="0"/>
                <a:cs typeface="Century Gothic" charset="0"/>
              </a:rPr>
              <a:t>);</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PATTERN RESPIRATORIO;</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SIMMETRIA </a:t>
            </a:r>
            <a:r>
              <a:rPr lang="de-DE" dirty="0">
                <a:solidFill>
                  <a:schemeClr val="tx1">
                    <a:lumMod val="95000"/>
                    <a:lumOff val="5000"/>
                  </a:schemeClr>
                </a:solidFill>
                <a:latin typeface="Century Gothic" charset="0"/>
                <a:ea typeface="Century Gothic" charset="0"/>
                <a:cs typeface="Century Gothic" charset="0"/>
              </a:rPr>
              <a:t>DELLA </a:t>
            </a:r>
            <a:r>
              <a:rPr lang="de-DE" dirty="0" smtClean="0">
                <a:solidFill>
                  <a:schemeClr val="tx1">
                    <a:lumMod val="95000"/>
                    <a:lumOff val="5000"/>
                  </a:schemeClr>
                </a:solidFill>
                <a:latin typeface="Century Gothic" charset="0"/>
                <a:ea typeface="Century Gothic" charset="0"/>
                <a:cs typeface="Century Gothic" charset="0"/>
              </a:rPr>
              <a:t>CONTRAZIONE.</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smtClean="0">
                <a:solidFill>
                  <a:schemeClr val="tx1">
                    <a:lumMod val="95000"/>
                    <a:lumOff val="5000"/>
                  </a:schemeClr>
                </a:solidFill>
                <a:latin typeface="Century Gothic" charset="0"/>
                <a:ea typeface="Century Gothic" charset="0"/>
                <a:cs typeface="Century Gothic" charset="0"/>
              </a:rPr>
              <a:t>RILASSAMENTO</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a:solidFill>
                  <a:schemeClr val="tx1">
                    <a:lumMod val="95000"/>
                    <a:lumOff val="5000"/>
                  </a:schemeClr>
                </a:solidFill>
                <a:latin typeface="Century Gothic" charset="0"/>
                <a:ea typeface="Century Gothic" charset="0"/>
                <a:cs typeface="Century Gothic" charset="0"/>
              </a:rPr>
              <a:t>OSSERVAZIONE DEL </a:t>
            </a:r>
            <a:r>
              <a:rPr lang="de-DE" u="sng" dirty="0">
                <a:solidFill>
                  <a:schemeClr val="tx1">
                    <a:lumMod val="95000"/>
                    <a:lumOff val="5000"/>
                  </a:schemeClr>
                </a:solidFill>
                <a:latin typeface="Century Gothic" charset="0"/>
                <a:ea typeface="Century Gothic" charset="0"/>
                <a:cs typeface="Century Gothic" charset="0"/>
              </a:rPr>
              <a:t>RILASSAMENTO PERINEALE</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ritorno</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dalla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contrazione</a:t>
            </a:r>
            <a:r>
              <a:rPr lang="de-DE" dirty="0">
                <a:solidFill>
                  <a:schemeClr val="tx1">
                    <a:lumMod val="95000"/>
                    <a:lumOff val="5000"/>
                  </a:schemeClr>
                </a:solidFill>
                <a:latin typeface="Century Gothic" charset="0"/>
                <a:ea typeface="Century Gothic" charset="0"/>
                <a:cs typeface="Century Gothic" charset="0"/>
              </a:rPr>
              <a:t>)</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PRESENZA </a:t>
            </a:r>
            <a:r>
              <a:rPr lang="de-DE" dirty="0">
                <a:solidFill>
                  <a:schemeClr val="tx1">
                    <a:lumMod val="95000"/>
                    <a:lumOff val="5000"/>
                  </a:schemeClr>
                </a:solidFill>
                <a:latin typeface="Century Gothic" charset="0"/>
                <a:ea typeface="Century Gothic" charset="0"/>
                <a:cs typeface="Century Gothic" charset="0"/>
              </a:rPr>
              <a:t>DI </a:t>
            </a:r>
            <a:r>
              <a:rPr lang="de-DE" dirty="0" smtClean="0">
                <a:solidFill>
                  <a:schemeClr val="tx1">
                    <a:lumMod val="95000"/>
                    <a:lumOff val="5000"/>
                  </a:schemeClr>
                </a:solidFill>
                <a:latin typeface="Century Gothic" charset="0"/>
                <a:ea typeface="Century Gothic" charset="0"/>
                <a:cs typeface="Century Gothic" charset="0"/>
              </a:rPr>
              <a:t>RILASSAMENTO (</a:t>
            </a:r>
            <a:r>
              <a:rPr lang="de-DE" dirty="0" err="1" smtClean="0">
                <a:solidFill>
                  <a:schemeClr val="tx1">
                    <a:lumMod val="95000"/>
                    <a:lumOff val="5000"/>
                  </a:schemeClr>
                </a:solidFill>
                <a:latin typeface="Century Gothic" charset="0"/>
                <a:ea typeface="Century Gothic" charset="0"/>
                <a:cs typeface="Century Gothic" charset="0"/>
              </a:rPr>
              <a:t>parametri</a:t>
            </a:r>
            <a:r>
              <a:rPr lang="de-DE" dirty="0" smtClean="0">
                <a:solidFill>
                  <a:schemeClr val="tx1">
                    <a:lumMod val="95000"/>
                    <a:lumOff val="5000"/>
                  </a:schemeClr>
                </a:solidFill>
                <a:latin typeface="Century Gothic" charset="0"/>
                <a:ea typeface="Century Gothic" charset="0"/>
                <a:cs typeface="Century Gothic" charset="0"/>
              </a:rPr>
              <a:t> di </a:t>
            </a:r>
            <a:r>
              <a:rPr lang="de-DE" dirty="0" err="1" smtClean="0">
                <a:solidFill>
                  <a:schemeClr val="tx1">
                    <a:lumMod val="95000"/>
                    <a:lumOff val="5000"/>
                  </a:schemeClr>
                </a:solidFill>
                <a:latin typeface="Century Gothic" charset="0"/>
                <a:ea typeface="Century Gothic" charset="0"/>
                <a:cs typeface="Century Gothic" charset="0"/>
              </a:rPr>
              <a:t>velocità</a:t>
            </a:r>
            <a:r>
              <a:rPr lang="de-DE" dirty="0" smtClean="0">
                <a:solidFill>
                  <a:schemeClr val="tx1">
                    <a:lumMod val="95000"/>
                    <a:lumOff val="5000"/>
                  </a:schemeClr>
                </a:solidFill>
                <a:latin typeface="Century Gothic" charset="0"/>
                <a:ea typeface="Century Gothic" charset="0"/>
                <a:cs typeface="Century Gothic" charset="0"/>
              </a:rPr>
              <a:t> e di </a:t>
            </a:r>
            <a:r>
              <a:rPr lang="de-DE" dirty="0" err="1" smtClean="0">
                <a:solidFill>
                  <a:schemeClr val="tx1">
                    <a:lumMod val="95000"/>
                    <a:lumOff val="5000"/>
                  </a:schemeClr>
                </a:solidFill>
                <a:latin typeface="Century Gothic" charset="0"/>
                <a:ea typeface="Century Gothic" charset="0"/>
                <a:cs typeface="Century Gothic" charset="0"/>
              </a:rPr>
              <a:t>escursione</a:t>
            </a:r>
            <a:r>
              <a:rPr lang="de-DE" dirty="0">
                <a:solidFill>
                  <a:schemeClr val="tx1">
                    <a:lumMod val="95000"/>
                    <a:lumOff val="5000"/>
                  </a:schemeClr>
                </a:solidFill>
                <a:latin typeface="Century Gothic" charset="0"/>
                <a:ea typeface="Century Gothic" charset="0"/>
                <a:cs typeface="Century Gothic" charset="0"/>
              </a:rPr>
              <a:t>)</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SIMMETRIA</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GLOBALITA</a:t>
            </a:r>
            <a:r>
              <a:rPr lang="de-DE" dirty="0">
                <a:solidFill>
                  <a:schemeClr val="tx1">
                    <a:lumMod val="95000"/>
                    <a:lumOff val="5000"/>
                  </a:schemeClr>
                </a:solidFill>
                <a:latin typeface="Century Gothic" charset="0"/>
                <a:ea typeface="Century Gothic" charset="0"/>
                <a:cs typeface="Century Gothic" charset="0"/>
              </a:rPr>
              <a:t>'</a:t>
            </a:r>
          </a:p>
          <a:p>
            <a:pPr marL="342900" indent="-34290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2000" b="1"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2000" b="1"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2000" b="1" dirty="0" smtClean="0">
              <a:solidFill>
                <a:schemeClr val="tx1">
                  <a:lumMod val="95000"/>
                  <a:lumOff val="5000"/>
                </a:schemeClr>
              </a:solidFill>
              <a:latin typeface="Century Gothic" charset="0"/>
              <a:ea typeface="Century Gothic" charset="0"/>
              <a:cs typeface="Century Gothic"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26F1C90A-2ABB-4BF7-866F-9D2FB9788835}" type="slidenum">
              <a:rPr lang="en-US" smtClean="0"/>
              <a:pPr>
                <a:defRPr/>
              </a:pPr>
              <a:t>2</a:t>
            </a:fld>
            <a:endParaRPr lang="en-US"/>
          </a:p>
        </p:txBody>
      </p:sp>
      <p:pic>
        <p:nvPicPr>
          <p:cNvPr id="80898" name="Picture 2"/>
          <p:cNvPicPr>
            <a:picLocks noChangeAspect="1" noChangeArrowheads="1"/>
          </p:cNvPicPr>
          <p:nvPr/>
        </p:nvPicPr>
        <p:blipFill>
          <a:blip r:embed="rId2" cstate="print"/>
          <a:srcRect/>
          <a:stretch>
            <a:fillRect/>
          </a:stretch>
        </p:blipFill>
        <p:spPr bwMode="auto">
          <a:xfrm>
            <a:off x="1583928" y="1080120"/>
            <a:ext cx="6992747" cy="60840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41363" y="652934"/>
            <a:ext cx="8607425" cy="118268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PERINEALE ESTERNA: PALPAZIONE</a:t>
            </a:r>
          </a:p>
        </p:txBody>
      </p:sp>
      <p:sp>
        <p:nvSpPr>
          <p:cNvPr id="2" name="CasellaDiTesto 1"/>
          <p:cNvSpPr txBox="1"/>
          <p:nvPr/>
        </p:nvSpPr>
        <p:spPr>
          <a:xfrm>
            <a:off x="1295896" y="3275781"/>
            <a:ext cx="7488832" cy="3525324"/>
          </a:xfrm>
          <a:prstGeom prst="rect">
            <a:avLst/>
          </a:prstGeom>
          <a:noFill/>
        </p:spPr>
        <p:txBody>
          <a:bodyPr wrap="square" rtlCol="0">
            <a:spAutoFit/>
          </a:bodyPr>
          <a:lstStyle/>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CONSISTENZA DELLA MUSCOLATURA DEL PIANO PERINEALE </a:t>
            </a:r>
            <a:r>
              <a:rPr lang="de-DE" b="1" dirty="0" smtClean="0">
                <a:solidFill>
                  <a:schemeClr val="tx1">
                    <a:lumMod val="95000"/>
                    <a:lumOff val="5000"/>
                  </a:schemeClr>
                </a:solidFill>
                <a:latin typeface="Century Gothic" charset="0"/>
                <a:ea typeface="Century Gothic" charset="0"/>
                <a:cs typeface="Century Gothic" charset="0"/>
              </a:rPr>
              <a:t>ESTERNO</a:t>
            </a:r>
            <a:endParaRPr lang="de-DE" b="1"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b="1"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smtClean="0">
                <a:solidFill>
                  <a:schemeClr val="tx1">
                    <a:lumMod val="95000"/>
                    <a:lumOff val="5000"/>
                  </a:schemeClr>
                </a:solidFill>
                <a:latin typeface="Century Gothic" charset="0"/>
                <a:ea typeface="Century Gothic" charset="0"/>
                <a:cs typeface="Century Gothic" charset="0"/>
              </a:rPr>
              <a:t>CONSISTENZA </a:t>
            </a:r>
            <a:r>
              <a:rPr lang="de-DE" b="1" dirty="0">
                <a:solidFill>
                  <a:schemeClr val="tx1">
                    <a:lumMod val="95000"/>
                    <a:lumOff val="5000"/>
                  </a:schemeClr>
                </a:solidFill>
                <a:latin typeface="Century Gothic" charset="0"/>
                <a:ea typeface="Century Gothic" charset="0"/>
                <a:cs typeface="Century Gothic" charset="0"/>
              </a:rPr>
              <a:t>DEL NUCLEO FIBROSO </a:t>
            </a:r>
            <a:r>
              <a:rPr lang="de-DE" b="1" dirty="0" smtClean="0">
                <a:solidFill>
                  <a:schemeClr val="tx1">
                    <a:lumMod val="95000"/>
                    <a:lumOff val="5000"/>
                  </a:schemeClr>
                </a:solidFill>
                <a:latin typeface="Century Gothic" charset="0"/>
                <a:ea typeface="Century Gothic" charset="0"/>
                <a:cs typeface="Century Gothic" charset="0"/>
              </a:rPr>
              <a:t>CENTRALE</a:t>
            </a:r>
            <a:endParaRPr lang="de-DE" b="1"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b="1"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smtClean="0">
                <a:solidFill>
                  <a:schemeClr val="tx1">
                    <a:lumMod val="95000"/>
                    <a:lumOff val="5000"/>
                  </a:schemeClr>
                </a:solidFill>
                <a:latin typeface="Century Gothic" charset="0"/>
                <a:ea typeface="Century Gothic" charset="0"/>
                <a:cs typeface="Century Gothic" charset="0"/>
              </a:rPr>
              <a:t>EVOCAZIONE </a:t>
            </a:r>
            <a:r>
              <a:rPr lang="de-DE" b="1" dirty="0">
                <a:solidFill>
                  <a:schemeClr val="tx1">
                    <a:lumMod val="95000"/>
                    <a:lumOff val="5000"/>
                  </a:schemeClr>
                </a:solidFill>
                <a:latin typeface="Century Gothic" charset="0"/>
                <a:ea typeface="Century Gothic" charset="0"/>
                <a:cs typeface="Century Gothic" charset="0"/>
              </a:rPr>
              <a:t>DEL RIFLESSO </a:t>
            </a:r>
            <a:r>
              <a:rPr lang="de-DE" b="1" dirty="0" smtClean="0">
                <a:solidFill>
                  <a:schemeClr val="tx1">
                    <a:lumMod val="95000"/>
                    <a:lumOff val="5000"/>
                  </a:schemeClr>
                </a:solidFill>
                <a:latin typeface="Century Gothic" charset="0"/>
                <a:ea typeface="Century Gothic" charset="0"/>
                <a:cs typeface="Century Gothic" charset="0"/>
              </a:rPr>
              <a:t>ANALE E </a:t>
            </a:r>
            <a:r>
              <a:rPr lang="de-DE" b="1" dirty="0" smtClean="0">
                <a:solidFill>
                  <a:schemeClr val="tx1">
                    <a:lumMod val="95000"/>
                    <a:lumOff val="5000"/>
                  </a:schemeClr>
                </a:solidFill>
                <a:latin typeface="Century Gothic" charset="0"/>
                <a:ea typeface="Century Gothic" charset="0"/>
                <a:cs typeface="Century Gothic" charset="0"/>
              </a:rPr>
              <a:t>BULBOSPONGIOSO</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b="1"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smtClean="0">
                <a:solidFill>
                  <a:schemeClr val="tx1">
                    <a:lumMod val="95000"/>
                    <a:lumOff val="5000"/>
                  </a:schemeClr>
                </a:solidFill>
                <a:latin typeface="Century Gothic" charset="0"/>
                <a:ea typeface="Century Gothic" charset="0"/>
                <a:cs typeface="Century Gothic" charset="0"/>
              </a:rPr>
              <a:t>VALUTAZIONE DELLA FUNZIONALITA‘</a:t>
            </a:r>
            <a:endParaRPr lang="de-DE" b="1"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b="1"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b="1" dirty="0" smtClean="0">
              <a:solidFill>
                <a:schemeClr val="tx1">
                  <a:lumMod val="95000"/>
                  <a:lumOff val="5000"/>
                </a:schemeClr>
              </a:solidFill>
              <a:latin typeface="Century Gothic" charset="0"/>
              <a:ea typeface="Century Gothic" charset="0"/>
              <a:cs typeface="Century Gothic"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741363" y="796950"/>
            <a:ext cx="8607425" cy="118268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a:t>
            </a:r>
            <a:r>
              <a:rPr lang="de-DE" sz="3200" b="1" dirty="0" smtClean="0">
                <a:effectLst>
                  <a:outerShdw blurRad="38100" dist="38100" dir="2700000" algn="tl">
                    <a:srgbClr val="000000">
                      <a:alpha val="43137"/>
                    </a:srgbClr>
                  </a:outerShdw>
                </a:effectLst>
              </a:rPr>
              <a:t>PERINEALE: NUCLEO FIBROSO DEL PERINEO</a:t>
            </a:r>
            <a:endParaRPr lang="de-DE" sz="3200" b="1" dirty="0">
              <a:effectLst>
                <a:outerShdw blurRad="38100" dist="38100" dir="2700000" algn="tl">
                  <a:srgbClr val="000000">
                    <a:alpha val="43137"/>
                  </a:srgbClr>
                </a:outerShdw>
              </a:effectLst>
            </a:endParaRPr>
          </a:p>
        </p:txBody>
      </p:sp>
      <p:pic>
        <p:nvPicPr>
          <p:cNvPr id="24579" name="Picture 3"/>
          <p:cNvPicPr>
            <a:picLocks noChangeAspect="1" noChangeArrowheads="1"/>
          </p:cNvPicPr>
          <p:nvPr/>
        </p:nvPicPr>
        <p:blipFill>
          <a:blip r:embed="rId3" cstate="print"/>
          <a:srcRect/>
          <a:stretch>
            <a:fillRect/>
          </a:stretch>
        </p:blipFill>
        <p:spPr bwMode="auto">
          <a:xfrm>
            <a:off x="1079500" y="2195661"/>
            <a:ext cx="7920038" cy="52197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Grp="1" noChangeArrowheads="1"/>
          </p:cNvSpPr>
          <p:nvPr>
            <p:ph type="title"/>
          </p:nvPr>
        </p:nvSpPr>
        <p:spPr>
          <a:xfrm>
            <a:off x="647824" y="1043533"/>
            <a:ext cx="8607425" cy="1182687"/>
          </a:xfrm>
        </p:spPr>
        <p:txBody>
          <a:bodyPr tIns="10080">
            <a:noAutofit/>
          </a:bodyPr>
          <a:lstStyle/>
          <a:p>
            <a:pPr algn="ct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PERINEALE</a:t>
            </a:r>
            <a:r>
              <a:rPr lang="de-DE" sz="3200" b="1" dirty="0" smtClean="0">
                <a:effectLst>
                  <a:outerShdw blurRad="38100" dist="38100" dir="2700000" algn="tl">
                    <a:srgbClr val="000000">
                      <a:alpha val="43137"/>
                    </a:srgbClr>
                  </a:outerShdw>
                </a:effectLst>
              </a:rPr>
              <a:t>: EVOCAZIONE </a:t>
            </a:r>
            <a:r>
              <a:rPr lang="de-DE" sz="3200" b="1" dirty="0">
                <a:effectLst>
                  <a:outerShdw blurRad="38100" dist="38100" dir="2700000" algn="tl">
                    <a:srgbClr val="000000">
                      <a:alpha val="43137"/>
                    </a:srgbClr>
                  </a:outerShdw>
                </a:effectLst>
              </a:rPr>
              <a:t>DEL RIFLESSO ANALE E BULBOSPONGIOSO</a:t>
            </a:r>
            <a:r>
              <a:rPr lang="de-DE" sz="3200" dirty="0">
                <a:solidFill>
                  <a:schemeClr val="tx1">
                    <a:lumMod val="95000"/>
                    <a:lumOff val="5000"/>
                  </a:schemeClr>
                </a:solidFill>
                <a:latin typeface="Century Gothic" charset="0"/>
                <a:ea typeface="Century Gothic" charset="0"/>
                <a:cs typeface="Century Gothic" charset="0"/>
              </a:rPr>
              <a:t/>
            </a:r>
            <a:br>
              <a:rPr lang="de-DE" sz="3200" dirty="0">
                <a:solidFill>
                  <a:schemeClr val="tx1">
                    <a:lumMod val="95000"/>
                    <a:lumOff val="5000"/>
                  </a:schemeClr>
                </a:solidFill>
                <a:latin typeface="Century Gothic" charset="0"/>
                <a:ea typeface="Century Gothic" charset="0"/>
                <a:cs typeface="Century Gothic" charset="0"/>
              </a:rPr>
            </a:br>
            <a:endParaRPr lang="de-DE" sz="3200" b="1" dirty="0">
              <a:effectLst>
                <a:outerShdw blurRad="38100" dist="38100" dir="2700000" algn="tl">
                  <a:srgbClr val="000000">
                    <a:alpha val="43137"/>
                  </a:srgbClr>
                </a:outerShdw>
              </a:effectLst>
            </a:endParaRPr>
          </a:p>
        </p:txBody>
      </p:sp>
      <p:sp>
        <p:nvSpPr>
          <p:cNvPr id="4" name="Rettangolo 3"/>
          <p:cNvSpPr/>
          <p:nvPr/>
        </p:nvSpPr>
        <p:spPr>
          <a:xfrm>
            <a:off x="3857937" y="3597929"/>
            <a:ext cx="2364750" cy="363818"/>
          </a:xfrm>
          <a:prstGeom prst="rect">
            <a:avLst/>
          </a:prstGeom>
        </p:spPr>
        <p:txBody>
          <a:bodyPr wrap="none">
            <a:spAutoFit/>
          </a:bodyPr>
          <a:lstStyle/>
          <a:p>
            <a:pPr marL="0" indent="0">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a:solidFill>
                  <a:srgbClr val="FF0000"/>
                </a:solidFill>
                <a:latin typeface="Century Gothic" charset="0"/>
                <a:ea typeface="Century Gothic" charset="0"/>
                <a:cs typeface="Century Gothic" charset="0"/>
              </a:rPr>
              <a:t>INSERIRE IMMAGINE</a:t>
            </a:r>
          </a:p>
        </p:txBody>
      </p:sp>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18879" t="6211" r="3843" b="23232"/>
          <a:stretch/>
        </p:blipFill>
        <p:spPr>
          <a:xfrm>
            <a:off x="3005214" y="2123653"/>
            <a:ext cx="4070195" cy="5174305"/>
          </a:xfrm>
          <a:prstGeom prst="rect">
            <a:avLst/>
          </a:prstGeom>
        </p:spPr>
      </p:pic>
    </p:spTree>
    <p:extLst>
      <p:ext uri="{BB962C8B-B14F-4D97-AF65-F5344CB8AC3E}">
        <p14:creationId xmlns:p14="http://schemas.microsoft.com/office/powerpoint/2010/main" val="202246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741363" y="1156990"/>
            <a:ext cx="8607425" cy="1182687"/>
          </a:xfrm>
        </p:spPr>
        <p:txBody>
          <a:bodyPr tIns="10080">
            <a:no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PERINEALE ESTERNA: </a:t>
            </a:r>
            <a:r>
              <a:rPr lang="de-DE" sz="3200" b="1" dirty="0" smtClean="0">
                <a:effectLst>
                  <a:outerShdw blurRad="38100" dist="38100" dir="2700000" algn="tl">
                    <a:srgbClr val="000000">
                      <a:alpha val="43137"/>
                    </a:srgbClr>
                  </a:outerShdw>
                </a:effectLst>
              </a:rPr>
              <a:t>OSSERVAZIONE DELLA FUNZIONALITA‘</a:t>
            </a:r>
            <a:endParaRPr lang="de-DE" sz="3200" b="1" dirty="0">
              <a:effectLst>
                <a:outerShdw blurRad="38100" dist="38100" dir="2700000" algn="tl">
                  <a:srgbClr val="000000">
                    <a:alpha val="43137"/>
                  </a:srgbClr>
                </a:outerShdw>
              </a:effectLst>
            </a:endParaRPr>
          </a:p>
        </p:txBody>
      </p:sp>
      <p:sp>
        <p:nvSpPr>
          <p:cNvPr id="2" name="CasellaDiTesto 1"/>
          <p:cNvSpPr txBox="1"/>
          <p:nvPr/>
        </p:nvSpPr>
        <p:spPr>
          <a:xfrm>
            <a:off x="503808" y="3131765"/>
            <a:ext cx="4464496" cy="3737818"/>
          </a:xfrm>
          <a:prstGeom prst="rect">
            <a:avLst/>
          </a:prstGeom>
          <a:noFill/>
        </p:spPr>
        <p:txBody>
          <a:bodyPr wrap="square" rtlCol="0">
            <a:spAutoFit/>
          </a:bodyPr>
          <a:lstStyle/>
          <a:p>
            <a:pPr>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smtClean="0">
              <a:solidFill>
                <a:schemeClr val="tx1">
                  <a:lumMod val="95000"/>
                  <a:lumOff val="5000"/>
                </a:schemeClr>
              </a:solidFill>
            </a:endParaRPr>
          </a:p>
          <a:p>
            <a:pPr>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smtClean="0">
                <a:solidFill>
                  <a:schemeClr val="tx1">
                    <a:lumMod val="95000"/>
                    <a:lumOff val="5000"/>
                  </a:schemeClr>
                </a:solidFill>
                <a:latin typeface="Century Gothic" charset="0"/>
                <a:ea typeface="Century Gothic" charset="0"/>
                <a:cs typeface="Century Gothic" charset="0"/>
              </a:rPr>
              <a:t>OSSERVAZIONE </a:t>
            </a:r>
            <a:r>
              <a:rPr lang="de-DE" sz="2000" b="1" dirty="0">
                <a:solidFill>
                  <a:schemeClr val="tx1">
                    <a:lumMod val="95000"/>
                    <a:lumOff val="5000"/>
                  </a:schemeClr>
                </a:solidFill>
                <a:latin typeface="Century Gothic" charset="0"/>
                <a:ea typeface="Century Gothic" charset="0"/>
                <a:cs typeface="Century Gothic" charset="0"/>
              </a:rPr>
              <a:t>DEL </a:t>
            </a:r>
            <a:r>
              <a:rPr lang="de-DE" sz="2000" b="1" u="sng" dirty="0">
                <a:solidFill>
                  <a:schemeClr val="tx1">
                    <a:lumMod val="95000"/>
                    <a:lumOff val="5000"/>
                  </a:schemeClr>
                </a:solidFill>
                <a:latin typeface="Century Gothic" charset="0"/>
                <a:ea typeface="Century Gothic" charset="0"/>
                <a:cs typeface="Century Gothic" charset="0"/>
              </a:rPr>
              <a:t>RIFLESSO DI CHIUSURA:</a:t>
            </a:r>
            <a:r>
              <a:rPr lang="de-DE" sz="2000" b="1" dirty="0">
                <a:solidFill>
                  <a:schemeClr val="tx1">
                    <a:lumMod val="95000"/>
                    <a:lumOff val="5000"/>
                  </a:schemeClr>
                </a:solidFill>
                <a:latin typeface="Century Gothic" charset="0"/>
                <a:ea typeface="Century Gothic" charset="0"/>
                <a:cs typeface="Century Gothic" charset="0"/>
              </a:rPr>
              <a:t> </a:t>
            </a:r>
            <a:r>
              <a:rPr lang="de-DE" sz="2000" dirty="0" smtClean="0">
                <a:solidFill>
                  <a:schemeClr val="tx1">
                    <a:lumMod val="95000"/>
                    <a:lumOff val="5000"/>
                  </a:schemeClr>
                </a:solidFill>
                <a:latin typeface="Century Gothic" charset="0"/>
                <a:ea typeface="Century Gothic" charset="0"/>
                <a:cs typeface="Century Gothic" charset="0"/>
              </a:rPr>
              <a:t>(ispezione al colpo di tosse) </a:t>
            </a:r>
          </a:p>
          <a:p>
            <a:pPr>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2000"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INVERSIONE </a:t>
            </a:r>
            <a:r>
              <a:rPr lang="de-DE" dirty="0">
                <a:solidFill>
                  <a:schemeClr val="tx1">
                    <a:lumMod val="95000"/>
                    <a:lumOff val="5000"/>
                  </a:schemeClr>
                </a:solidFill>
                <a:latin typeface="Century Gothic" charset="0"/>
                <a:ea typeface="Century Gothic" charset="0"/>
                <a:cs typeface="Century Gothic" charset="0"/>
              </a:rPr>
              <a:t>DI COMANDO </a:t>
            </a:r>
            <a:endParaRPr lang="de-DE" dirty="0" smtClean="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PROTRUSIONE ADDOMINALE</a:t>
            </a: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PROTRUSIONE DEL PAVIMENTO PELVICO</a:t>
            </a:r>
            <a:endParaRPr lang="de-DE" dirty="0">
              <a:solidFill>
                <a:schemeClr val="tx1">
                  <a:lumMod val="95000"/>
                  <a:lumOff val="5000"/>
                </a:schemeClr>
              </a:solidFill>
              <a:latin typeface="Century Gothic" charset="0"/>
              <a:ea typeface="Century Gothic" charset="0"/>
              <a:cs typeface="Century Gothic" charset="0"/>
            </a:endParaRPr>
          </a:p>
          <a:p>
            <a:pPr marL="342900" indent="-342900">
              <a:lnSpc>
                <a:spcPct val="98000"/>
              </a:lnSpc>
              <a:spcBef>
                <a:spcPts val="661"/>
              </a:spcBef>
              <a:buFont typeface="+mj-lt"/>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PRESENZA </a:t>
            </a:r>
            <a:r>
              <a:rPr lang="de-DE" dirty="0">
                <a:solidFill>
                  <a:schemeClr val="tx1">
                    <a:lumMod val="95000"/>
                    <a:lumOff val="5000"/>
                  </a:schemeClr>
                </a:solidFill>
                <a:latin typeface="Century Gothic" charset="0"/>
                <a:ea typeface="Century Gothic" charset="0"/>
                <a:cs typeface="Century Gothic" charset="0"/>
              </a:rPr>
              <a:t>DEL RIFLESSO DI </a:t>
            </a:r>
            <a:r>
              <a:rPr lang="de-DE" dirty="0" smtClean="0">
                <a:solidFill>
                  <a:schemeClr val="tx1">
                    <a:lumMod val="95000"/>
                    <a:lumOff val="5000"/>
                  </a:schemeClr>
                </a:solidFill>
                <a:latin typeface="Century Gothic" charset="0"/>
                <a:ea typeface="Century Gothic" charset="0"/>
                <a:cs typeface="Century Gothic" charset="0"/>
              </a:rPr>
              <a:t>CHIUSURA</a:t>
            </a:r>
            <a:endParaRPr lang="de-DE" dirty="0">
              <a:solidFill>
                <a:schemeClr val="tx1">
                  <a:lumMod val="95000"/>
                  <a:lumOff val="5000"/>
                </a:schemeClr>
              </a:solidFill>
              <a:latin typeface="Century Gothic" charset="0"/>
              <a:ea typeface="Century Gothic" charset="0"/>
              <a:cs typeface="Century Gothic"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352" y="3859139"/>
            <a:ext cx="4320480" cy="228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741363" y="322263"/>
            <a:ext cx="8607425" cy="1182687"/>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600" b="1" dirty="0">
                <a:effectLst>
                  <a:outerShdw blurRad="38100" dist="38100" dir="2700000" algn="tl">
                    <a:srgbClr val="000000">
                      <a:alpha val="43137"/>
                    </a:srgbClr>
                  </a:outerShdw>
                </a:effectLst>
              </a:rPr>
              <a:t>VALUTAZIONE PERINEALE INTERNA</a:t>
            </a:r>
          </a:p>
        </p:txBody>
      </p:sp>
      <p:sp>
        <p:nvSpPr>
          <p:cNvPr id="2" name="CasellaDiTesto 1"/>
          <p:cNvSpPr txBox="1"/>
          <p:nvPr/>
        </p:nvSpPr>
        <p:spPr>
          <a:xfrm>
            <a:off x="583601" y="1705478"/>
            <a:ext cx="8568952" cy="1268039"/>
          </a:xfrm>
          <a:prstGeom prst="rect">
            <a:avLst/>
          </a:prstGeom>
          <a:noFill/>
        </p:spPr>
        <p:txBody>
          <a:bodyPr wrap="square" rtlCol="0">
            <a:spAutoFit/>
          </a:bodyPr>
          <a:lstStyle/>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i="1" dirty="0">
                <a:solidFill>
                  <a:schemeClr val="tx1">
                    <a:lumMod val="95000"/>
                    <a:lumOff val="5000"/>
                  </a:schemeClr>
                </a:solidFill>
                <a:latin typeface="Century Gothic" charset="0"/>
                <a:ea typeface="Century Gothic" charset="0"/>
                <a:cs typeface="Century Gothic" charset="0"/>
              </a:rPr>
              <a:t>SI ESEGUE IN POSIZIONE </a:t>
            </a:r>
            <a:r>
              <a:rPr lang="de-DE" i="1" dirty="0" smtClean="0">
                <a:solidFill>
                  <a:schemeClr val="tx1">
                    <a:lumMod val="95000"/>
                    <a:lumOff val="5000"/>
                  </a:schemeClr>
                </a:solidFill>
                <a:latin typeface="Century Gothic" charset="0"/>
                <a:ea typeface="Century Gothic" charset="0"/>
                <a:cs typeface="Century Gothic" charset="0"/>
              </a:rPr>
              <a:t>LITOTOMICA MODIFICATA , </a:t>
            </a:r>
            <a:r>
              <a:rPr lang="de-DE" i="1" dirty="0">
                <a:solidFill>
                  <a:schemeClr val="tx1">
                    <a:lumMod val="95000"/>
                    <a:lumOff val="5000"/>
                  </a:schemeClr>
                </a:solidFill>
                <a:latin typeface="Century Gothic" charset="0"/>
                <a:ea typeface="Century Gothic" charset="0"/>
                <a:cs typeface="Century Gothic" charset="0"/>
              </a:rPr>
              <a:t>INTRODUCENDO LE </a:t>
            </a:r>
            <a:r>
              <a:rPr lang="de-DE" i="1" dirty="0" smtClean="0">
                <a:solidFill>
                  <a:schemeClr val="tx1">
                    <a:lumMod val="95000"/>
                    <a:lumOff val="5000"/>
                  </a:schemeClr>
                </a:solidFill>
                <a:latin typeface="Century Gothic" charset="0"/>
                <a:ea typeface="Century Gothic" charset="0"/>
                <a:cs typeface="Century Gothic" charset="0"/>
              </a:rPr>
              <a:t>DITA (INDICE E MEDIO) NELL‘ORIFIZIO VAGINALE CON L‘AUSILIO DI LUBRIFICANTE NON ASSOCIATO AD ANESTETICI.</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p:txBody>
      </p:sp>
      <p:pic>
        <p:nvPicPr>
          <p:cNvPr id="6" name="Picture 3"/>
          <p:cNvPicPr>
            <a:picLocks noChangeAspect="1" noChangeArrowheads="1"/>
          </p:cNvPicPr>
          <p:nvPr/>
        </p:nvPicPr>
        <p:blipFill rotWithShape="1">
          <a:blip r:embed="rId3" cstate="print"/>
          <a:srcRect r="1285"/>
          <a:stretch/>
        </p:blipFill>
        <p:spPr bwMode="auto">
          <a:xfrm>
            <a:off x="5400352" y="3563813"/>
            <a:ext cx="4427387" cy="3024336"/>
          </a:xfrm>
          <a:prstGeom prst="rect">
            <a:avLst/>
          </a:prstGeom>
          <a:noFill/>
          <a:ln w="9525">
            <a:noFill/>
            <a:round/>
            <a:headEnd/>
            <a:tailEnd/>
          </a:ln>
        </p:spPr>
      </p:pic>
      <p:sp>
        <p:nvSpPr>
          <p:cNvPr id="7" name="CasellaDiTesto 6"/>
          <p:cNvSpPr txBox="1"/>
          <p:nvPr/>
        </p:nvSpPr>
        <p:spPr>
          <a:xfrm>
            <a:off x="583601" y="3072453"/>
            <a:ext cx="4672735" cy="4521494"/>
          </a:xfrm>
          <a:prstGeom prst="rect">
            <a:avLst/>
          </a:prstGeom>
          <a:noFill/>
        </p:spPr>
        <p:txBody>
          <a:bodyPr wrap="square" rtlCol="0">
            <a:spAutoFit/>
          </a:bodyPr>
          <a:lstStyle/>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a:solidFill>
                  <a:schemeClr val="tx1">
                    <a:lumMod val="95000"/>
                    <a:lumOff val="5000"/>
                  </a:schemeClr>
                </a:solidFill>
                <a:latin typeface="Century Gothic" charset="0"/>
                <a:ea typeface="Century Gothic" charset="0"/>
                <a:cs typeface="Century Gothic" charset="0"/>
              </a:rPr>
              <a:t>FASCI DEL PUBO COCCIGEO:</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tono</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dei</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fasci</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tramite</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una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modica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pressione</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esercitata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verso</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il</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basso</a:t>
            </a:r>
            <a:r>
              <a:rPr lang="de-DE" dirty="0">
                <a:solidFill>
                  <a:schemeClr val="tx1">
                    <a:lumMod val="95000"/>
                    <a:lumOff val="5000"/>
                  </a:schemeClr>
                </a:solidFill>
                <a:latin typeface="Century Gothic" charset="0"/>
                <a:ea typeface="Century Gothic" charset="0"/>
                <a:cs typeface="Century Gothic" charset="0"/>
              </a:rPr>
              <a:t>. </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a:solidFill>
                  <a:schemeClr val="tx1">
                    <a:lumMod val="95000"/>
                    <a:lumOff val="5000"/>
                  </a:schemeClr>
                </a:solidFill>
                <a:latin typeface="Century Gothic" charset="0"/>
                <a:ea typeface="Century Gothic" charset="0"/>
                <a:cs typeface="Century Gothic" charset="0"/>
              </a:rPr>
              <a:t>FASCI </a:t>
            </a:r>
            <a:r>
              <a:rPr lang="de-DE" u="sng" dirty="0" smtClean="0">
                <a:solidFill>
                  <a:schemeClr val="tx1">
                    <a:lumMod val="95000"/>
                    <a:lumOff val="5000"/>
                  </a:schemeClr>
                </a:solidFill>
                <a:latin typeface="Century Gothic" charset="0"/>
                <a:ea typeface="Century Gothic" charset="0"/>
                <a:cs typeface="Century Gothic" charset="0"/>
              </a:rPr>
              <a:t>DELL‘ILEOCOCCIGEO</a:t>
            </a:r>
            <a:r>
              <a:rPr lang="de-DE" u="sng" dirty="0">
                <a:solidFill>
                  <a:schemeClr val="tx1">
                    <a:lumMod val="95000"/>
                    <a:lumOff val="5000"/>
                  </a:schemeClr>
                </a:solidFill>
                <a:latin typeface="Century Gothic" charset="0"/>
                <a:ea typeface="Century Gothic" charset="0"/>
                <a:cs typeface="Century Gothic" charset="0"/>
              </a:rPr>
              <a:t> </a:t>
            </a:r>
            <a:r>
              <a:rPr lang="de-DE" u="sng" dirty="0" smtClean="0">
                <a:solidFill>
                  <a:schemeClr val="tx1">
                    <a:lumMod val="95000"/>
                    <a:lumOff val="5000"/>
                  </a:schemeClr>
                </a:solidFill>
                <a:latin typeface="Century Gothic" charset="0"/>
                <a:ea typeface="Century Gothic" charset="0"/>
                <a:cs typeface="Century Gothic" charset="0"/>
              </a:rPr>
              <a:t>TRASVERSO SUPERFICIALE </a:t>
            </a:r>
            <a:r>
              <a:rPr lang="de-DE" u="sng" dirty="0">
                <a:solidFill>
                  <a:schemeClr val="tx1">
                    <a:lumMod val="95000"/>
                    <a:lumOff val="5000"/>
                  </a:schemeClr>
                </a:solidFill>
                <a:latin typeface="Century Gothic" charset="0"/>
                <a:ea typeface="Century Gothic" charset="0"/>
                <a:cs typeface="Century Gothic" charset="0"/>
              </a:rPr>
              <a:t>E TRASVERSO </a:t>
            </a:r>
            <a:r>
              <a:rPr lang="de-DE" u="sng" dirty="0" smtClean="0">
                <a:solidFill>
                  <a:schemeClr val="tx1">
                    <a:lumMod val="95000"/>
                    <a:lumOff val="5000"/>
                  </a:schemeClr>
                </a:solidFill>
                <a:latin typeface="Century Gothic" charset="0"/>
                <a:ea typeface="Century Gothic" charset="0"/>
                <a:cs typeface="Century Gothic" charset="0"/>
              </a:rPr>
              <a:t>PROFONDO: </a:t>
            </a:r>
            <a:r>
              <a:rPr lang="de-DE" dirty="0" err="1" smtClean="0">
                <a:solidFill>
                  <a:schemeClr val="tx1">
                    <a:lumMod val="95000"/>
                    <a:lumOff val="5000"/>
                  </a:schemeClr>
                </a:solidFill>
                <a:latin typeface="Century Gothic" charset="0"/>
                <a:ea typeface="Century Gothic" charset="0"/>
                <a:cs typeface="Century Gothic" charset="0"/>
              </a:rPr>
              <a:t>presenza</a:t>
            </a:r>
            <a:r>
              <a:rPr lang="de-DE" dirty="0" smtClean="0">
                <a:solidFill>
                  <a:schemeClr val="tx1">
                    <a:lumMod val="95000"/>
                    <a:lumOff val="5000"/>
                  </a:schemeClr>
                </a:solidFill>
                <a:latin typeface="Century Gothic" charset="0"/>
                <a:ea typeface="Century Gothic" charset="0"/>
                <a:cs typeface="Century Gothic" charset="0"/>
              </a:rPr>
              <a:t> </a:t>
            </a:r>
            <a:r>
              <a:rPr lang="de-DE" dirty="0">
                <a:solidFill>
                  <a:schemeClr val="tx1">
                    <a:lumMod val="95000"/>
                    <a:lumOff val="5000"/>
                  </a:schemeClr>
                </a:solidFill>
                <a:latin typeface="Century Gothic" charset="0"/>
                <a:ea typeface="Century Gothic" charset="0"/>
                <a:cs typeface="Century Gothic" charset="0"/>
              </a:rPr>
              <a:t>di </a:t>
            </a:r>
            <a:r>
              <a:rPr lang="de-DE" dirty="0" err="1">
                <a:solidFill>
                  <a:schemeClr val="tx1">
                    <a:lumMod val="95000"/>
                    <a:lumOff val="5000"/>
                  </a:schemeClr>
                </a:solidFill>
                <a:latin typeface="Century Gothic" charset="0"/>
                <a:ea typeface="Century Gothic" charset="0"/>
                <a:cs typeface="Century Gothic" charset="0"/>
              </a:rPr>
              <a:t>asimmetrie</a:t>
            </a:r>
            <a:r>
              <a:rPr lang="de-DE" dirty="0">
                <a:solidFill>
                  <a:schemeClr val="tx1">
                    <a:lumMod val="95000"/>
                    <a:lumOff val="5000"/>
                  </a:schemeClr>
                </a:solidFill>
                <a:latin typeface="Century Gothic" charset="0"/>
                <a:ea typeface="Century Gothic" charset="0"/>
                <a:cs typeface="Century Gothic" charset="0"/>
              </a:rPr>
              <a:t>?</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a:solidFill>
                <a:schemeClr val="tx1">
                  <a:lumMod val="95000"/>
                  <a:lumOff val="5000"/>
                </a:schemeClr>
              </a:solidFill>
              <a:latin typeface="Century Gothic" charset="0"/>
              <a:ea typeface="Century Gothic" charset="0"/>
              <a:cs typeface="Century Gothic" charset="0"/>
            </a:endParaRPr>
          </a:p>
          <a:p>
            <a:pPr algn="just" fontAlgn="auto" hangingPunct="1">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a:solidFill>
                  <a:schemeClr val="tx1">
                    <a:lumMod val="95000"/>
                    <a:lumOff val="5000"/>
                  </a:schemeClr>
                </a:solidFill>
                <a:latin typeface="Century Gothic" charset="0"/>
                <a:ea typeface="Century Gothic" charset="0"/>
                <a:cs typeface="Century Gothic" charset="0"/>
              </a:rPr>
              <a:t>INVERSIONE DI COMANDO</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smtClean="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smtClean="0">
                <a:solidFill>
                  <a:schemeClr val="tx1">
                    <a:lumMod val="95000"/>
                    <a:lumOff val="5000"/>
                  </a:schemeClr>
                </a:solidFill>
                <a:latin typeface="Century Gothic" charset="0"/>
                <a:ea typeface="Century Gothic" charset="0"/>
                <a:cs typeface="Century Gothic" charset="0"/>
              </a:rPr>
              <a:t>PC-TEST</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capacità</a:t>
            </a:r>
            <a:r>
              <a:rPr lang="de-DE" dirty="0">
                <a:solidFill>
                  <a:schemeClr val="tx1">
                    <a:lumMod val="95000"/>
                    <a:lumOff val="5000"/>
                  </a:schemeClr>
                </a:solidFill>
                <a:latin typeface="Century Gothic" charset="0"/>
                <a:ea typeface="Century Gothic" charset="0"/>
                <a:cs typeface="Century Gothic" charset="0"/>
              </a:rPr>
              <a:t> di </a:t>
            </a:r>
            <a:r>
              <a:rPr lang="de-DE" dirty="0" err="1">
                <a:solidFill>
                  <a:schemeClr val="tx1">
                    <a:lumMod val="95000"/>
                    <a:lumOff val="5000"/>
                  </a:schemeClr>
                </a:solidFill>
                <a:latin typeface="Century Gothic" charset="0"/>
                <a:ea typeface="Century Gothic" charset="0"/>
                <a:cs typeface="Century Gothic" charset="0"/>
              </a:rPr>
              <a:t>reclutamento</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volontario</a:t>
            </a:r>
            <a:r>
              <a:rPr lang="de-DE" dirty="0">
                <a:solidFill>
                  <a:schemeClr val="tx1">
                    <a:lumMod val="95000"/>
                    <a:lumOff val="5000"/>
                  </a:schemeClr>
                </a:solidFill>
                <a:latin typeface="Century Gothic" charset="0"/>
                <a:ea typeface="Century Gothic" charset="0"/>
                <a:cs typeface="Century Gothic" charset="0"/>
              </a:rPr>
              <a:t> della </a:t>
            </a:r>
            <a:r>
              <a:rPr lang="de-DE" dirty="0" err="1">
                <a:solidFill>
                  <a:schemeClr val="tx1">
                    <a:lumMod val="95000"/>
                    <a:lumOff val="5000"/>
                  </a:schemeClr>
                </a:solidFill>
                <a:latin typeface="Century Gothic" charset="0"/>
                <a:ea typeface="Century Gothic" charset="0"/>
                <a:cs typeface="Century Gothic" charset="0"/>
              </a:rPr>
              <a:t>muscolatura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pelviperineale</a:t>
            </a:r>
            <a:r>
              <a:rPr lang="de-DE" dirty="0">
                <a:solidFill>
                  <a:schemeClr val="tx1">
                    <a:lumMod val="95000"/>
                    <a:lumOff val="5000"/>
                  </a:schemeClr>
                </a:solidFill>
                <a:latin typeface="Century Gothic" charset="0"/>
                <a:ea typeface="Century Gothic" charset="0"/>
                <a:cs typeface="Century Gothic" charset="0"/>
              </a:rPr>
              <a:t>. </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539750" y="179388"/>
            <a:ext cx="9037066" cy="1182687"/>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t>VALUTAZIONE PERINEALE INTERNA</a:t>
            </a:r>
          </a:p>
        </p:txBody>
      </p:sp>
      <p:sp>
        <p:nvSpPr>
          <p:cNvPr id="2" name="CasellaDiTesto 1"/>
          <p:cNvSpPr txBox="1"/>
          <p:nvPr/>
        </p:nvSpPr>
        <p:spPr>
          <a:xfrm>
            <a:off x="539750" y="1475581"/>
            <a:ext cx="9181082" cy="5603072"/>
          </a:xfrm>
          <a:prstGeom prst="rect">
            <a:avLst/>
          </a:prstGeom>
          <a:noFill/>
        </p:spPr>
        <p:txBody>
          <a:bodyPr wrap="square" rtlCol="0">
            <a:spAutoFit/>
          </a:bodyPr>
          <a:lstStyle/>
          <a:p>
            <a:pPr marL="0" indent="0" algn="just"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DejaVu Sans Condensed" pitchFamily="32" charset="0"/>
            </a:endParaRPr>
          </a:p>
          <a:p>
            <a:pPr marL="0" indent="0" algn="ctr"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a:solidFill>
                  <a:schemeClr val="tx1">
                    <a:lumMod val="95000"/>
                    <a:lumOff val="5000"/>
                  </a:schemeClr>
                </a:solidFill>
                <a:latin typeface="Century Gothic" charset="0"/>
                <a:ea typeface="Century Gothic" charset="0"/>
                <a:cs typeface="Century Gothic" charset="0"/>
              </a:rPr>
              <a:t>SCALA DI VALUTAZIONE DEL </a:t>
            </a:r>
            <a:r>
              <a:rPr lang="de-DE" sz="2000" b="1" u="sng" dirty="0">
                <a:solidFill>
                  <a:schemeClr val="tx1">
                    <a:lumMod val="95000"/>
                    <a:lumOff val="5000"/>
                  </a:schemeClr>
                </a:solidFill>
                <a:latin typeface="Century Gothic" charset="0"/>
                <a:ea typeface="Century Gothic" charset="0"/>
                <a:cs typeface="Century Gothic" charset="0"/>
              </a:rPr>
              <a:t>PC TEST</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0</a:t>
            </a:r>
            <a:r>
              <a:rPr lang="de-DE" dirty="0">
                <a:solidFill>
                  <a:schemeClr val="tx1">
                    <a:lumMod val="95000"/>
                    <a:lumOff val="5000"/>
                  </a:schemeClr>
                </a:solidFill>
                <a:latin typeface="Century Gothic" charset="0"/>
                <a:ea typeface="Century Gothic" charset="0"/>
                <a:cs typeface="Century Gothic" charset="0"/>
              </a:rPr>
              <a:t> </a:t>
            </a:r>
            <a:r>
              <a:rPr lang="de-DE" dirty="0" smtClean="0">
                <a:solidFill>
                  <a:schemeClr val="tx1">
                    <a:lumMod val="95000"/>
                    <a:lumOff val="5000"/>
                  </a:schemeClr>
                </a:solidFill>
                <a:latin typeface="Century Gothic" charset="0"/>
                <a:ea typeface="Century Gothic" charset="0"/>
                <a:cs typeface="Century Gothic" charset="0"/>
              </a:rPr>
              <a:t>	ASSENZA </a:t>
            </a:r>
            <a:r>
              <a:rPr lang="de-DE" dirty="0">
                <a:solidFill>
                  <a:schemeClr val="tx1">
                    <a:lumMod val="95000"/>
                    <a:lumOff val="5000"/>
                  </a:schemeClr>
                </a:solidFill>
                <a:latin typeface="Century Gothic" charset="0"/>
                <a:ea typeface="Century Gothic" charset="0"/>
                <a:cs typeface="Century Gothic" charset="0"/>
              </a:rPr>
              <a:t>DI CONTRAZIONE MUSCOLARE</a:t>
            </a: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1</a:t>
            </a:r>
            <a:r>
              <a:rPr lang="de-DE" dirty="0">
                <a:solidFill>
                  <a:schemeClr val="tx1">
                    <a:lumMod val="95000"/>
                    <a:lumOff val="5000"/>
                  </a:schemeClr>
                </a:solidFill>
                <a:latin typeface="Century Gothic" charset="0"/>
                <a:ea typeface="Century Gothic" charset="0"/>
                <a:cs typeface="Century Gothic" charset="0"/>
              </a:rPr>
              <a:t> </a:t>
            </a:r>
            <a:r>
              <a:rPr lang="de-DE" dirty="0" smtClean="0">
                <a:solidFill>
                  <a:schemeClr val="tx1">
                    <a:lumMod val="95000"/>
                    <a:lumOff val="5000"/>
                  </a:schemeClr>
                </a:solidFill>
                <a:latin typeface="Century Gothic" charset="0"/>
                <a:ea typeface="Century Gothic" charset="0"/>
                <a:cs typeface="Century Gothic" charset="0"/>
              </a:rPr>
              <a:t>	ACCENNO </a:t>
            </a:r>
            <a:r>
              <a:rPr lang="de-DE" dirty="0">
                <a:solidFill>
                  <a:schemeClr val="tx1">
                    <a:lumMod val="95000"/>
                    <a:lumOff val="5000"/>
                  </a:schemeClr>
                </a:solidFill>
                <a:latin typeface="Century Gothic" charset="0"/>
                <a:ea typeface="Century Gothic" charset="0"/>
                <a:cs typeface="Century Gothic" charset="0"/>
              </a:rPr>
              <a:t>DI CONTRAZIONE MUSCOLARE (VIBRAZIONE SOTTO LE DITA)</a:t>
            </a: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2</a:t>
            </a:r>
            <a:r>
              <a:rPr lang="de-DE" dirty="0">
                <a:solidFill>
                  <a:schemeClr val="tx1">
                    <a:lumMod val="95000"/>
                    <a:lumOff val="5000"/>
                  </a:schemeClr>
                </a:solidFill>
                <a:latin typeface="Century Gothic" charset="0"/>
                <a:ea typeface="Century Gothic" charset="0"/>
                <a:cs typeface="Century Gothic" charset="0"/>
              </a:rPr>
              <a:t> </a:t>
            </a:r>
            <a:r>
              <a:rPr lang="de-DE" dirty="0" smtClean="0">
                <a:solidFill>
                  <a:schemeClr val="tx1">
                    <a:lumMod val="95000"/>
                    <a:lumOff val="5000"/>
                  </a:schemeClr>
                </a:solidFill>
                <a:latin typeface="Century Gothic" charset="0"/>
                <a:ea typeface="Century Gothic" charset="0"/>
                <a:cs typeface="Century Gothic" charset="0"/>
              </a:rPr>
              <a:t>	CONTRAZIONE </a:t>
            </a:r>
            <a:r>
              <a:rPr lang="de-DE" dirty="0">
                <a:solidFill>
                  <a:schemeClr val="tx1">
                    <a:lumMod val="95000"/>
                    <a:lumOff val="5000"/>
                  </a:schemeClr>
                </a:solidFill>
                <a:latin typeface="Century Gothic" charset="0"/>
                <a:ea typeface="Century Gothic" charset="0"/>
                <a:cs typeface="Century Gothic" charset="0"/>
              </a:rPr>
              <a:t>INDUBBIA, MA DEBOLE (NON INFLUENZA LA STATICA </a:t>
            </a:r>
            <a:r>
              <a:rPr lang="de-DE" dirty="0" smtClean="0">
                <a:solidFill>
                  <a:schemeClr val="tx1">
                    <a:lumMod val="95000"/>
                    <a:lumOff val="5000"/>
                  </a:schemeClr>
                </a:solidFill>
                <a:latin typeface="Century Gothic" charset="0"/>
                <a:ea typeface="Century Gothic" charset="0"/>
                <a:cs typeface="Century Gothic" charset="0"/>
              </a:rPr>
              <a:t>	PELVICA</a:t>
            </a:r>
            <a:r>
              <a:rPr lang="de-DE" dirty="0">
                <a:solidFill>
                  <a:schemeClr val="tx1">
                    <a:lumMod val="95000"/>
                    <a:lumOff val="5000"/>
                  </a:schemeClr>
                </a:solidFill>
                <a:latin typeface="Century Gothic" charset="0"/>
                <a:ea typeface="Century Gothic" charset="0"/>
                <a:cs typeface="Century Gothic" charset="0"/>
              </a:rPr>
              <a:t>)</a:t>
            </a: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3</a:t>
            </a:r>
            <a:r>
              <a:rPr lang="de-DE" dirty="0">
                <a:solidFill>
                  <a:schemeClr val="tx1">
                    <a:lumMod val="95000"/>
                    <a:lumOff val="5000"/>
                  </a:schemeClr>
                </a:solidFill>
                <a:latin typeface="Century Gothic" charset="0"/>
                <a:ea typeface="Century Gothic" charset="0"/>
                <a:cs typeface="Century Gothic" charset="0"/>
              </a:rPr>
              <a:t> </a:t>
            </a:r>
            <a:r>
              <a:rPr lang="de-DE" dirty="0" smtClean="0">
                <a:solidFill>
                  <a:schemeClr val="tx1">
                    <a:lumMod val="95000"/>
                    <a:lumOff val="5000"/>
                  </a:schemeClr>
                </a:solidFill>
                <a:latin typeface="Century Gothic" charset="0"/>
                <a:ea typeface="Century Gothic" charset="0"/>
                <a:cs typeface="Century Gothic" charset="0"/>
              </a:rPr>
              <a:t>	CONTRAZIONE </a:t>
            </a:r>
            <a:r>
              <a:rPr lang="de-DE" dirty="0">
                <a:solidFill>
                  <a:schemeClr val="tx1">
                    <a:lumMod val="95000"/>
                    <a:lumOff val="5000"/>
                  </a:schemeClr>
                </a:solidFill>
                <a:latin typeface="Century Gothic" charset="0"/>
                <a:ea typeface="Century Gothic" charset="0"/>
                <a:cs typeface="Century Gothic" charset="0"/>
              </a:rPr>
              <a:t>VALIDA, SI PUO’ ESEGUIRE UNA MODERATA RESISTENZA</a:t>
            </a: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4</a:t>
            </a:r>
            <a:r>
              <a:rPr lang="de-DE" dirty="0">
                <a:solidFill>
                  <a:schemeClr val="tx1">
                    <a:lumMod val="95000"/>
                    <a:lumOff val="5000"/>
                  </a:schemeClr>
                </a:solidFill>
                <a:latin typeface="Century Gothic" charset="0"/>
                <a:ea typeface="Century Gothic" charset="0"/>
                <a:cs typeface="Century Gothic" charset="0"/>
              </a:rPr>
              <a:t> </a:t>
            </a:r>
            <a:r>
              <a:rPr lang="de-DE" dirty="0" smtClean="0">
                <a:solidFill>
                  <a:schemeClr val="tx1">
                    <a:lumMod val="95000"/>
                    <a:lumOff val="5000"/>
                  </a:schemeClr>
                </a:solidFill>
                <a:latin typeface="Century Gothic" charset="0"/>
                <a:ea typeface="Century Gothic" charset="0"/>
                <a:cs typeface="Century Gothic" charset="0"/>
              </a:rPr>
              <a:t>	CONTRAZIONE </a:t>
            </a:r>
            <a:r>
              <a:rPr lang="de-DE" dirty="0">
                <a:solidFill>
                  <a:schemeClr val="tx1">
                    <a:lumMod val="95000"/>
                    <a:lumOff val="5000"/>
                  </a:schemeClr>
                </a:solidFill>
                <a:latin typeface="Century Gothic" charset="0"/>
                <a:ea typeface="Century Gothic" charset="0"/>
                <a:cs typeface="Century Gothic" charset="0"/>
              </a:rPr>
              <a:t>FORTE, SI PUO’ ESEGUIRE UNA FORTE RESISTENZA</a:t>
            </a: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a:lnSpc>
                <a:spcPct val="98000"/>
              </a:lnSpc>
              <a:spcBef>
                <a:spcPts val="661"/>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b="1" dirty="0">
                <a:solidFill>
                  <a:schemeClr val="tx1">
                    <a:lumMod val="95000"/>
                    <a:lumOff val="5000"/>
                  </a:schemeClr>
                </a:solidFill>
                <a:latin typeface="Century Gothic" charset="0"/>
                <a:ea typeface="Century Gothic" charset="0"/>
                <a:cs typeface="Century Gothic" charset="0"/>
              </a:rPr>
              <a:t>5</a:t>
            </a:r>
            <a:r>
              <a:rPr lang="de-DE" dirty="0">
                <a:solidFill>
                  <a:schemeClr val="tx1">
                    <a:lumMod val="95000"/>
                    <a:lumOff val="5000"/>
                  </a:schemeClr>
                </a:solidFill>
                <a:latin typeface="Century Gothic" charset="0"/>
                <a:ea typeface="Century Gothic" charset="0"/>
                <a:cs typeface="Century Gothic" charset="0"/>
              </a:rPr>
              <a:t> </a:t>
            </a:r>
            <a:r>
              <a:rPr lang="de-DE" dirty="0" smtClean="0">
                <a:solidFill>
                  <a:schemeClr val="tx1">
                    <a:lumMod val="95000"/>
                    <a:lumOff val="5000"/>
                  </a:schemeClr>
                </a:solidFill>
                <a:latin typeface="Century Gothic" charset="0"/>
                <a:ea typeface="Century Gothic" charset="0"/>
                <a:cs typeface="Century Gothic" charset="0"/>
              </a:rPr>
              <a:t>	CONTRAZIONE </a:t>
            </a:r>
            <a:r>
              <a:rPr lang="de-DE" dirty="0">
                <a:solidFill>
                  <a:schemeClr val="tx1">
                    <a:lumMod val="95000"/>
                    <a:lumOff val="5000"/>
                  </a:schemeClr>
                </a:solidFill>
                <a:latin typeface="Century Gothic" charset="0"/>
                <a:ea typeface="Century Gothic" charset="0"/>
                <a:cs typeface="Century Gothic" charset="0"/>
              </a:rPr>
              <a:t>MOLTO FORTE, SI PUO’ ESEGUIRE UNA RESISTENZA </a:t>
            </a:r>
            <a:r>
              <a:rPr lang="de-DE" dirty="0" smtClean="0">
                <a:solidFill>
                  <a:schemeClr val="tx1">
                    <a:lumMod val="95000"/>
                    <a:lumOff val="5000"/>
                  </a:schemeClr>
                </a:solidFill>
                <a:latin typeface="Century Gothic" charset="0"/>
                <a:ea typeface="Century Gothic" charset="0"/>
                <a:cs typeface="Century Gothic" charset="0"/>
              </a:rPr>
              <a:t>	MASSIMALE</a:t>
            </a:r>
            <a:endParaRPr lang="de-DE" dirty="0">
              <a:solidFill>
                <a:schemeClr val="tx1">
                  <a:lumMod val="95000"/>
                  <a:lumOff val="5000"/>
                </a:schemeClr>
              </a:solidFill>
              <a:latin typeface="Century Gothic" charset="0"/>
              <a:ea typeface="Century Gothic" charset="0"/>
              <a:cs typeface="Century Gothic"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741363" y="724942"/>
            <a:ext cx="8607425" cy="1182687"/>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t>VALUTAZIONE PERINEALE INTERNA</a:t>
            </a:r>
          </a:p>
        </p:txBody>
      </p:sp>
      <p:sp>
        <p:nvSpPr>
          <p:cNvPr id="2" name="CasellaDiTesto 1"/>
          <p:cNvSpPr txBox="1"/>
          <p:nvPr/>
        </p:nvSpPr>
        <p:spPr>
          <a:xfrm>
            <a:off x="741364" y="2627709"/>
            <a:ext cx="8607424" cy="1478353"/>
          </a:xfrm>
          <a:prstGeom prst="rect">
            <a:avLst/>
          </a:prstGeom>
          <a:noFill/>
        </p:spPr>
        <p:txBody>
          <a:bodyPr wrap="square" rtlCol="0">
            <a:spAutoFit/>
          </a:bodyPr>
          <a:lstStyle/>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a:solidFill>
                  <a:schemeClr val="tx1">
                    <a:lumMod val="95000"/>
                    <a:lumOff val="5000"/>
                  </a:schemeClr>
                </a:solidFill>
                <a:latin typeface="Century Gothic" charset="0"/>
                <a:ea typeface="Century Gothic" charset="0"/>
                <a:cs typeface="Century Gothic" charset="0"/>
              </a:rPr>
              <a:t>VALUTAZIONE DELL‘ENDURANCE</a:t>
            </a:r>
            <a:r>
              <a:rPr lang="de-DE" sz="2000" b="1" dirty="0" smtClean="0">
                <a:solidFill>
                  <a:schemeClr val="tx1">
                    <a:lumMod val="95000"/>
                    <a:lumOff val="5000"/>
                  </a:schemeClr>
                </a:solidFill>
                <a:latin typeface="Century Gothic" charset="0"/>
                <a:ea typeface="Century Gothic" charset="0"/>
                <a:cs typeface="Century Gothic" charset="0"/>
              </a:rPr>
              <a:t>:</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2000" dirty="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a:solidFill>
                  <a:schemeClr val="tx1">
                    <a:lumMod val="95000"/>
                    <a:lumOff val="5000"/>
                  </a:schemeClr>
                </a:solidFill>
                <a:latin typeface="Century Gothic" charset="0"/>
                <a:ea typeface="Century Gothic" charset="0"/>
                <a:cs typeface="Century Gothic" charset="0"/>
              </a:rPr>
              <a:t>LA </a:t>
            </a:r>
            <a:r>
              <a:rPr lang="de-DE" sz="2000" u="sng" dirty="0">
                <a:solidFill>
                  <a:schemeClr val="tx1">
                    <a:lumMod val="95000"/>
                    <a:lumOff val="5000"/>
                  </a:schemeClr>
                </a:solidFill>
                <a:latin typeface="Century Gothic" charset="0"/>
                <a:ea typeface="Century Gothic" charset="0"/>
                <a:cs typeface="Century Gothic" charset="0"/>
              </a:rPr>
              <a:t>RESISTENZA </a:t>
            </a:r>
            <a:r>
              <a:rPr lang="de-DE" sz="2000" dirty="0">
                <a:solidFill>
                  <a:schemeClr val="tx1">
                    <a:lumMod val="95000"/>
                    <a:lumOff val="5000"/>
                  </a:schemeClr>
                </a:solidFill>
                <a:latin typeface="Century Gothic" charset="0"/>
                <a:ea typeface="Century Gothic" charset="0"/>
                <a:cs typeface="Century Gothic" charset="0"/>
              </a:rPr>
              <a:t>SI VALUTA CHIEDENDO ALLA PAZIENTE DI MANTENERE LA CONTRAZIONE MASSIMALE IL PIU' A LUNGO POSSIBILE</a:t>
            </a:r>
            <a:r>
              <a:rPr lang="de-DE" sz="2000" dirty="0" smtClean="0">
                <a:solidFill>
                  <a:schemeClr val="tx1">
                    <a:lumMod val="95000"/>
                    <a:lumOff val="5000"/>
                  </a:schemeClr>
                </a:solidFill>
                <a:latin typeface="Century Gothic" charset="0"/>
                <a:ea typeface="Century Gothic" charset="0"/>
                <a:cs typeface="Century Gothic" charset="0"/>
              </a:rPr>
              <a:t>.</a:t>
            </a:r>
          </a:p>
        </p:txBody>
      </p:sp>
      <p:graphicFrame>
        <p:nvGraphicFramePr>
          <p:cNvPr id="5" name="Tabella 4"/>
          <p:cNvGraphicFramePr>
            <a:graphicFrameLocks noGrp="1"/>
          </p:cNvGraphicFramePr>
          <p:nvPr>
            <p:extLst>
              <p:ext uri="{D42A27DB-BD31-4B8C-83A1-F6EECF244321}">
                <p14:modId xmlns:p14="http://schemas.microsoft.com/office/powerpoint/2010/main" val="2032887720"/>
              </p:ext>
            </p:extLst>
          </p:nvPr>
        </p:nvGraphicFramePr>
        <p:xfrm>
          <a:off x="1684866" y="4355901"/>
          <a:ext cx="6720418" cy="2783906"/>
        </p:xfrm>
        <a:graphic>
          <a:graphicData uri="http://schemas.openxmlformats.org/drawingml/2006/table">
            <a:tbl>
              <a:tblPr firstRow="1" bandRow="1">
                <a:tableStyleId>{5C22544A-7EE6-4342-B048-85BDC9FD1C3A}</a:tableStyleId>
              </a:tblPr>
              <a:tblGrid>
                <a:gridCol w="3360209"/>
                <a:gridCol w="3360209"/>
              </a:tblGrid>
              <a:tr h="542045">
                <a:tc gridSpan="2">
                  <a:txBody>
                    <a:bodyPr/>
                    <a:lstStyle/>
                    <a:p>
                      <a:r>
                        <a:rPr lang="it-IT" sz="1600" dirty="0" smtClean="0"/>
                        <a:t>E1</a:t>
                      </a:r>
                      <a:r>
                        <a:rPr lang="it-IT" sz="1600" baseline="0" dirty="0" smtClean="0"/>
                        <a:t> (valutazione dell’Endurance): durata della contrazione massimale</a:t>
                      </a:r>
                      <a:endParaRPr lang="it-IT" sz="1600" dirty="0"/>
                    </a:p>
                  </a:txBody>
                  <a:tcPr/>
                </a:tc>
                <a:tc hMerge="1">
                  <a:txBody>
                    <a:bodyPr/>
                    <a:lstStyle/>
                    <a:p>
                      <a:endParaRPr lang="it-IT" dirty="0"/>
                    </a:p>
                  </a:txBody>
                  <a:tcPr/>
                </a:tc>
              </a:tr>
              <a:tr h="347099">
                <a:tc>
                  <a:txBody>
                    <a:bodyPr/>
                    <a:lstStyle/>
                    <a:p>
                      <a:r>
                        <a:rPr lang="it-IT" dirty="0" smtClean="0"/>
                        <a:t>o</a:t>
                      </a:r>
                      <a:endParaRPr lang="it-IT" dirty="0"/>
                    </a:p>
                  </a:txBody>
                  <a:tcPr/>
                </a:tc>
                <a:tc>
                  <a:txBody>
                    <a:bodyPr/>
                    <a:lstStyle/>
                    <a:p>
                      <a:r>
                        <a:rPr lang="it-IT" dirty="0" smtClean="0"/>
                        <a:t>&lt; 2 secondi</a:t>
                      </a:r>
                      <a:endParaRPr lang="it-IT" dirty="0"/>
                    </a:p>
                  </a:txBody>
                  <a:tcPr/>
                </a:tc>
              </a:tr>
              <a:tr h="347099">
                <a:tc>
                  <a:txBody>
                    <a:bodyPr/>
                    <a:lstStyle/>
                    <a:p>
                      <a:r>
                        <a:rPr lang="it-IT" dirty="0" smtClean="0"/>
                        <a:t>1</a:t>
                      </a:r>
                      <a:endParaRPr lang="it-IT" dirty="0"/>
                    </a:p>
                  </a:txBody>
                  <a:tcPr/>
                </a:tc>
                <a:tc>
                  <a:txBody>
                    <a:bodyPr/>
                    <a:lstStyle/>
                    <a:p>
                      <a:r>
                        <a:rPr lang="it-IT" dirty="0" smtClean="0"/>
                        <a:t>2-5 secondi</a:t>
                      </a:r>
                      <a:endParaRPr lang="it-IT" dirty="0"/>
                    </a:p>
                  </a:txBody>
                  <a:tcPr/>
                </a:tc>
              </a:tr>
              <a:tr h="347099">
                <a:tc>
                  <a:txBody>
                    <a:bodyPr/>
                    <a:lstStyle/>
                    <a:p>
                      <a:r>
                        <a:rPr lang="it-IT" dirty="0" smtClean="0"/>
                        <a:t>2</a:t>
                      </a:r>
                      <a:endParaRPr lang="it-IT" dirty="0"/>
                    </a:p>
                  </a:txBody>
                  <a:tcPr/>
                </a:tc>
                <a:tc>
                  <a:txBody>
                    <a:bodyPr/>
                    <a:lstStyle/>
                    <a:p>
                      <a:r>
                        <a:rPr lang="it-IT" dirty="0" smtClean="0"/>
                        <a:t>6-9 secondi</a:t>
                      </a:r>
                      <a:endParaRPr lang="it-IT" dirty="0"/>
                    </a:p>
                  </a:txBody>
                  <a:tcPr/>
                </a:tc>
              </a:tr>
              <a:tr h="347099">
                <a:tc>
                  <a:txBody>
                    <a:bodyPr/>
                    <a:lstStyle/>
                    <a:p>
                      <a:r>
                        <a:rPr lang="it-IT" dirty="0" smtClean="0"/>
                        <a:t>3</a:t>
                      </a:r>
                      <a:endParaRPr lang="it-IT" dirty="0"/>
                    </a:p>
                  </a:txBody>
                  <a:tcPr/>
                </a:tc>
                <a:tc>
                  <a:txBody>
                    <a:bodyPr/>
                    <a:lstStyle/>
                    <a:p>
                      <a:r>
                        <a:rPr lang="it-IT" dirty="0" smtClean="0"/>
                        <a:t>&gt; 9 secondi</a:t>
                      </a:r>
                      <a:endParaRPr lang="it-IT" dirty="0"/>
                    </a:p>
                  </a:txBody>
                  <a:tcPr/>
                </a:tc>
              </a:tr>
              <a:tr h="74174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i="1" dirty="0" err="1" smtClean="0"/>
                        <a:t>Incontinence</a:t>
                      </a:r>
                      <a:r>
                        <a:rPr lang="it-IT" sz="1400" b="1" i="1" dirty="0" smtClean="0"/>
                        <a:t>, </a:t>
                      </a:r>
                      <a:r>
                        <a:rPr lang="it-IT" sz="1400" b="1" i="1" dirty="0" err="1" smtClean="0"/>
                        <a:t>pelvic</a:t>
                      </a:r>
                      <a:r>
                        <a:rPr lang="it-IT" sz="1400" b="1" i="1" dirty="0" smtClean="0"/>
                        <a:t> </a:t>
                      </a:r>
                      <a:r>
                        <a:rPr lang="it-IT" sz="1400" b="1" i="1" dirty="0" err="1" smtClean="0"/>
                        <a:t>floor</a:t>
                      </a:r>
                      <a:r>
                        <a:rPr lang="it-IT" sz="1400" b="1" i="1" dirty="0" smtClean="0"/>
                        <a:t> </a:t>
                      </a:r>
                      <a:r>
                        <a:rPr lang="it-IT" sz="1400" b="1" i="1" dirty="0" err="1" smtClean="0"/>
                        <a:t>prolapses</a:t>
                      </a:r>
                      <a:r>
                        <a:rPr lang="it-IT" sz="1400" b="1" i="1" dirty="0" smtClean="0"/>
                        <a:t>, general </a:t>
                      </a:r>
                      <a:r>
                        <a:rPr lang="it-IT" sz="1400" b="1" i="1" dirty="0" err="1" smtClean="0"/>
                        <a:t>factors</a:t>
                      </a:r>
                      <a:r>
                        <a:rPr lang="it-IT" sz="1400" b="1" i="1" dirty="0" smtClean="0"/>
                        <a:t>, handicap </a:t>
                      </a:r>
                      <a:r>
                        <a:rPr lang="mr-IN" sz="1400" b="1" i="1" dirty="0" smtClean="0"/>
                        <a:t>–</a:t>
                      </a:r>
                      <a:r>
                        <a:rPr lang="it-IT" sz="1400" b="1" i="1" dirty="0" smtClean="0"/>
                        <a:t> IPGH (Artibani et al. 1996)</a:t>
                      </a:r>
                    </a:p>
                  </a:txBody>
                  <a:tcPr/>
                </a:tc>
                <a:tc hMerge="1">
                  <a:txBody>
                    <a:bodyPr/>
                    <a:lstStyle/>
                    <a:p>
                      <a:endParaRPr lang="it-IT" dirty="0"/>
                    </a:p>
                  </a:txBody>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700595" y="467469"/>
            <a:ext cx="8607425" cy="1182687"/>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t>VALUTAZIONE PERINEALE INTERNA</a:t>
            </a:r>
          </a:p>
        </p:txBody>
      </p:sp>
      <p:sp>
        <p:nvSpPr>
          <p:cNvPr id="2" name="CasellaDiTesto 1"/>
          <p:cNvSpPr txBox="1"/>
          <p:nvPr/>
        </p:nvSpPr>
        <p:spPr>
          <a:xfrm>
            <a:off x="503807" y="2195661"/>
            <a:ext cx="9001000" cy="1930913"/>
          </a:xfrm>
          <a:prstGeom prst="rect">
            <a:avLst/>
          </a:prstGeom>
          <a:noFill/>
        </p:spPr>
        <p:txBody>
          <a:bodyPr wrap="square" rtlCol="0">
            <a:spAutoFit/>
          </a:bodyPr>
          <a:lstStyle/>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a:solidFill>
                  <a:schemeClr val="tx1">
                    <a:lumMod val="95000"/>
                    <a:lumOff val="5000"/>
                  </a:schemeClr>
                </a:solidFill>
                <a:latin typeface="Century Gothic" charset="0"/>
                <a:ea typeface="Century Gothic" charset="0"/>
                <a:cs typeface="Century Gothic" charset="0"/>
              </a:rPr>
              <a:t>VALUTAZIONE </a:t>
            </a:r>
            <a:r>
              <a:rPr lang="de-DE" sz="2000" b="1" dirty="0" smtClean="0">
                <a:solidFill>
                  <a:schemeClr val="tx1">
                    <a:lumMod val="95000"/>
                    <a:lumOff val="5000"/>
                  </a:schemeClr>
                </a:solidFill>
                <a:latin typeface="Century Gothic" charset="0"/>
                <a:ea typeface="Century Gothic" charset="0"/>
                <a:cs typeface="Century Gothic" charset="0"/>
              </a:rPr>
              <a:t>DELL‘ AFFATICABILITA</a:t>
            </a:r>
            <a:r>
              <a:rPr lang="de-DE" sz="2000" b="1" dirty="0">
                <a:solidFill>
                  <a:schemeClr val="tx1">
                    <a:lumMod val="95000"/>
                    <a:lumOff val="5000"/>
                  </a:schemeClr>
                </a:solidFill>
                <a:latin typeface="Century Gothic" charset="0"/>
                <a:ea typeface="Century Gothic" charset="0"/>
                <a:cs typeface="Century Gothic" charset="0"/>
              </a:rPr>
              <a:t>‘:</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a:solidFill>
                  <a:schemeClr val="tx1">
                    <a:lumMod val="95000"/>
                    <a:lumOff val="5000"/>
                  </a:schemeClr>
                </a:solidFill>
                <a:latin typeface="Century Gothic" charset="0"/>
                <a:ea typeface="Century Gothic" charset="0"/>
                <a:cs typeface="Century Gothic" charset="0"/>
              </a:rPr>
              <a:t>SI VALUTA CHIEDENDO ALLA PAZIENTE DI RIPRODURRE LA RESISTENZA  PER PIU' </a:t>
            </a:r>
            <a:r>
              <a:rPr lang="de-DE" dirty="0" smtClean="0">
                <a:solidFill>
                  <a:schemeClr val="tx1">
                    <a:lumMod val="95000"/>
                    <a:lumOff val="5000"/>
                  </a:schemeClr>
                </a:solidFill>
                <a:latin typeface="Century Gothic" charset="0"/>
                <a:ea typeface="Century Gothic" charset="0"/>
                <a:cs typeface="Century Gothic" charset="0"/>
              </a:rPr>
              <a:t>VOLTE CONTANDO I SECONDI.</a:t>
            </a:r>
            <a:endParaRPr lang="de-DE" dirty="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CONSIDERARE </a:t>
            </a:r>
            <a:r>
              <a:rPr lang="de-DE" dirty="0">
                <a:solidFill>
                  <a:schemeClr val="tx1">
                    <a:lumMod val="95000"/>
                    <a:lumOff val="5000"/>
                  </a:schemeClr>
                </a:solidFill>
                <a:latin typeface="Century Gothic" charset="0"/>
                <a:ea typeface="Century Gothic" charset="0"/>
                <a:cs typeface="Century Gothic" charset="0"/>
              </a:rPr>
              <a:t>LA </a:t>
            </a:r>
            <a:r>
              <a:rPr lang="de-DE" b="1" dirty="0">
                <a:solidFill>
                  <a:schemeClr val="tx1">
                    <a:lumMod val="95000"/>
                    <a:lumOff val="5000"/>
                  </a:schemeClr>
                </a:solidFill>
                <a:latin typeface="Century Gothic" charset="0"/>
                <a:ea typeface="Century Gothic" charset="0"/>
                <a:cs typeface="Century Gothic" charset="0"/>
              </a:rPr>
              <a:t>PAUSA</a:t>
            </a:r>
            <a:r>
              <a:rPr lang="de-DE" dirty="0">
                <a:solidFill>
                  <a:schemeClr val="tx1">
                    <a:lumMod val="95000"/>
                    <a:lumOff val="5000"/>
                  </a:schemeClr>
                </a:solidFill>
                <a:latin typeface="Century Gothic" charset="0"/>
                <a:ea typeface="Century Gothic" charset="0"/>
                <a:cs typeface="Century Gothic" charset="0"/>
              </a:rPr>
              <a:t> TRA UNA CONTRAZIONE E L'ALTRA IN QUANTO BISOGNA RISPETTARE I TEMPI DI DECONTRAZIONE (PAUSA DOPPIA RISPETTO ALLA CONTRAZIONE). </a:t>
            </a:r>
          </a:p>
        </p:txBody>
      </p:sp>
      <p:graphicFrame>
        <p:nvGraphicFramePr>
          <p:cNvPr id="7" name="Tabella 6"/>
          <p:cNvGraphicFramePr>
            <a:graphicFrameLocks noGrp="1"/>
          </p:cNvGraphicFramePr>
          <p:nvPr>
            <p:extLst>
              <p:ext uri="{D42A27DB-BD31-4B8C-83A1-F6EECF244321}">
                <p14:modId xmlns:p14="http://schemas.microsoft.com/office/powerpoint/2010/main" val="1568321281"/>
              </p:ext>
            </p:extLst>
          </p:nvPr>
        </p:nvGraphicFramePr>
        <p:xfrm>
          <a:off x="2054116" y="4499917"/>
          <a:ext cx="5900381" cy="2829389"/>
        </p:xfrm>
        <a:graphic>
          <a:graphicData uri="http://schemas.openxmlformats.org/drawingml/2006/table">
            <a:tbl>
              <a:tblPr firstRow="1" bandRow="1">
                <a:tableStyleId>{5C22544A-7EE6-4342-B048-85BDC9FD1C3A}</a:tableStyleId>
              </a:tblPr>
              <a:tblGrid>
                <a:gridCol w="1948544"/>
                <a:gridCol w="3951837"/>
              </a:tblGrid>
              <a:tr h="814977">
                <a:tc gridSpan="2">
                  <a:txBody>
                    <a:bodyPr/>
                    <a:lstStyle/>
                    <a:p>
                      <a:r>
                        <a:rPr lang="it-IT" sz="1600" dirty="0" smtClean="0"/>
                        <a:t>E2</a:t>
                      </a:r>
                      <a:r>
                        <a:rPr lang="it-IT" sz="1600" baseline="0" dirty="0" smtClean="0"/>
                        <a:t> (valutazione dell’</a:t>
                      </a:r>
                      <a:r>
                        <a:rPr lang="it-IT" sz="1600" baseline="0" dirty="0" err="1" smtClean="0"/>
                        <a:t>Affaticabilità</a:t>
                      </a:r>
                      <a:r>
                        <a:rPr lang="it-IT" sz="1600" baseline="0" dirty="0" smtClean="0"/>
                        <a:t>): numero di contrazioni con forza al 50% della contrazione e tempo di rilassamento di 10 secondi</a:t>
                      </a:r>
                      <a:endParaRPr lang="it-IT" sz="1600" dirty="0"/>
                    </a:p>
                  </a:txBody>
                  <a:tcPr/>
                </a:tc>
                <a:tc hMerge="1">
                  <a:txBody>
                    <a:bodyPr/>
                    <a:lstStyle/>
                    <a:p>
                      <a:endParaRPr lang="it-IT" dirty="0"/>
                    </a:p>
                  </a:txBody>
                  <a:tcPr/>
                </a:tc>
              </a:tr>
              <a:tr h="362212">
                <a:tc>
                  <a:txBody>
                    <a:bodyPr/>
                    <a:lstStyle/>
                    <a:p>
                      <a:r>
                        <a:rPr lang="it-IT" dirty="0" smtClean="0"/>
                        <a:t>o</a:t>
                      </a:r>
                      <a:endParaRPr lang="it-IT" dirty="0"/>
                    </a:p>
                  </a:txBody>
                  <a:tcPr/>
                </a:tc>
                <a:tc>
                  <a:txBody>
                    <a:bodyPr/>
                    <a:lstStyle/>
                    <a:p>
                      <a:r>
                        <a:rPr lang="it-IT" dirty="0" smtClean="0"/>
                        <a:t>&lt; 2 contrazioni</a:t>
                      </a:r>
                      <a:endParaRPr lang="it-IT" dirty="0"/>
                    </a:p>
                  </a:txBody>
                  <a:tcPr/>
                </a:tc>
              </a:tr>
              <a:tr h="362212">
                <a:tc>
                  <a:txBody>
                    <a:bodyPr/>
                    <a:lstStyle/>
                    <a:p>
                      <a:r>
                        <a:rPr lang="it-IT" dirty="0" smtClean="0"/>
                        <a:t>1</a:t>
                      </a:r>
                      <a:endParaRPr lang="it-IT" dirty="0"/>
                    </a:p>
                  </a:txBody>
                  <a:tcPr/>
                </a:tc>
                <a:tc>
                  <a:txBody>
                    <a:bodyPr/>
                    <a:lstStyle/>
                    <a:p>
                      <a:r>
                        <a:rPr lang="it-IT" dirty="0" smtClean="0"/>
                        <a:t>2-5 contrazioni</a:t>
                      </a:r>
                      <a:endParaRPr lang="it-IT" dirty="0"/>
                    </a:p>
                  </a:txBody>
                  <a:tcPr/>
                </a:tc>
              </a:tr>
              <a:tr h="362212">
                <a:tc>
                  <a:txBody>
                    <a:bodyPr/>
                    <a:lstStyle/>
                    <a:p>
                      <a:r>
                        <a:rPr lang="it-IT" dirty="0" smtClean="0"/>
                        <a:t>2</a:t>
                      </a:r>
                      <a:endParaRPr lang="it-IT" dirty="0"/>
                    </a:p>
                  </a:txBody>
                  <a:tcPr/>
                </a:tc>
                <a:tc>
                  <a:txBody>
                    <a:bodyPr/>
                    <a:lstStyle/>
                    <a:p>
                      <a:r>
                        <a:rPr lang="it-IT" dirty="0" smtClean="0"/>
                        <a:t>6-9 contrazioni</a:t>
                      </a:r>
                      <a:endParaRPr lang="it-IT" dirty="0"/>
                    </a:p>
                  </a:txBody>
                  <a:tcPr/>
                </a:tc>
              </a:tr>
              <a:tr h="362212">
                <a:tc>
                  <a:txBody>
                    <a:bodyPr/>
                    <a:lstStyle/>
                    <a:p>
                      <a:r>
                        <a:rPr lang="it-IT" dirty="0" smtClean="0"/>
                        <a:t>3</a:t>
                      </a:r>
                      <a:endParaRPr lang="it-IT" dirty="0"/>
                    </a:p>
                  </a:txBody>
                  <a:tcPr/>
                </a:tc>
                <a:tc>
                  <a:txBody>
                    <a:bodyPr/>
                    <a:lstStyle/>
                    <a:p>
                      <a:r>
                        <a:rPr lang="it-IT" dirty="0" smtClean="0"/>
                        <a:t>&gt; 9 contrazioni</a:t>
                      </a:r>
                      <a:endParaRPr lang="it-IT" dirty="0"/>
                    </a:p>
                  </a:txBody>
                  <a:tcPr/>
                </a:tc>
              </a:tr>
              <a:tr h="54338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i="1" dirty="0" err="1" smtClean="0"/>
                        <a:t>Incontinence</a:t>
                      </a:r>
                      <a:r>
                        <a:rPr lang="it-IT" sz="1400" b="1" i="1" dirty="0" smtClean="0"/>
                        <a:t>, </a:t>
                      </a:r>
                      <a:r>
                        <a:rPr lang="it-IT" sz="1400" b="1" i="1" dirty="0" err="1" smtClean="0"/>
                        <a:t>pelvic</a:t>
                      </a:r>
                      <a:r>
                        <a:rPr lang="it-IT" sz="1400" b="1" i="1" dirty="0" smtClean="0"/>
                        <a:t> </a:t>
                      </a:r>
                      <a:r>
                        <a:rPr lang="it-IT" sz="1400" b="1" i="1" dirty="0" err="1" smtClean="0"/>
                        <a:t>floor</a:t>
                      </a:r>
                      <a:r>
                        <a:rPr lang="it-IT" sz="1400" b="1" i="1" dirty="0" smtClean="0"/>
                        <a:t> </a:t>
                      </a:r>
                      <a:r>
                        <a:rPr lang="it-IT" sz="1400" b="1" i="1" dirty="0" err="1" smtClean="0"/>
                        <a:t>prolapses</a:t>
                      </a:r>
                      <a:r>
                        <a:rPr lang="it-IT" sz="1400" b="1" i="1" dirty="0" smtClean="0"/>
                        <a:t>, general </a:t>
                      </a:r>
                      <a:r>
                        <a:rPr lang="it-IT" sz="1400" b="1" i="1" dirty="0" err="1" smtClean="0"/>
                        <a:t>factors</a:t>
                      </a:r>
                      <a:r>
                        <a:rPr lang="it-IT" sz="1400" b="1" i="1" dirty="0" smtClean="0"/>
                        <a:t>, handicap </a:t>
                      </a:r>
                      <a:r>
                        <a:rPr lang="mr-IN" sz="1400" b="1" i="1" dirty="0" smtClean="0"/>
                        <a:t>–</a:t>
                      </a:r>
                      <a:r>
                        <a:rPr lang="it-IT" sz="1400" b="1" i="1" dirty="0" smtClean="0"/>
                        <a:t> IPGH (Artibani et al. 1996)</a:t>
                      </a:r>
                    </a:p>
                  </a:txBody>
                  <a:tcPr/>
                </a:tc>
                <a:tc hMerge="1">
                  <a:txBody>
                    <a:bodyPr/>
                    <a:lstStyle/>
                    <a:p>
                      <a:endParaRPr lang="it-IT" dirty="0"/>
                    </a:p>
                  </a:txBody>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741363" y="940966"/>
            <a:ext cx="8607425" cy="1182687"/>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t>VALUTAZIONE PERINEALE INTERNA</a:t>
            </a:r>
          </a:p>
        </p:txBody>
      </p:sp>
      <p:sp>
        <p:nvSpPr>
          <p:cNvPr id="2" name="CasellaDiTesto 1"/>
          <p:cNvSpPr txBox="1"/>
          <p:nvPr/>
        </p:nvSpPr>
        <p:spPr>
          <a:xfrm>
            <a:off x="1090637" y="3563813"/>
            <a:ext cx="7908876" cy="2081595"/>
          </a:xfrm>
          <a:prstGeom prst="rect">
            <a:avLst/>
          </a:prstGeom>
          <a:noFill/>
        </p:spPr>
        <p:txBody>
          <a:bodyPr wrap="square" rtlCol="0">
            <a:spAutoFit/>
          </a:bodyPr>
          <a:lstStyle/>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b="1" dirty="0">
                <a:solidFill>
                  <a:schemeClr val="tx1">
                    <a:lumMod val="95000"/>
                    <a:lumOff val="5000"/>
                  </a:schemeClr>
                </a:solidFill>
                <a:latin typeface="Century Gothic" charset="0"/>
                <a:ea typeface="Century Gothic" charset="0"/>
                <a:cs typeface="Century Gothic" charset="0"/>
              </a:rPr>
              <a:t>VALUTAZIONE FUNZIONALE </a:t>
            </a:r>
            <a:r>
              <a:rPr lang="de-DE" sz="2000" b="1" dirty="0" smtClean="0">
                <a:solidFill>
                  <a:schemeClr val="tx1">
                    <a:lumMod val="95000"/>
                    <a:lumOff val="5000"/>
                  </a:schemeClr>
                </a:solidFill>
                <a:latin typeface="Century Gothic" charset="0"/>
                <a:ea typeface="Century Gothic" charset="0"/>
                <a:cs typeface="Century Gothic" charset="0"/>
              </a:rPr>
              <a:t>INTERNA:</a:t>
            </a: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sz="2000" b="1" dirty="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000" dirty="0" smtClean="0">
                <a:solidFill>
                  <a:schemeClr val="tx1">
                    <a:lumMod val="95000"/>
                    <a:lumOff val="5000"/>
                  </a:schemeClr>
                </a:solidFill>
                <a:latin typeface="Century Gothic" charset="0"/>
                <a:ea typeface="Century Gothic" charset="0"/>
                <a:cs typeface="Century Gothic" charset="0"/>
              </a:rPr>
              <a:t>INVITARE LA PAZIENTE A SOFFIARSI </a:t>
            </a:r>
            <a:r>
              <a:rPr lang="de-DE" sz="2000" dirty="0">
                <a:solidFill>
                  <a:schemeClr val="tx1">
                    <a:lumMod val="95000"/>
                    <a:lumOff val="5000"/>
                  </a:schemeClr>
                </a:solidFill>
                <a:latin typeface="Century Gothic" charset="0"/>
                <a:ea typeface="Century Gothic" charset="0"/>
                <a:cs typeface="Century Gothic" charset="0"/>
              </a:rPr>
              <a:t>IL NASO </a:t>
            </a:r>
            <a:r>
              <a:rPr lang="de-DE" sz="2000" dirty="0" smtClean="0">
                <a:solidFill>
                  <a:schemeClr val="tx1">
                    <a:lumMod val="95000"/>
                    <a:lumOff val="5000"/>
                  </a:schemeClr>
                </a:solidFill>
                <a:latin typeface="Century Gothic" charset="0"/>
                <a:ea typeface="Century Gothic" charset="0"/>
                <a:cs typeface="Century Gothic" charset="0"/>
              </a:rPr>
              <a:t>(SFORZO PROGRAMMATO) O AD ESEGUIRE UN COLPO DI TOSSE E OSSERVARE LA RISPOSTA  ADDOMINALE </a:t>
            </a:r>
            <a:r>
              <a:rPr lang="de-DE" sz="2000" dirty="0">
                <a:solidFill>
                  <a:schemeClr val="tx1">
                    <a:lumMod val="95000"/>
                    <a:lumOff val="5000"/>
                  </a:schemeClr>
                </a:solidFill>
                <a:latin typeface="Century Gothic" charset="0"/>
                <a:ea typeface="Century Gothic" charset="0"/>
                <a:cs typeface="Century Gothic" charset="0"/>
              </a:rPr>
              <a:t>E </a:t>
            </a:r>
            <a:r>
              <a:rPr lang="de-DE" sz="2000" dirty="0" smtClean="0">
                <a:solidFill>
                  <a:schemeClr val="tx1">
                    <a:lumMod val="95000"/>
                    <a:lumOff val="5000"/>
                  </a:schemeClr>
                </a:solidFill>
                <a:latin typeface="Century Gothic" charset="0"/>
                <a:ea typeface="Century Gothic" charset="0"/>
                <a:cs typeface="Century Gothic" charset="0"/>
              </a:rPr>
              <a:t>PERINEALE (CONTRAZIONE O SPINTA?)</a:t>
            </a:r>
            <a:endParaRPr lang="de-DE" sz="2000" dirty="0">
              <a:solidFill>
                <a:schemeClr val="tx1">
                  <a:lumMod val="95000"/>
                  <a:lumOff val="5000"/>
                </a:schemeClr>
              </a:solidFill>
              <a:latin typeface="Century Gothic" charset="0"/>
              <a:ea typeface="Century Gothic" charset="0"/>
              <a:cs typeface="Century Gothic"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7824" y="2123653"/>
            <a:ext cx="8928992" cy="5324535"/>
          </a:xfrm>
          <a:prstGeom prst="rect">
            <a:avLst/>
          </a:prstGeom>
          <a:noFill/>
        </p:spPr>
        <p:txBody>
          <a:bodyPr wrap="square" rtlCol="0">
            <a:spAutoFit/>
          </a:bodyPr>
          <a:lstStyle/>
          <a:p>
            <a:pPr algn="just">
              <a:lnSpc>
                <a:spcPct val="100000"/>
              </a:lnSpc>
            </a:pPr>
            <a:r>
              <a:rPr lang="it-IT" sz="2000" dirty="0" smtClean="0">
                <a:latin typeface="Century Gothic" charset="0"/>
                <a:ea typeface="Century Gothic" charset="0"/>
                <a:cs typeface="Century Gothic" charset="0"/>
              </a:rPr>
              <a:t>La valutazione clinico anamnestica, l’esame muscolare segmentario pelvi-perineale e</a:t>
            </a:r>
            <a:r>
              <a:rPr lang="it-IT" sz="2000" dirty="0">
                <a:latin typeface="Century Gothic" charset="0"/>
                <a:ea typeface="Century Gothic" charset="0"/>
                <a:cs typeface="Century Gothic" charset="0"/>
              </a:rPr>
              <a:t> quello posturale del bacino, sono la </a:t>
            </a:r>
            <a:r>
              <a:rPr lang="it-IT" sz="2000" dirty="0">
                <a:latin typeface="Century Gothic" charset="0"/>
                <a:ea typeface="Century Gothic" charset="0"/>
                <a:cs typeface="Century Gothic" charset="0"/>
              </a:rPr>
              <a:t>base per poter formulare un programma terapeutico </a:t>
            </a:r>
            <a:r>
              <a:rPr lang="it-IT" sz="2000" dirty="0">
                <a:latin typeface="Century Gothic" charset="0"/>
                <a:ea typeface="Century Gothic" charset="0"/>
                <a:cs typeface="Century Gothic" charset="0"/>
              </a:rPr>
              <a:t>individualizzato, per questo non devono essere </a:t>
            </a:r>
            <a:r>
              <a:rPr lang="it-IT" sz="2000" dirty="0" smtClean="0">
                <a:latin typeface="Century Gothic" charset="0"/>
                <a:ea typeface="Century Gothic" charset="0"/>
                <a:cs typeface="Century Gothic" charset="0"/>
              </a:rPr>
              <a:t>considerate semplici procedure da eseguirsi meccanicamente, ma devono rappresentare un processo che richiede sia capacità  di relazione con la paziente sia capacità professionali. </a:t>
            </a:r>
          </a:p>
          <a:p>
            <a:pPr algn="just">
              <a:lnSpc>
                <a:spcPct val="100000"/>
              </a:lnSpc>
            </a:pPr>
            <a:endParaRPr lang="it-IT" sz="2000" dirty="0" smtClean="0">
              <a:latin typeface="Century Gothic" charset="0"/>
              <a:ea typeface="Century Gothic" charset="0"/>
              <a:cs typeface="Century Gothic" charset="0"/>
            </a:endParaRPr>
          </a:p>
          <a:p>
            <a:pPr algn="just">
              <a:lnSpc>
                <a:spcPct val="100000"/>
              </a:lnSpc>
            </a:pPr>
            <a:r>
              <a:rPr lang="it-IT" sz="2000" dirty="0" smtClean="0">
                <a:latin typeface="Century Gothic" charset="0"/>
                <a:ea typeface="Century Gothic" charset="0"/>
                <a:cs typeface="Century Gothic" charset="0"/>
              </a:rPr>
              <a:t>In questa era di moderne tecnologie mediche, l’importanza dell’esame obiettivo e dell’anamnesi è stata progressivamente subordinata a quella dei mezzi e delle tecniche diagnostiche, con frequente aumento dei costi sanitari. </a:t>
            </a:r>
          </a:p>
          <a:p>
            <a:pPr algn="just">
              <a:lnSpc>
                <a:spcPct val="100000"/>
              </a:lnSpc>
            </a:pPr>
            <a:endParaRPr lang="it-IT" sz="2000" dirty="0" smtClean="0">
              <a:latin typeface="Century Gothic" charset="0"/>
              <a:ea typeface="Century Gothic" charset="0"/>
              <a:cs typeface="Century Gothic" charset="0"/>
            </a:endParaRPr>
          </a:p>
          <a:p>
            <a:pPr algn="just">
              <a:lnSpc>
                <a:spcPct val="100000"/>
              </a:lnSpc>
            </a:pPr>
            <a:r>
              <a:rPr lang="it-IT" sz="2000" dirty="0" smtClean="0">
                <a:latin typeface="Century Gothic" charset="0"/>
                <a:ea typeface="Century Gothic" charset="0"/>
                <a:cs typeface="Century Gothic" charset="0"/>
              </a:rPr>
              <a:t>Per questo motivo e in seguito alle raccomandazioni dell’ </a:t>
            </a:r>
            <a:r>
              <a:rPr lang="it-IT" sz="2000" i="1" dirty="0">
                <a:latin typeface="Century Gothic" charset="0"/>
                <a:ea typeface="Century Gothic" charset="0"/>
                <a:cs typeface="Century Gothic" charset="0"/>
              </a:rPr>
              <a:t>I</a:t>
            </a:r>
            <a:r>
              <a:rPr lang="it-IT" sz="2000" i="1" dirty="0" smtClean="0">
                <a:latin typeface="Century Gothic" charset="0"/>
                <a:ea typeface="Century Gothic" charset="0"/>
                <a:cs typeface="Century Gothic" charset="0"/>
              </a:rPr>
              <a:t>nternational </a:t>
            </a:r>
            <a:r>
              <a:rPr lang="it-IT" sz="2000" i="1" dirty="0" err="1">
                <a:latin typeface="Century Gothic" charset="0"/>
                <a:ea typeface="Century Gothic" charset="0"/>
                <a:cs typeface="Century Gothic" charset="0"/>
              </a:rPr>
              <a:t>C</a:t>
            </a:r>
            <a:r>
              <a:rPr lang="it-IT" sz="2000" i="1" dirty="0" err="1" smtClean="0">
                <a:latin typeface="Century Gothic" charset="0"/>
                <a:ea typeface="Century Gothic" charset="0"/>
                <a:cs typeface="Century Gothic" charset="0"/>
              </a:rPr>
              <a:t>ontinence</a:t>
            </a:r>
            <a:r>
              <a:rPr lang="it-IT" sz="2000" i="1" dirty="0" smtClean="0">
                <a:latin typeface="Century Gothic" charset="0"/>
                <a:ea typeface="Century Gothic" charset="0"/>
                <a:cs typeface="Century Gothic" charset="0"/>
              </a:rPr>
              <a:t> Society </a:t>
            </a:r>
            <a:r>
              <a:rPr lang="it-IT" sz="2000" dirty="0" smtClean="0">
                <a:latin typeface="Century Gothic" charset="0"/>
                <a:ea typeface="Century Gothic" charset="0"/>
                <a:cs typeface="Century Gothic" charset="0"/>
              </a:rPr>
              <a:t>il </a:t>
            </a:r>
            <a:r>
              <a:rPr lang="it-IT" sz="2000" dirty="0" err="1" smtClean="0">
                <a:latin typeface="Century Gothic" charset="0"/>
                <a:ea typeface="Century Gothic" charset="0"/>
                <a:cs typeface="Century Gothic" charset="0"/>
              </a:rPr>
              <a:t>riabilitatore</a:t>
            </a:r>
            <a:r>
              <a:rPr lang="it-IT" sz="2000" dirty="0" smtClean="0">
                <a:latin typeface="Century Gothic" charset="0"/>
                <a:ea typeface="Century Gothic" charset="0"/>
                <a:cs typeface="Century Gothic" charset="0"/>
              </a:rPr>
              <a:t> deve valorizzare l’anamnesi e l’esame obiettivo per poter esprimere un giudizio clinico prognostico e di valutazione dei risultati.</a:t>
            </a:r>
            <a:endParaRPr lang="it-IT" sz="2000" dirty="0">
              <a:latin typeface="Century Gothic" charset="0"/>
              <a:ea typeface="Century Gothic" charset="0"/>
              <a:cs typeface="Century Gothic" charset="0"/>
            </a:endParaRPr>
          </a:p>
        </p:txBody>
      </p:sp>
      <p:sp>
        <p:nvSpPr>
          <p:cNvPr id="6" name="Rectangle 1"/>
          <p:cNvSpPr txBox="1">
            <a:spLocks noChangeArrowheads="1"/>
          </p:cNvSpPr>
          <p:nvPr/>
        </p:nvSpPr>
        <p:spPr>
          <a:xfrm>
            <a:off x="874613" y="899517"/>
            <a:ext cx="8475413" cy="792088"/>
          </a:xfrm>
          <a:prstGeom prst="rect">
            <a:avLst/>
          </a:prstGeom>
        </p:spPr>
        <p:txBody>
          <a:bodyPr vert="horz" lIns="0" tIns="10080" rIns="0" bIns="0" anchor="b">
            <a:normAutofit/>
          </a:bodyPr>
          <a:lstStyle>
            <a:lvl1pPr algn="l" rtl="0" eaLnBrk="1" latinLnBrk="0" hangingPunct="1">
              <a:spcBef>
                <a:spcPct val="0"/>
              </a:spcBef>
              <a:buNone/>
              <a:defRPr kumimoji="0" sz="5500" b="0" kern="1200">
                <a:ln>
                  <a:noFill/>
                </a:ln>
                <a:solidFill>
                  <a:schemeClr val="tx2"/>
                </a:solidFill>
                <a:effectLst/>
                <a:latin typeface="+mj-lt"/>
                <a:ea typeface="+mj-ea"/>
                <a:cs typeface="+mj-cs"/>
              </a:defRPr>
            </a:lvl1pPr>
          </a:lstStyle>
          <a:p>
            <a:pPr algn="ctr" defTabSz="914400" fontAlgn="auto">
              <a:lnSpc>
                <a:spcPct val="98000"/>
              </a:lnSpc>
              <a:spcAft>
                <a:spcPts val="0"/>
              </a:spcAft>
              <a:buClrTx/>
              <a:buSzTx/>
              <a:buFontTx/>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600" b="1" dirty="0" smtClean="0"/>
              <a:t>CONCLUSIONI</a:t>
            </a:r>
            <a:endParaRPr lang="de-DE" sz="3600" b="1" dirty="0"/>
          </a:p>
        </p:txBody>
      </p:sp>
    </p:spTree>
    <p:extLst>
      <p:ext uri="{BB962C8B-B14F-4D97-AF65-F5344CB8AC3E}">
        <p14:creationId xmlns:p14="http://schemas.microsoft.com/office/powerpoint/2010/main" val="48395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1439912" y="2771725"/>
            <a:ext cx="7128792" cy="1656184"/>
          </a:xfrm>
        </p:spPr>
        <p:txBody>
          <a:bodyPr>
            <a:normAutofit/>
          </a:bodyPr>
          <a:lstStyle/>
          <a:p>
            <a:pPr algn="ctr" eaLnBrk="1" fontAlgn="auto" hangingPunct="1">
              <a:spcAft>
                <a:spcPts val="0"/>
              </a:spcAft>
              <a:defRPr/>
            </a:pPr>
            <a:r>
              <a:rPr lang="it-IT" sz="4800" dirty="0" smtClean="0"/>
              <a:t>La valutazione clinica del perineo</a:t>
            </a:r>
            <a:endParaRPr lang="it-IT" sz="4800" dirty="0"/>
          </a:p>
        </p:txBody>
      </p:sp>
      <p:sp>
        <p:nvSpPr>
          <p:cNvPr id="6" name="Sottotitolo 5"/>
          <p:cNvSpPr>
            <a:spLocks noGrp="1"/>
          </p:cNvSpPr>
          <p:nvPr>
            <p:ph type="subTitle" idx="1"/>
          </p:nvPr>
        </p:nvSpPr>
        <p:spPr>
          <a:xfrm>
            <a:off x="7450235" y="6876181"/>
            <a:ext cx="3278709" cy="604838"/>
          </a:xfrm>
        </p:spPr>
        <p:txBody>
          <a:bodyPr>
            <a:noAutofit/>
          </a:bodyPr>
          <a:lstStyle/>
          <a:p>
            <a:pPr algn="just" eaLnBrk="1" fontAlgn="auto" hangingPunct="1">
              <a:spcBef>
                <a:spcPts val="661"/>
              </a:spcBef>
              <a:spcAft>
                <a:spcPts val="0"/>
              </a:spcAft>
              <a:buFont typeface="Wingdings"/>
              <a:buNone/>
              <a:defRPr/>
            </a:pPr>
            <a:r>
              <a:rPr lang="it-IT" sz="1400" dirty="0" err="1" smtClean="0">
                <a:latin typeface="Century Gothic" pitchFamily="34" charset="0"/>
              </a:rPr>
              <a:t>Ost</a:t>
            </a:r>
            <a:r>
              <a:rPr lang="it-IT" sz="1400" dirty="0" smtClean="0">
                <a:latin typeface="Century Gothic" pitchFamily="34" charset="0"/>
              </a:rPr>
              <a:t>. Francesca Cremonini</a:t>
            </a:r>
          </a:p>
          <a:p>
            <a:pPr algn="just" eaLnBrk="1" fontAlgn="auto" hangingPunct="1">
              <a:spcBef>
                <a:spcPts val="661"/>
              </a:spcBef>
              <a:spcAft>
                <a:spcPts val="0"/>
              </a:spcAft>
              <a:buFont typeface="Wingdings"/>
              <a:buNone/>
              <a:defRPr/>
            </a:pPr>
            <a:r>
              <a:rPr lang="it-IT" sz="1400" dirty="0" err="1" smtClean="0">
                <a:latin typeface="Century Gothic" pitchFamily="34" charset="0"/>
              </a:rPr>
              <a:t>Ost</a:t>
            </a:r>
            <a:r>
              <a:rPr lang="it-IT" sz="1400" dirty="0" smtClean="0">
                <a:latin typeface="Century Gothic" pitchFamily="34" charset="0"/>
              </a:rPr>
              <a:t>. Francesca Ferrari</a:t>
            </a:r>
            <a:endParaRPr lang="it-IT" sz="1400" dirty="0">
              <a:latin typeface="Century Gothic" pitchFamily="34" charset="0"/>
            </a:endParaRPr>
          </a:p>
        </p:txBody>
      </p:sp>
      <p:sp>
        <p:nvSpPr>
          <p:cNvPr id="7" name="Segnaposto numero diapositiva 6"/>
          <p:cNvSpPr>
            <a:spLocks noGrp="1"/>
          </p:cNvSpPr>
          <p:nvPr>
            <p:ph type="sldNum" sz="quarter" idx="12"/>
          </p:nvPr>
        </p:nvSpPr>
        <p:spPr>
          <a:xfrm>
            <a:off x="8736542" y="7006699"/>
            <a:ext cx="1200314" cy="402483"/>
          </a:xfrm>
        </p:spPr>
        <p:txBody>
          <a:bodyPr/>
          <a:lstStyle/>
          <a:p>
            <a:pPr>
              <a:defRPr/>
            </a:pPr>
            <a:fld id="{4B6FAC97-266E-43F9-8062-D64D0E474BF4}"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31800" y="2483693"/>
            <a:ext cx="9361040" cy="1220873"/>
          </a:xfrm>
        </p:spPr>
        <p:txBody>
          <a:bodyPr>
            <a:normAutofit/>
          </a:bodyPr>
          <a:lstStyle/>
          <a:p>
            <a:pPr algn="ctr"/>
            <a:r>
              <a:rPr lang="it-IT" sz="6000" dirty="0" smtClean="0">
                <a:latin typeface="Century Gothic" pitchFamily="34" charset="0"/>
              </a:rPr>
              <a:t>GRAZIE</a:t>
            </a:r>
            <a:endParaRPr lang="it-IT" sz="6000" dirty="0">
              <a:latin typeface="Century Gothic"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318482" y="4931965"/>
            <a:ext cx="1587676" cy="1619645"/>
          </a:xfrm>
          <a:prstGeom prst="rect">
            <a:avLst/>
          </a:prstGeom>
          <a:ln>
            <a:noFill/>
          </a:ln>
          <a:effectLst>
            <a:softEdge rad="112500"/>
          </a:effectLst>
        </p:spPr>
      </p:pic>
      <p:sp>
        <p:nvSpPr>
          <p:cNvPr id="5" name="CasellaDiTesto 4"/>
          <p:cNvSpPr txBox="1"/>
          <p:nvPr/>
        </p:nvSpPr>
        <p:spPr>
          <a:xfrm>
            <a:off x="3961254" y="6551610"/>
            <a:ext cx="2302131" cy="531127"/>
          </a:xfrm>
          <a:prstGeom prst="rect">
            <a:avLst/>
          </a:prstGeom>
          <a:noFill/>
        </p:spPr>
        <p:txBody>
          <a:bodyPr wrap="square" lIns="100794" tIns="50397" rIns="100794" bIns="50397" rtlCol="0">
            <a:spAutoFit/>
          </a:bodyPr>
          <a:lstStyle/>
          <a:p>
            <a:pPr algn="just"/>
            <a:r>
              <a:rPr lang="it-IT" sz="1500" dirty="0">
                <a:latin typeface="Baskerville Old Face" pitchFamily="18" charset="0"/>
              </a:rPr>
              <a:t>Collegio delle Ostetriche della provincia di Mantova</a:t>
            </a:r>
          </a:p>
        </p:txBody>
      </p:sp>
    </p:spTree>
    <p:extLst>
      <p:ext uri="{BB962C8B-B14F-4D97-AF65-F5344CB8AC3E}">
        <p14:creationId xmlns:p14="http://schemas.microsoft.com/office/powerpoint/2010/main" val="16836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741363" y="664046"/>
            <a:ext cx="8607425" cy="1171575"/>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4400" b="1" dirty="0">
                <a:effectLst>
                  <a:outerShdw blurRad="38100" dist="38100" dir="2700000" algn="tl">
                    <a:srgbClr val="000000">
                      <a:alpha val="43137"/>
                    </a:srgbClr>
                  </a:outerShdw>
                </a:effectLst>
              </a:rPr>
              <a:t>VALUTAZIONE </a:t>
            </a:r>
            <a:r>
              <a:rPr lang="de-DE" sz="4400" b="1" dirty="0" smtClean="0">
                <a:effectLst>
                  <a:outerShdw blurRad="38100" dist="38100" dir="2700000" algn="tl">
                    <a:srgbClr val="000000">
                      <a:alpha val="43137"/>
                    </a:srgbClr>
                  </a:outerShdw>
                </a:effectLst>
              </a:rPr>
              <a:t>DELLA </a:t>
            </a:r>
            <a:r>
              <a:rPr lang="de-DE" sz="4400" b="1" dirty="0">
                <a:effectLst>
                  <a:outerShdw blurRad="38100" dist="38100" dir="2700000" algn="tl">
                    <a:srgbClr val="000000">
                      <a:alpha val="43137"/>
                    </a:srgbClr>
                  </a:outerShdw>
                </a:effectLst>
              </a:rPr>
              <a:t>PAZIENTE</a:t>
            </a:r>
          </a:p>
        </p:txBody>
      </p:sp>
      <p:pic>
        <p:nvPicPr>
          <p:cNvPr id="11268" name="Picture 5" descr="https://encrypted-tbn1.gstatic.com/images?q=tbn:ANd9GcRBU-s3JLGrVi8MsSDdwW_nLo1lGWwXrPsHAlOHtecUfV4tjmP-m1dJXw">
            <a:hlinkClick r:id="rId3"/>
          </p:cNvPr>
          <p:cNvPicPr>
            <a:picLocks noChangeAspect="1" noChangeArrowheads="1"/>
          </p:cNvPicPr>
          <p:nvPr/>
        </p:nvPicPr>
        <p:blipFill>
          <a:blip r:embed="rId4" cstate="print"/>
          <a:srcRect/>
          <a:stretch>
            <a:fillRect/>
          </a:stretch>
        </p:blipFill>
        <p:spPr bwMode="auto">
          <a:xfrm>
            <a:off x="4111625" y="4922838"/>
            <a:ext cx="2143125" cy="1781175"/>
          </a:xfrm>
          <a:prstGeom prst="rect">
            <a:avLst/>
          </a:prstGeom>
          <a:noFill/>
          <a:ln w="9525">
            <a:noFill/>
            <a:miter lim="800000"/>
            <a:headEnd/>
            <a:tailEnd/>
          </a:ln>
        </p:spPr>
      </p:pic>
      <p:sp>
        <p:nvSpPr>
          <p:cNvPr id="2" name="CasellaDiTesto 1"/>
          <p:cNvSpPr txBox="1"/>
          <p:nvPr/>
        </p:nvSpPr>
        <p:spPr>
          <a:xfrm>
            <a:off x="935856" y="2743927"/>
            <a:ext cx="8136904" cy="1359218"/>
          </a:xfrm>
          <a:prstGeom prst="rect">
            <a:avLst/>
          </a:prstGeom>
          <a:noFill/>
        </p:spPr>
        <p:txBody>
          <a:bodyPr wrap="square" rtlCol="0">
            <a:spAutoFit/>
          </a:bodyPr>
          <a:lstStyle/>
          <a:p>
            <a:pPr marL="0" indent="0" algn="ctr" eaLnBrk="1" fontAlgn="auto" hangingPunct="1">
              <a:lnSpc>
                <a:spcPct val="98000"/>
              </a:lnSpc>
              <a:spcBef>
                <a:spcPts val="661"/>
              </a:spcBef>
              <a:buFont typeface="Wingdings"/>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800" dirty="0">
                <a:solidFill>
                  <a:schemeClr val="tx1">
                    <a:lumMod val="95000"/>
                    <a:lumOff val="5000"/>
                  </a:schemeClr>
                </a:solidFill>
                <a:latin typeface="Century Gothic" charset="0"/>
                <a:ea typeface="Century Gothic" charset="0"/>
                <a:cs typeface="Century Gothic" charset="0"/>
              </a:rPr>
              <a:t>QUALI SONO GLI STRUMENTI A DISPOSIZIONE  PER POTER EFFETTUARE UNA CORRETTA RACCOLTA DI INFORMAZIONI?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741363" y="808062"/>
            <a:ext cx="8607425" cy="1171575"/>
          </a:xfrm>
        </p:spPr>
        <p:txBody>
          <a:bodyPr tIns="10080">
            <a:normAutofit/>
          </a:bodyPr>
          <a:lstStyle/>
          <a:p>
            <a:pPr algn="ct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4000" b="1" dirty="0">
                <a:effectLst>
                  <a:outerShdw blurRad="38100" dist="38100" dir="2700000" algn="tl">
                    <a:srgbClr val="000000">
                      <a:alpha val="43137"/>
                    </a:srgbClr>
                  </a:outerShdw>
                </a:effectLst>
              </a:rPr>
              <a:t>VALUTAZIONE </a:t>
            </a:r>
            <a:r>
              <a:rPr lang="de-DE" sz="4000" b="1" dirty="0" smtClean="0">
                <a:effectLst>
                  <a:outerShdw blurRad="38100" dist="38100" dir="2700000" algn="tl">
                    <a:srgbClr val="000000">
                      <a:alpha val="43137"/>
                    </a:srgbClr>
                  </a:outerShdw>
                </a:effectLst>
              </a:rPr>
              <a:t>DELLA </a:t>
            </a:r>
            <a:r>
              <a:rPr lang="de-DE" sz="4000" b="1" dirty="0">
                <a:effectLst>
                  <a:outerShdw blurRad="38100" dist="38100" dir="2700000" algn="tl">
                    <a:srgbClr val="000000">
                      <a:alpha val="43137"/>
                    </a:srgbClr>
                  </a:outerShdw>
                </a:effectLst>
              </a:rPr>
              <a:t>PAZIENTE</a:t>
            </a:r>
          </a:p>
        </p:txBody>
      </p:sp>
      <p:sp>
        <p:nvSpPr>
          <p:cNvPr id="2" name="CasellaDiTesto 1"/>
          <p:cNvSpPr txBox="1"/>
          <p:nvPr/>
        </p:nvSpPr>
        <p:spPr>
          <a:xfrm>
            <a:off x="1336663" y="3635821"/>
            <a:ext cx="7416824" cy="2562881"/>
          </a:xfrm>
          <a:prstGeom prst="rect">
            <a:avLst/>
          </a:prstGeom>
          <a:noFill/>
        </p:spPr>
        <p:txBody>
          <a:bodyPr wrap="square" rtlCol="0">
            <a:spAutoFit/>
          </a:bodyPr>
          <a:lstStyle/>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800" dirty="0">
                <a:solidFill>
                  <a:schemeClr val="tx1">
                    <a:lumMod val="95000"/>
                    <a:lumOff val="5000"/>
                  </a:schemeClr>
                </a:solidFill>
                <a:latin typeface="Century Gothic" charset="0"/>
                <a:ea typeface="Century Gothic" charset="0"/>
                <a:cs typeface="Century Gothic" charset="0"/>
              </a:rPr>
              <a:t>RACCOLTA DATI</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800" dirty="0">
                <a:solidFill>
                  <a:schemeClr val="tx1">
                    <a:lumMod val="95000"/>
                    <a:lumOff val="5000"/>
                  </a:schemeClr>
                </a:solidFill>
                <a:latin typeface="Century Gothic" charset="0"/>
                <a:ea typeface="Century Gothic" charset="0"/>
                <a:cs typeface="Century Gothic" charset="0"/>
              </a:rPr>
              <a:t>VALUTAZIONE GLOBALE DEL SOGGETTO</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800" dirty="0">
                <a:solidFill>
                  <a:schemeClr val="tx1">
                    <a:lumMod val="95000"/>
                    <a:lumOff val="5000"/>
                  </a:schemeClr>
                </a:solidFill>
                <a:latin typeface="Century Gothic" charset="0"/>
                <a:ea typeface="Century Gothic" charset="0"/>
                <a:cs typeface="Century Gothic" charset="0"/>
              </a:rPr>
              <a:t>VALUTAZIONE PERINEALE</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800" dirty="0">
                <a:solidFill>
                  <a:schemeClr val="tx1">
                    <a:lumMod val="95000"/>
                    <a:lumOff val="5000"/>
                  </a:schemeClr>
                </a:solidFill>
                <a:latin typeface="Century Gothic" charset="0"/>
                <a:ea typeface="Century Gothic" charset="0"/>
                <a:cs typeface="Century Gothic" charset="0"/>
              </a:rPr>
              <a:t>VALUTAZIONE FUNZIONALE</a:t>
            </a:r>
          </a:p>
          <a:p>
            <a:pPr marL="285750" indent="-285750">
              <a:lnSpc>
                <a:spcPct val="98000"/>
              </a:lnSpc>
              <a:spcBef>
                <a:spcPts val="661"/>
              </a:spcBef>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sz="2800" dirty="0">
                <a:solidFill>
                  <a:schemeClr val="tx1">
                    <a:lumMod val="95000"/>
                    <a:lumOff val="5000"/>
                  </a:schemeClr>
                </a:solidFill>
                <a:latin typeface="Century Gothic" charset="0"/>
                <a:ea typeface="Century Gothic" charset="0"/>
                <a:cs typeface="Century Gothic" charset="0"/>
              </a:rPr>
              <a:t>VALUTAZIONE COMPORTAMENTALE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359792" y="794118"/>
            <a:ext cx="4586981" cy="1182687"/>
          </a:xfrm>
        </p:spPr>
        <p:txBody>
          <a:bodyPr tIns="10080">
            <a:noAutofit/>
          </a:bodyPr>
          <a:lstStyle/>
          <a:p>
            <a:pPr eaLnBrk="1" fontAlgn="auto" hangingPunct="1">
              <a:lnSpc>
                <a:spcPct val="98000"/>
              </a:lnSpc>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a:effectLst>
                  <a:outerShdw blurRad="38100" dist="38100" dir="2700000" algn="tl">
                    <a:srgbClr val="000000">
                      <a:alpha val="43137"/>
                    </a:srgbClr>
                  </a:outerShdw>
                </a:effectLst>
              </a:rPr>
              <a:t>VALUTAZIONE </a:t>
            </a:r>
            <a:r>
              <a:rPr lang="de-DE" sz="3200" b="1" dirty="0" smtClean="0">
                <a:effectLst>
                  <a:outerShdw blurRad="38100" dist="38100" dir="2700000" algn="tl">
                    <a:srgbClr val="000000">
                      <a:alpha val="43137"/>
                    </a:srgbClr>
                  </a:outerShdw>
                </a:effectLst>
              </a:rPr>
              <a:t>DELLA </a:t>
            </a:r>
            <a:r>
              <a:rPr lang="de-DE" sz="3200" b="1" dirty="0">
                <a:effectLst>
                  <a:outerShdw blurRad="38100" dist="38100" dir="2700000" algn="tl">
                    <a:srgbClr val="000000">
                      <a:alpha val="43137"/>
                    </a:srgbClr>
                  </a:outerShdw>
                </a:effectLst>
              </a:rPr>
              <a:t>PAZIENTE: RACCOLTA DATI</a:t>
            </a:r>
          </a:p>
        </p:txBody>
      </p:sp>
      <p:sp>
        <p:nvSpPr>
          <p:cNvPr id="2" name="CasellaDiTesto 1"/>
          <p:cNvSpPr txBox="1"/>
          <p:nvPr/>
        </p:nvSpPr>
        <p:spPr>
          <a:xfrm>
            <a:off x="342101" y="2195661"/>
            <a:ext cx="4986243" cy="4703211"/>
          </a:xfrm>
          <a:prstGeom prst="rect">
            <a:avLst/>
          </a:prstGeom>
          <a:noFill/>
        </p:spPr>
        <p:txBody>
          <a:bodyPr wrap="square" rtlCol="0">
            <a:spAutoFit/>
          </a:bodyPr>
          <a:lstStyle/>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smtClean="0">
                <a:solidFill>
                  <a:schemeClr val="tx1">
                    <a:lumMod val="95000"/>
                    <a:lumOff val="5000"/>
                  </a:schemeClr>
                </a:solidFill>
                <a:latin typeface="Century Gothic" charset="0"/>
                <a:ea typeface="Century Gothic" charset="0"/>
                <a:cs typeface="Century Gothic" charset="0"/>
              </a:rPr>
              <a:t>RACCOLTA DATI ANAGRAFICI;</a:t>
            </a:r>
          </a:p>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smtClean="0">
              <a:solidFill>
                <a:schemeClr val="tx1">
                  <a:lumMod val="95000"/>
                  <a:lumOff val="5000"/>
                </a:schemeClr>
              </a:solidFill>
              <a:latin typeface="Century Gothic" charset="0"/>
              <a:ea typeface="Century Gothic" charset="0"/>
              <a:cs typeface="Century Gothic" charset="0"/>
            </a:endParaRPr>
          </a:p>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smtClean="0">
                <a:solidFill>
                  <a:schemeClr val="tx1">
                    <a:lumMod val="95000"/>
                    <a:lumOff val="5000"/>
                  </a:schemeClr>
                </a:solidFill>
                <a:latin typeface="Century Gothic" charset="0"/>
                <a:ea typeface="Century Gothic" charset="0"/>
                <a:cs typeface="Century Gothic" charset="0"/>
              </a:rPr>
              <a:t>ABITUDINI </a:t>
            </a:r>
            <a:r>
              <a:rPr lang="de-DE" u="sng" dirty="0">
                <a:solidFill>
                  <a:schemeClr val="tx1">
                    <a:lumMod val="95000"/>
                    <a:lumOff val="5000"/>
                  </a:schemeClr>
                </a:solidFill>
                <a:latin typeface="Century Gothic" charset="0"/>
                <a:ea typeface="Century Gothic" charset="0"/>
                <a:cs typeface="Century Gothic" charset="0"/>
              </a:rPr>
              <a:t>QUOTIDIANE</a:t>
            </a:r>
            <a:r>
              <a:rPr lang="de-DE" dirty="0">
                <a:solidFill>
                  <a:schemeClr val="tx1">
                    <a:lumMod val="95000"/>
                    <a:lumOff val="5000"/>
                  </a:schemeClr>
                </a:solidFill>
                <a:latin typeface="Century Gothic" charset="0"/>
                <a:ea typeface="Century Gothic" charset="0"/>
                <a:cs typeface="Century Gothic" charset="0"/>
              </a:rPr>
              <a:t> (tipo di lavoro, attivita' sportiva, abitudini alimentari, </a:t>
            </a:r>
            <a:r>
              <a:rPr lang="de-DE" dirty="0" smtClean="0">
                <a:solidFill>
                  <a:schemeClr val="tx1">
                    <a:lumMod val="95000"/>
                    <a:lumOff val="5000"/>
                  </a:schemeClr>
                </a:solidFill>
                <a:latin typeface="Century Gothic" charset="0"/>
                <a:ea typeface="Century Gothic" charset="0"/>
                <a:cs typeface="Century Gothic" charset="0"/>
              </a:rPr>
              <a:t>fumo);</a:t>
            </a:r>
            <a:endParaRPr lang="de-DE" u="sng" dirty="0" smtClean="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smtClean="0">
                <a:solidFill>
                  <a:schemeClr val="tx1">
                    <a:lumMod val="95000"/>
                    <a:lumOff val="5000"/>
                  </a:schemeClr>
                </a:solidFill>
                <a:latin typeface="Century Gothic" charset="0"/>
                <a:ea typeface="Century Gothic" charset="0"/>
                <a:cs typeface="Century Gothic" charset="0"/>
              </a:rPr>
              <a:t>ANAMNESI </a:t>
            </a:r>
            <a:r>
              <a:rPr lang="de-DE" u="sng" dirty="0">
                <a:solidFill>
                  <a:schemeClr val="tx1">
                    <a:lumMod val="95000"/>
                    <a:lumOff val="5000"/>
                  </a:schemeClr>
                </a:solidFill>
                <a:latin typeface="Century Gothic" charset="0"/>
                <a:ea typeface="Century Gothic" charset="0"/>
                <a:cs typeface="Century Gothic" charset="0"/>
              </a:rPr>
              <a:t>PATOLOGICA PROSSIMA E REMOTA </a:t>
            </a:r>
            <a:r>
              <a:rPr lang="de-DE" dirty="0" smtClean="0">
                <a:solidFill>
                  <a:schemeClr val="tx1">
                    <a:lumMod val="95000"/>
                    <a:lumOff val="5000"/>
                  </a:schemeClr>
                </a:solidFill>
                <a:latin typeface="Century Gothic" charset="0"/>
                <a:ea typeface="Century Gothic" charset="0"/>
                <a:cs typeface="Century Gothic" charset="0"/>
              </a:rPr>
              <a:t>(situazione generale di salute, patologie a carico del rachide, di tipo respiratorio, interventi chirurgici a carico della zona addomino-perineale, gravidanze e parti, situazione del ciclo mestruale, ecc.);</a:t>
            </a:r>
          </a:p>
          <a:p>
            <a:pPr marL="0" indent="0" algn="just"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a:p>
            <a:pPr marL="0" indent="0" algn="just"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a:solidFill>
                  <a:schemeClr val="tx1">
                    <a:lumMod val="95000"/>
                    <a:lumOff val="5000"/>
                  </a:schemeClr>
                </a:solidFill>
                <a:latin typeface="Century Gothic" charset="0"/>
                <a:ea typeface="Century Gothic" charset="0"/>
                <a:cs typeface="Century Gothic" charset="0"/>
              </a:rPr>
              <a:t>ASSUNZIONE DI FARMACI;</a:t>
            </a:r>
          </a:p>
          <a:p>
            <a:pPr marL="0" indent="0"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dirty="0">
              <a:solidFill>
                <a:schemeClr val="tx1">
                  <a:lumMod val="95000"/>
                  <a:lumOff val="5000"/>
                </a:schemeClr>
              </a:solidFill>
              <a:latin typeface="Century Gothic" charset="0"/>
              <a:ea typeface="Century Gothic" charset="0"/>
              <a:cs typeface="Century Gothic" charset="0"/>
            </a:endParaRPr>
          </a:p>
        </p:txBody>
      </p:sp>
      <p:pic>
        <p:nvPicPr>
          <p:cNvPr id="6" name="Immagine 5"/>
          <p:cNvPicPr>
            <a:picLocks noChangeAspect="1"/>
          </p:cNvPicPr>
          <p:nvPr/>
        </p:nvPicPr>
        <p:blipFill>
          <a:blip r:embed="rId3"/>
          <a:stretch>
            <a:fillRect/>
          </a:stretch>
        </p:blipFill>
        <p:spPr>
          <a:xfrm>
            <a:off x="5548885" y="820969"/>
            <a:ext cx="4459980" cy="673930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5777" y="2699717"/>
            <a:ext cx="4608512" cy="2713050"/>
          </a:xfrm>
          <a:prstGeom prst="rect">
            <a:avLst/>
          </a:prstGeom>
        </p:spPr>
        <p:txBody>
          <a:bodyPr wrap="square">
            <a:spAutoFit/>
          </a:bodyPr>
          <a:lstStyle/>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smtClean="0">
                <a:solidFill>
                  <a:schemeClr val="tx1">
                    <a:lumMod val="95000"/>
                    <a:lumOff val="5000"/>
                  </a:schemeClr>
                </a:solidFill>
                <a:latin typeface="Century Gothic" charset="0"/>
                <a:ea typeface="Century Gothic" charset="0"/>
                <a:cs typeface="Century Gothic" charset="0"/>
              </a:rPr>
              <a:t>ABITUDINI MINZIONALI E DEFECATORIE; </a:t>
            </a:r>
          </a:p>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smtClean="0">
              <a:solidFill>
                <a:schemeClr val="tx1">
                  <a:lumMod val="95000"/>
                  <a:lumOff val="5000"/>
                </a:schemeClr>
              </a:solidFill>
              <a:latin typeface="Century Gothic" charset="0"/>
              <a:ea typeface="Century Gothic" charset="0"/>
              <a:cs typeface="Century Gothic" charset="0"/>
            </a:endParaRPr>
          </a:p>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u="sng" dirty="0">
                <a:solidFill>
                  <a:schemeClr val="tx1">
                    <a:lumMod val="95000"/>
                    <a:lumOff val="5000"/>
                  </a:schemeClr>
                </a:solidFill>
                <a:latin typeface="Century Gothic" charset="0"/>
                <a:ea typeface="Century Gothic" charset="0"/>
                <a:cs typeface="Century Gothic" charset="0"/>
              </a:rPr>
              <a:t>ATTIVITA' SESSUALE</a:t>
            </a:r>
            <a:r>
              <a:rPr lang="de-DE" dirty="0">
                <a:solidFill>
                  <a:schemeClr val="tx1">
                    <a:lumMod val="95000"/>
                    <a:lumOff val="5000"/>
                  </a:schemeClr>
                </a:solidFill>
                <a:latin typeface="Century Gothic" charset="0"/>
                <a:ea typeface="Century Gothic" charset="0"/>
                <a:cs typeface="Century Gothic" charset="0"/>
              </a:rPr>
              <a:t>;</a:t>
            </a:r>
          </a:p>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smtClean="0">
              <a:solidFill>
                <a:schemeClr val="tx1">
                  <a:lumMod val="95000"/>
                  <a:lumOff val="5000"/>
                </a:schemeClr>
              </a:solidFill>
              <a:latin typeface="Century Gothic" charset="0"/>
              <a:ea typeface="Century Gothic" charset="0"/>
              <a:cs typeface="Century Gothic" charset="0"/>
            </a:endParaRPr>
          </a:p>
          <a:p>
            <a:pPr algn="just"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de-DE" dirty="0" smtClean="0">
                <a:solidFill>
                  <a:schemeClr val="tx1">
                    <a:lumMod val="95000"/>
                    <a:lumOff val="5000"/>
                  </a:schemeClr>
                </a:solidFill>
                <a:latin typeface="Century Gothic" charset="0"/>
                <a:ea typeface="Century Gothic" charset="0"/>
                <a:cs typeface="Century Gothic" charset="0"/>
              </a:rPr>
              <a:t>EVENTUALI </a:t>
            </a:r>
            <a:r>
              <a:rPr lang="de-DE" u="sng" dirty="0">
                <a:solidFill>
                  <a:schemeClr val="tx1">
                    <a:lumMod val="95000"/>
                    <a:lumOff val="5000"/>
                  </a:schemeClr>
                </a:solidFill>
                <a:latin typeface="Century Gothic" charset="0"/>
                <a:ea typeface="Century Gothic" charset="0"/>
                <a:cs typeface="Century Gothic" charset="0"/>
              </a:rPr>
              <a:t>ESAMI STRUMENTALI </a:t>
            </a:r>
            <a:r>
              <a:rPr lang="de-DE" dirty="0">
                <a:solidFill>
                  <a:schemeClr val="tx1">
                    <a:lumMod val="95000"/>
                    <a:lumOff val="5000"/>
                  </a:schemeClr>
                </a:solidFill>
                <a:latin typeface="Century Gothic" charset="0"/>
                <a:ea typeface="Century Gothic" charset="0"/>
                <a:cs typeface="Century Gothic" charset="0"/>
              </a:rPr>
              <a:t>ESEGUITI (</a:t>
            </a:r>
            <a:r>
              <a:rPr lang="de-DE" dirty="0" err="1">
                <a:solidFill>
                  <a:schemeClr val="tx1">
                    <a:lumMod val="95000"/>
                    <a:lumOff val="5000"/>
                  </a:schemeClr>
                </a:solidFill>
                <a:latin typeface="Century Gothic" charset="0"/>
                <a:ea typeface="Century Gothic" charset="0"/>
                <a:cs typeface="Century Gothic" charset="0"/>
              </a:rPr>
              <a:t>colposcopia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cistoscopia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urodinamica</a:t>
            </a:r>
            <a:r>
              <a:rPr lang="de-DE" dirty="0">
                <a:solidFill>
                  <a:schemeClr val="tx1">
                    <a:lumMod val="95000"/>
                    <a:lumOff val="5000"/>
                  </a:schemeClr>
                </a:solidFill>
                <a:latin typeface="Century Gothic" charset="0"/>
                <a:ea typeface="Century Gothic" charset="0"/>
                <a:cs typeface="Century Gothic" charset="0"/>
              </a:rPr>
              <a:t>, </a:t>
            </a:r>
            <a:r>
              <a:rPr lang="de-DE" dirty="0" err="1">
                <a:solidFill>
                  <a:schemeClr val="tx1">
                    <a:lumMod val="95000"/>
                    <a:lumOff val="5000"/>
                  </a:schemeClr>
                </a:solidFill>
                <a:latin typeface="Century Gothic" charset="0"/>
                <a:ea typeface="Century Gothic" charset="0"/>
                <a:cs typeface="Century Gothic" charset="0"/>
              </a:rPr>
              <a:t>rettoscopia</a:t>
            </a:r>
            <a:r>
              <a:rPr lang="de-DE" dirty="0">
                <a:solidFill>
                  <a:schemeClr val="tx1">
                    <a:lumMod val="95000"/>
                    <a:lumOff val="5000"/>
                  </a:schemeClr>
                </a:solidFill>
                <a:latin typeface="Century Gothic" charset="0"/>
                <a:ea typeface="Century Gothic" charset="0"/>
                <a:cs typeface="Century Gothic" charset="0"/>
              </a:rPr>
              <a:t>, ecc</a:t>
            </a:r>
            <a:r>
              <a:rPr lang="de-DE" dirty="0" smtClean="0">
                <a:solidFill>
                  <a:schemeClr val="tx1">
                    <a:lumMod val="95000"/>
                    <a:lumOff val="5000"/>
                  </a:schemeClr>
                </a:solidFill>
                <a:latin typeface="Century Gothic" charset="0"/>
                <a:ea typeface="Century Gothic" charset="0"/>
                <a:cs typeface="Century Gothic" charset="0"/>
              </a:rPr>
              <a:t>.).</a:t>
            </a:r>
            <a:endParaRPr lang="de-DE" dirty="0">
              <a:solidFill>
                <a:schemeClr val="tx1">
                  <a:lumMod val="95000"/>
                  <a:lumOff val="5000"/>
                </a:schemeClr>
              </a:solidFill>
              <a:latin typeface="Century Gothic" charset="0"/>
              <a:ea typeface="Century Gothic" charset="0"/>
              <a:cs typeface="Century Gothic" charset="0"/>
            </a:endParaRPr>
          </a:p>
          <a:p>
            <a:pPr marL="0" indent="0" eaLnBrk="1" fontAlgn="auto" hangingPunct="1">
              <a:lnSpc>
                <a:spcPct val="98000"/>
              </a:lnSpc>
              <a:spcBef>
                <a:spcPts val="661"/>
              </a:spcBef>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de-DE" u="sng" dirty="0">
              <a:solidFill>
                <a:schemeClr val="tx1">
                  <a:lumMod val="95000"/>
                  <a:lumOff val="5000"/>
                </a:schemeClr>
              </a:solidFill>
              <a:latin typeface="Century Gothic" charset="0"/>
              <a:ea typeface="Century Gothic" charset="0"/>
              <a:cs typeface="Century Gothic" charset="0"/>
            </a:endParaRPr>
          </a:p>
        </p:txBody>
      </p:sp>
      <p:sp>
        <p:nvSpPr>
          <p:cNvPr id="4" name="Rectangle 1"/>
          <p:cNvSpPr txBox="1">
            <a:spLocks noChangeArrowheads="1"/>
          </p:cNvSpPr>
          <p:nvPr/>
        </p:nvSpPr>
        <p:spPr>
          <a:xfrm>
            <a:off x="359792" y="794118"/>
            <a:ext cx="4586981" cy="1182687"/>
          </a:xfrm>
          <a:prstGeom prst="rect">
            <a:avLst/>
          </a:prstGeom>
        </p:spPr>
        <p:txBody>
          <a:bodyPr vert="horz" lIns="0" tIns="10080" rIns="0" bIns="0" anchor="b">
            <a:noAutofit/>
          </a:bodyPr>
          <a:lstStyle>
            <a:lvl1pPr algn="l" rtl="0" eaLnBrk="1" latinLnBrk="0" hangingPunct="1">
              <a:spcBef>
                <a:spcPct val="0"/>
              </a:spcBef>
              <a:buNone/>
              <a:defRPr kumimoji="0" sz="5500" b="0" kern="1200">
                <a:ln>
                  <a:noFill/>
                </a:ln>
                <a:solidFill>
                  <a:schemeClr val="tx2"/>
                </a:solidFill>
                <a:effectLst/>
                <a:latin typeface="+mj-lt"/>
                <a:ea typeface="+mj-ea"/>
                <a:cs typeface="+mj-cs"/>
              </a:defRPr>
            </a:lvl1pPr>
          </a:lstStyle>
          <a:p>
            <a:pPr defTabSz="914400" fontAlgn="auto">
              <a:lnSpc>
                <a:spcPct val="98000"/>
              </a:lnSpc>
              <a:spcAft>
                <a:spcPts val="0"/>
              </a:spcAft>
              <a:buClrTx/>
              <a:buSzTx/>
              <a:buFontTx/>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smtClean="0">
                <a:effectLst>
                  <a:outerShdw blurRad="38100" dist="38100" dir="2700000" algn="tl">
                    <a:srgbClr val="000000">
                      <a:alpha val="43137"/>
                    </a:srgbClr>
                  </a:outerShdw>
                </a:effectLst>
              </a:rPr>
              <a:t>VALUTAZIONE DELLA PAZIENTE: RACCOLTA DATI</a:t>
            </a:r>
            <a:endParaRPr lang="de-DE" sz="3200" b="1" dirty="0">
              <a:effectLst>
                <a:outerShdw blurRad="38100" dist="38100" dir="2700000" algn="tl">
                  <a:srgbClr val="000000">
                    <a:alpha val="43137"/>
                  </a:srgbClr>
                </a:outerShdw>
              </a:effectLst>
            </a:endParaRPr>
          </a:p>
        </p:txBody>
      </p:sp>
      <p:pic>
        <p:nvPicPr>
          <p:cNvPr id="7" name="Immagine 6"/>
          <p:cNvPicPr>
            <a:picLocks noChangeAspect="1"/>
          </p:cNvPicPr>
          <p:nvPr/>
        </p:nvPicPr>
        <p:blipFill>
          <a:blip r:embed="rId3"/>
          <a:stretch>
            <a:fillRect/>
          </a:stretch>
        </p:blipFill>
        <p:spPr>
          <a:xfrm>
            <a:off x="5055543" y="978190"/>
            <a:ext cx="4990083" cy="6557621"/>
          </a:xfrm>
          <a:prstGeom prst="rect">
            <a:avLst/>
          </a:prstGeom>
        </p:spPr>
      </p:pic>
    </p:spTree>
    <p:extLst>
      <p:ext uri="{BB962C8B-B14F-4D97-AF65-F5344CB8AC3E}">
        <p14:creationId xmlns:p14="http://schemas.microsoft.com/office/powerpoint/2010/main" val="307979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359792" y="794118"/>
            <a:ext cx="4586981" cy="1182687"/>
          </a:xfrm>
          <a:prstGeom prst="rect">
            <a:avLst/>
          </a:prstGeom>
        </p:spPr>
        <p:txBody>
          <a:bodyPr vert="horz" lIns="0" tIns="10080" rIns="0" bIns="0" anchor="b">
            <a:noAutofit/>
          </a:bodyPr>
          <a:lstStyle>
            <a:lvl1pPr algn="l" rtl="0" eaLnBrk="1" latinLnBrk="0" hangingPunct="1">
              <a:spcBef>
                <a:spcPct val="0"/>
              </a:spcBef>
              <a:buNone/>
              <a:defRPr kumimoji="0" sz="5500" b="0" kern="1200">
                <a:ln>
                  <a:noFill/>
                </a:ln>
                <a:solidFill>
                  <a:schemeClr val="tx2"/>
                </a:solidFill>
                <a:effectLst/>
                <a:latin typeface="+mj-lt"/>
                <a:ea typeface="+mj-ea"/>
                <a:cs typeface="+mj-cs"/>
              </a:defRPr>
            </a:lvl1pPr>
          </a:lstStyle>
          <a:p>
            <a:pPr defTabSz="914400" fontAlgn="auto">
              <a:lnSpc>
                <a:spcPct val="98000"/>
              </a:lnSpc>
              <a:spcAft>
                <a:spcPts val="0"/>
              </a:spcAft>
              <a:buClrTx/>
              <a:buSzTx/>
              <a:buFontTx/>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smtClean="0">
                <a:effectLst>
                  <a:outerShdw blurRad="38100" dist="38100" dir="2700000" algn="tl">
                    <a:srgbClr val="000000">
                      <a:alpha val="43137"/>
                    </a:srgbClr>
                  </a:outerShdw>
                </a:effectLst>
              </a:rPr>
              <a:t>VALUTAZIONE DELLA PAZIENTE: RACCOLTA DATI</a:t>
            </a:r>
            <a:endParaRPr lang="de-DE" sz="3200" b="1" dirty="0">
              <a:effectLst>
                <a:outerShdw blurRad="38100" dist="38100" dir="2700000" algn="tl">
                  <a:srgbClr val="000000">
                    <a:alpha val="43137"/>
                  </a:srgbClr>
                </a:outerShdw>
              </a:effectLst>
            </a:endParaRPr>
          </a:p>
        </p:txBody>
      </p:sp>
      <p:pic>
        <p:nvPicPr>
          <p:cNvPr id="6" name="Immagine 5"/>
          <p:cNvPicPr>
            <a:picLocks noChangeAspect="1"/>
          </p:cNvPicPr>
          <p:nvPr/>
        </p:nvPicPr>
        <p:blipFill>
          <a:blip r:embed="rId2"/>
          <a:stretch>
            <a:fillRect/>
          </a:stretch>
        </p:blipFill>
        <p:spPr>
          <a:xfrm>
            <a:off x="5184328" y="971525"/>
            <a:ext cx="4777533" cy="6309185"/>
          </a:xfrm>
          <a:prstGeom prst="rect">
            <a:avLst/>
          </a:prstGeom>
        </p:spPr>
      </p:pic>
      <p:sp>
        <p:nvSpPr>
          <p:cNvPr id="7" name="CasellaDiTesto 6"/>
          <p:cNvSpPr txBox="1"/>
          <p:nvPr/>
        </p:nvSpPr>
        <p:spPr>
          <a:xfrm>
            <a:off x="359792" y="3052259"/>
            <a:ext cx="4392488" cy="2382191"/>
          </a:xfrm>
          <a:prstGeom prst="rect">
            <a:avLst/>
          </a:prstGeom>
          <a:noFill/>
        </p:spPr>
        <p:txBody>
          <a:bodyPr wrap="square" rtlCol="0">
            <a:spAutoFit/>
          </a:bodyPr>
          <a:lstStyle/>
          <a:p>
            <a:pPr marL="285750" indent="-285750" algn="just">
              <a:buFont typeface="Courier New" charset="0"/>
              <a:buChar char="o"/>
            </a:pPr>
            <a:r>
              <a:rPr lang="it-IT" sz="2000" u="sng" dirty="0" smtClean="0">
                <a:latin typeface="Century Gothic" charset="0"/>
                <a:ea typeface="Century Gothic" charset="0"/>
                <a:cs typeface="Century Gothic" charset="0"/>
              </a:rPr>
              <a:t>FUNZIONE MINZIONALE </a:t>
            </a:r>
            <a:r>
              <a:rPr lang="it-IT" sz="2000" dirty="0" smtClean="0">
                <a:latin typeface="Century Gothic" charset="0"/>
                <a:ea typeface="Century Gothic" charset="0"/>
                <a:cs typeface="Century Gothic" charset="0"/>
              </a:rPr>
              <a:t>IN CASO DI INCONTINENZA URINARIA: abitudini minzionali e gestione dello stimolo, decorso dell’incontinenza, entità, cause e frequenza delle fughe, strategie adottate nella gestione delle fughe.</a:t>
            </a:r>
            <a:endParaRPr lang="it-IT" sz="2000" dirty="0">
              <a:latin typeface="Century Gothic" charset="0"/>
              <a:ea typeface="Century Gothic" charset="0"/>
              <a:cs typeface="Century Gothic" charset="0"/>
            </a:endParaRPr>
          </a:p>
        </p:txBody>
      </p:sp>
    </p:spTree>
    <p:extLst>
      <p:ext uri="{BB962C8B-B14F-4D97-AF65-F5344CB8AC3E}">
        <p14:creationId xmlns:p14="http://schemas.microsoft.com/office/powerpoint/2010/main" val="39093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359792" y="794118"/>
            <a:ext cx="4586981" cy="1182687"/>
          </a:xfrm>
          <a:prstGeom prst="rect">
            <a:avLst/>
          </a:prstGeom>
        </p:spPr>
        <p:txBody>
          <a:bodyPr vert="horz" lIns="0" tIns="10080" rIns="0" bIns="0" anchor="b">
            <a:noAutofit/>
          </a:bodyPr>
          <a:lstStyle>
            <a:lvl1pPr algn="l" rtl="0" eaLnBrk="1" latinLnBrk="0" hangingPunct="1">
              <a:spcBef>
                <a:spcPct val="0"/>
              </a:spcBef>
              <a:buNone/>
              <a:defRPr kumimoji="0" sz="5500" b="0" kern="1200">
                <a:ln>
                  <a:noFill/>
                </a:ln>
                <a:solidFill>
                  <a:schemeClr val="tx2"/>
                </a:solidFill>
                <a:effectLst/>
                <a:latin typeface="+mj-lt"/>
                <a:ea typeface="+mj-ea"/>
                <a:cs typeface="+mj-cs"/>
              </a:defRPr>
            </a:lvl1pPr>
          </a:lstStyle>
          <a:p>
            <a:pPr defTabSz="914400" fontAlgn="auto">
              <a:lnSpc>
                <a:spcPct val="98000"/>
              </a:lnSpc>
              <a:spcAft>
                <a:spcPts val="0"/>
              </a:spcAft>
              <a:buClrTx/>
              <a:buSzTx/>
              <a:buFontTx/>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3200" b="1" dirty="0" smtClean="0">
                <a:effectLst>
                  <a:outerShdw blurRad="38100" dist="38100" dir="2700000" algn="tl">
                    <a:srgbClr val="000000">
                      <a:alpha val="43137"/>
                    </a:srgbClr>
                  </a:outerShdw>
                </a:effectLst>
              </a:rPr>
              <a:t>VALUTAZIONE DELLA PAZIENTE: RACCOLTA DATI</a:t>
            </a:r>
            <a:endParaRPr lang="de-DE" sz="3200" b="1" dirty="0">
              <a:effectLst>
                <a:outerShdw blurRad="38100" dist="38100" dir="2700000" algn="tl">
                  <a:srgbClr val="000000">
                    <a:alpha val="43137"/>
                  </a:srgbClr>
                </a:outerShdw>
              </a:effectLst>
            </a:endParaRPr>
          </a:p>
        </p:txBody>
      </p:sp>
      <p:pic>
        <p:nvPicPr>
          <p:cNvPr id="4" name="Immagine 3"/>
          <p:cNvPicPr>
            <a:picLocks noChangeAspect="1"/>
          </p:cNvPicPr>
          <p:nvPr/>
        </p:nvPicPr>
        <p:blipFill>
          <a:blip r:embed="rId2"/>
          <a:stretch>
            <a:fillRect/>
          </a:stretch>
        </p:blipFill>
        <p:spPr>
          <a:xfrm>
            <a:off x="5481200" y="789918"/>
            <a:ext cx="4580111" cy="6752277"/>
          </a:xfrm>
          <a:prstGeom prst="rect">
            <a:avLst/>
          </a:prstGeom>
        </p:spPr>
      </p:pic>
      <p:sp>
        <p:nvSpPr>
          <p:cNvPr id="5" name="CasellaDiTesto 4"/>
          <p:cNvSpPr txBox="1"/>
          <p:nvPr/>
        </p:nvSpPr>
        <p:spPr>
          <a:xfrm>
            <a:off x="359792" y="3052259"/>
            <a:ext cx="4392488" cy="2668423"/>
          </a:xfrm>
          <a:prstGeom prst="rect">
            <a:avLst/>
          </a:prstGeom>
          <a:noFill/>
        </p:spPr>
        <p:txBody>
          <a:bodyPr wrap="square" rtlCol="0">
            <a:spAutoFit/>
          </a:bodyPr>
          <a:lstStyle/>
          <a:p>
            <a:pPr marL="285750" indent="-285750" algn="just">
              <a:buFont typeface="Courier New" charset="0"/>
              <a:buChar char="o"/>
            </a:pPr>
            <a:r>
              <a:rPr lang="it-IT" sz="2000" u="sng" dirty="0" smtClean="0">
                <a:latin typeface="Century Gothic" charset="0"/>
                <a:ea typeface="Century Gothic" charset="0"/>
                <a:cs typeface="Century Gothic" charset="0"/>
              </a:rPr>
              <a:t>FUNZIONE DEFECATORIA </a:t>
            </a:r>
            <a:r>
              <a:rPr lang="it-IT" sz="2000" dirty="0" smtClean="0">
                <a:latin typeface="Century Gothic" charset="0"/>
                <a:ea typeface="Century Gothic" charset="0"/>
                <a:cs typeface="Century Gothic" charset="0"/>
              </a:rPr>
              <a:t>IN CASO DI INCONTINENZA FECALE/ANALE: abitudini </a:t>
            </a:r>
            <a:r>
              <a:rPr lang="it-IT" sz="2000" dirty="0" err="1" smtClean="0">
                <a:latin typeface="Century Gothic" charset="0"/>
                <a:ea typeface="Century Gothic" charset="0"/>
                <a:cs typeface="Century Gothic" charset="0"/>
              </a:rPr>
              <a:t>defecatorie</a:t>
            </a:r>
            <a:r>
              <a:rPr lang="it-IT" sz="2000" dirty="0" smtClean="0">
                <a:latin typeface="Century Gothic" charset="0"/>
                <a:ea typeface="Century Gothic" charset="0"/>
                <a:cs typeface="Century Gothic" charset="0"/>
              </a:rPr>
              <a:t> e gestione dello stimolo, decorso dell’incontinenza, entità, cause e frequenza delle fughe, strategie adottate nella defecazione, dolore.</a:t>
            </a:r>
            <a:endParaRPr lang="it-IT" sz="2000" dirty="0">
              <a:latin typeface="Century Gothic" charset="0"/>
              <a:ea typeface="Century Gothic" charset="0"/>
              <a:cs typeface="Century Gothic" charset="0"/>
            </a:endParaRPr>
          </a:p>
        </p:txBody>
      </p:sp>
    </p:spTree>
    <p:extLst>
      <p:ext uri="{BB962C8B-B14F-4D97-AF65-F5344CB8AC3E}">
        <p14:creationId xmlns:p14="http://schemas.microsoft.com/office/powerpoint/2010/main" val="13212314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1108</TotalTime>
  <Words>1593</Words>
  <Application>Microsoft Macintosh PowerPoint</Application>
  <PresentationFormat>Personalizzato</PresentationFormat>
  <Paragraphs>198</Paragraphs>
  <Slides>30</Slides>
  <Notes>23</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30</vt:i4>
      </vt:variant>
    </vt:vector>
  </HeadingPairs>
  <TitlesOfParts>
    <vt:vector size="43" baseType="lpstr">
      <vt:lpstr>Arial Unicode MS</vt:lpstr>
      <vt:lpstr>Baskerville Old Face</vt:lpstr>
      <vt:lpstr>Calibri</vt:lpstr>
      <vt:lpstr>Century Gothic</vt:lpstr>
      <vt:lpstr>Constantia</vt:lpstr>
      <vt:lpstr>Courier New</vt:lpstr>
      <vt:lpstr>DejaVu Sans Condensed</vt:lpstr>
      <vt:lpstr>Mangal</vt:lpstr>
      <vt:lpstr>Times New Roman</vt:lpstr>
      <vt:lpstr>Wingdings</vt:lpstr>
      <vt:lpstr>Wingdings 2</vt:lpstr>
      <vt:lpstr>Arial</vt:lpstr>
      <vt:lpstr>Equinozio</vt:lpstr>
      <vt:lpstr>Appunti per ostetriche e non solo</vt:lpstr>
      <vt:lpstr>Presentazione di PowerPoint</vt:lpstr>
      <vt:lpstr>La valutazione clinica del perineo</vt:lpstr>
      <vt:lpstr>VALUTAZIONE DELLA PAZIENTE</vt:lpstr>
      <vt:lpstr>VALUTAZIONE DELLA PAZIENTE</vt:lpstr>
      <vt:lpstr>VALUTAZIONE DELLA PAZIENTE: RACCOLTA DATI</vt:lpstr>
      <vt:lpstr>Presentazione di PowerPoint</vt:lpstr>
      <vt:lpstr>Presentazione di PowerPoint</vt:lpstr>
      <vt:lpstr>Presentazione di PowerPoint</vt:lpstr>
      <vt:lpstr>VALUTAZIONE DELLA PAZIENTE: OSSERVAZIONE GLOBALE</vt:lpstr>
      <vt:lpstr>VALUTAZIONE SOGGETTIVA</vt:lpstr>
      <vt:lpstr>VALUTAZIONE COMPORTAMENTALE: IL DIARIO  MINZIONALE</vt:lpstr>
      <vt:lpstr>VALUTAZIONE COMPORTAMENTALE: IL DIARIO  MINZIONALE</vt:lpstr>
      <vt:lpstr>IL DIARIO MINZIONALE</vt:lpstr>
      <vt:lpstr>VALUTAZIONE COMPORTAMENTALE: IL PAD-TEST</vt:lpstr>
      <vt:lpstr>VALUTAZIONE DELLA PAZIENTE: VALUTAZIONE PERINEALE</vt:lpstr>
      <vt:lpstr>VALUTAZIONE PERINEALE ESTERNA: OSSERVAZIONE</vt:lpstr>
      <vt:lpstr>VALUTAZIONE PERINEALE ESTERNA: OSSERVAZIONE</vt:lpstr>
      <vt:lpstr>VALUTAZIONE PERINEALE ESTERNA: OSSERVAZIONE</vt:lpstr>
      <vt:lpstr>VALUTAZIONE PERINEALE ESTERNA: PALPAZIONE</vt:lpstr>
      <vt:lpstr>VALUTAZIONE PERINEALE: NUCLEO FIBROSO DEL PERINEO</vt:lpstr>
      <vt:lpstr>VALUTAZIONE PERINEALE: EVOCAZIONE DEL RIFLESSO ANALE E BULBOSPONGIOSO </vt:lpstr>
      <vt:lpstr>VALUTAZIONE PERINEALE ESTERNA: OSSERVAZIONE DELLA FUNZIONALITA‘</vt:lpstr>
      <vt:lpstr>VALUTAZIONE PERINEALE INTERNA</vt:lpstr>
      <vt:lpstr>VALUTAZIONE PERINEALE INTERNA</vt:lpstr>
      <vt:lpstr>VALUTAZIONE PERINEALE INTERNA</vt:lpstr>
      <vt:lpstr>VALUTAZIONE PERINEALE INTERNA</vt:lpstr>
      <vt:lpstr>VALUTAZIONE PERINEALE INTERNA</vt:lpstr>
      <vt:lpstr>Presentazione di PowerPoint</vt:lpstr>
      <vt:lpstr>GRAZIE</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percorso riabilitativo: la valutazione del paziente</dc:title>
  <dc:creator>francesca</dc:creator>
  <cp:lastModifiedBy>Luca Persico</cp:lastModifiedBy>
  <cp:revision>88</cp:revision>
  <cp:lastPrinted>1601-01-01T00:00:00Z</cp:lastPrinted>
  <dcterms:created xsi:type="dcterms:W3CDTF">2009-04-16T09:32:33Z</dcterms:created>
  <dcterms:modified xsi:type="dcterms:W3CDTF">2017-04-21T10:31:54Z</dcterms:modified>
</cp:coreProperties>
</file>