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46"/>
  </p:notesMasterIdLst>
  <p:sldIdLst>
    <p:sldId id="256" r:id="rId2"/>
    <p:sldId id="315" r:id="rId3"/>
    <p:sldId id="295" r:id="rId4"/>
    <p:sldId id="341" r:id="rId5"/>
    <p:sldId id="261" r:id="rId6"/>
    <p:sldId id="305" r:id="rId7"/>
    <p:sldId id="308" r:id="rId8"/>
    <p:sldId id="263" r:id="rId9"/>
    <p:sldId id="307" r:id="rId10"/>
    <p:sldId id="342" r:id="rId11"/>
    <p:sldId id="272" r:id="rId12"/>
    <p:sldId id="343" r:id="rId13"/>
    <p:sldId id="344" r:id="rId14"/>
    <p:sldId id="349" r:id="rId15"/>
    <p:sldId id="310" r:id="rId16"/>
    <p:sldId id="273" r:id="rId17"/>
    <p:sldId id="311" r:id="rId18"/>
    <p:sldId id="314" r:id="rId19"/>
    <p:sldId id="345" r:id="rId20"/>
    <p:sldId id="291" r:id="rId21"/>
    <p:sldId id="290" r:id="rId22"/>
    <p:sldId id="289" r:id="rId23"/>
    <p:sldId id="301" r:id="rId24"/>
    <p:sldId id="294" r:id="rId25"/>
    <p:sldId id="266" r:id="rId26"/>
    <p:sldId id="264" r:id="rId27"/>
    <p:sldId id="268" r:id="rId28"/>
    <p:sldId id="296" r:id="rId29"/>
    <p:sldId id="317" r:id="rId30"/>
    <p:sldId id="318" r:id="rId31"/>
    <p:sldId id="320" r:id="rId32"/>
    <p:sldId id="321" r:id="rId33"/>
    <p:sldId id="325" r:id="rId34"/>
    <p:sldId id="326" r:id="rId35"/>
    <p:sldId id="334" r:id="rId36"/>
    <p:sldId id="336" r:id="rId37"/>
    <p:sldId id="340" r:id="rId38"/>
    <p:sldId id="347" r:id="rId39"/>
    <p:sldId id="346" r:id="rId40"/>
    <p:sldId id="348" r:id="rId41"/>
    <p:sldId id="329" r:id="rId42"/>
    <p:sldId id="330" r:id="rId43"/>
    <p:sldId id="331" r:id="rId44"/>
    <p:sldId id="339" r:id="rId4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678" autoAdjust="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8004640371229696E-2"/>
          <c:y val="3.7688442211055273E-2"/>
          <c:w val="0.93039443155452439"/>
          <c:h val="0.824120603015075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4"/>
            </a:solidFill>
            <a:ln w="9188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Sheet1!$B$1:$F$1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1.71</c:v>
                </c:pt>
                <c:pt idx="1">
                  <c:v>1.5</c:v>
                </c:pt>
                <c:pt idx="2">
                  <c:v>1.28</c:v>
                </c:pt>
                <c:pt idx="3">
                  <c:v>1.22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5999744"/>
        <c:axId val="36001280"/>
        <c:axId val="0"/>
      </c:bar3DChart>
      <c:catAx>
        <c:axId val="35999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29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2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it-IT"/>
          </a:p>
        </c:txPr>
        <c:crossAx val="3600128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6001280"/>
        <c:scaling>
          <c:orientation val="minMax"/>
          <c:min val="0"/>
        </c:scaling>
        <c:delete val="0"/>
        <c:axPos val="l"/>
        <c:majorGridlines>
          <c:spPr>
            <a:ln w="2297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29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2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it-IT"/>
          </a:p>
        </c:txPr>
        <c:crossAx val="35999744"/>
        <c:crosses val="autoZero"/>
        <c:crossBetween val="between"/>
      </c:valAx>
      <c:spPr>
        <a:noFill/>
        <a:ln w="1837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0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FD63D-FF69-41AC-926F-01BEA4965AC9}" type="datetimeFigureOut">
              <a:rPr lang="it-IT" smtClean="0"/>
              <a:t>20/05/2017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EF68D-C966-4696-9733-EEEC745861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2011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EF68D-C966-4696-9733-EEEC7458617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566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522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D21C21-E272-4DA5-A414-45358B5F3E87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E919D-D870-4D91-AFFF-B3C4BFEBCEBF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63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092189-A6EE-455B-B636-B6B774F28281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73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652D80-960F-4FCC-812D-32729010221B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93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A0488D-14C8-42A1-9C49-BABEE0651DC0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604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72386D-76B7-42ED-B67E-7E57C2733D01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6451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E49AD2-C0FD-4E5C-89F4-C482E40DC2A9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655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727F0F-15B0-4B3E-908A-4B7D6F7AA437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358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2FE2DB-611D-4641-962F-63BEB83CFADD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CE96-6FB2-46A4-B0FE-39F4A3AD21FF}" type="slidenum">
              <a:rPr lang="it-IT" smtClean="0"/>
              <a:pPr/>
              <a:t>37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419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546D71-8FCD-4F6D-9709-FDA967B93CC0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3107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D0B283-5F22-4A50-A9C9-D13FC6429B73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321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BDDB85-DA68-4EC3-923E-76D459F9424A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331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4A56D5-335E-4E89-8FE2-4A9E4CF56770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4B39D-58BC-4D79-B774-B6DFC87C9E04}" type="slidenum">
              <a:rPr lang="it-IT" smtClean="0"/>
              <a:pPr/>
              <a:t>44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4B39D-58BC-4D79-B774-B6DFC87C9E04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smtClean="0"/>
              <a:t>RAGE receptor of glycated end product AGE advance glycated end product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8C5EB8-36ED-4581-8897-7856F5ECA425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7A3940-65CF-4ABE-A9F1-8BC17AAF6A5A}" type="slidenum">
              <a:rPr lang="en-US"/>
              <a:pPr/>
              <a:t>11</a:t>
            </a:fld>
            <a:endParaRPr lang="en-US"/>
          </a:p>
        </p:txBody>
      </p:sp>
      <p:sp>
        <p:nvSpPr>
          <p:cNvPr id="78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Palatino" pitchFamily="18" charset="0"/>
              </a:rPr>
              <a:t>SLIDE INFORMATION SOURCE: Mosca L, et al.  Evidence-based guidelines for cardiovascular disease prevention in women: 2007 update.  Circulation 2007; 115: 1481-501. 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8996CF-D4EC-4CF1-A015-F14F3D0CF369}" type="slidenum">
              <a:rPr lang="en-US"/>
              <a:pPr/>
              <a:t>16</a:t>
            </a:fld>
            <a:endParaRPr lang="en-US"/>
          </a:p>
        </p:txBody>
      </p:sp>
      <p:sp>
        <p:nvSpPr>
          <p:cNvPr id="79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INFORMATION SOURCE:  </a:t>
            </a:r>
            <a:r>
              <a:rPr lang="en-US" dirty="0" err="1"/>
              <a:t>Akesson</a:t>
            </a:r>
            <a:r>
              <a:rPr lang="en-US" dirty="0"/>
              <a:t> A, et al.  Combined effect of low-risk dietary and lifestyle behaviors in primary prevention of myocardial infarction in women.  Arch Intern Med 2007; 167:2122.</a:t>
            </a:r>
          </a:p>
          <a:p>
            <a:endParaRPr lang="en-US" dirty="0"/>
          </a:p>
          <a:p>
            <a:r>
              <a:rPr lang="en-US" dirty="0"/>
              <a:t>In this population-based prospective cohort study of 24,444 </a:t>
            </a:r>
            <a:r>
              <a:rPr lang="en-US" dirty="0" err="1"/>
              <a:t>postmenpausal</a:t>
            </a:r>
            <a:r>
              <a:rPr lang="en-US" dirty="0"/>
              <a:t> women in Sweden, after 6.2 years of follow-up,  a low risk diet characterized by a high intake of vegetables, fruit, whole grains, fish, and legumes, as well as moderate alcohol consumption, physical activity, maintaining a healthy weight, and not smoking were associated with lower risk of myocardial infarction.  A combination of all healthy behaviors was predicted to prevent 77% of myocardial infarctions in the study population.  In this study, only 5% of women had all healthy behaviors. (1)</a:t>
            </a:r>
          </a:p>
          <a:p>
            <a:endParaRPr lang="en-US" dirty="0"/>
          </a:p>
          <a:p>
            <a:r>
              <a:rPr lang="en-US" dirty="0"/>
              <a:t>(1) </a:t>
            </a:r>
            <a:r>
              <a:rPr lang="en-US" dirty="0" err="1"/>
              <a:t>Akesson</a:t>
            </a:r>
            <a:r>
              <a:rPr lang="en-US" dirty="0"/>
              <a:t> A, et al.  Combined effect of low-risk dietary and lifestyle behaviors in primary prevention of myocardial infarction in women.  Arch Intern Med 2007; 167:2122.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491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1B03ED-79E2-4667-AA01-C76BE30FEC6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6AF4A-7837-4191-A84B-D8C23D37F842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C54299-025A-4E39-9B71-3D82B896C386}" type="slidenum">
              <a:rPr lang="it-IT"/>
              <a:pPr/>
              <a:t>22</a:t>
            </a:fld>
            <a:endParaRPr lang="it-IT"/>
          </a:p>
        </p:txBody>
      </p:sp>
      <p:sp>
        <p:nvSpPr>
          <p:cNvPr id="620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36E1D-CA84-46D8-A745-E1BA23AD622D}" type="datetimeFigureOut">
              <a:rPr lang="it-IT" smtClean="0"/>
              <a:t>20/05/2017</a:t>
            </a:fld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960B13-687F-4020-87A0-B9F66E9544C6}" type="slidenum">
              <a:rPr lang="it-IT" smtClean="0"/>
              <a:t>‹N›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36E1D-CA84-46D8-A745-E1BA23AD622D}" type="datetimeFigureOut">
              <a:rPr lang="it-IT" smtClean="0"/>
              <a:t>20/05/2017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0B13-687F-4020-87A0-B9F66E9544C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36E1D-CA84-46D8-A745-E1BA23AD622D}" type="datetimeFigureOut">
              <a:rPr lang="it-IT" smtClean="0"/>
              <a:t>20/05/2017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0B13-687F-4020-87A0-B9F66E9544C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3058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457200" y="2743200"/>
            <a:ext cx="8305800" cy="346075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320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04/</a:t>
            </a:r>
            <a:r>
              <a:rPr lang="it-IT" err="1"/>
              <a:t>04</a:t>
            </a:r>
            <a:r>
              <a:rPr lang="it-IT"/>
              <a:t>/2009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Dr Maria Chiara Bassi</a:t>
            </a:r>
          </a:p>
        </p:txBody>
      </p:sp>
    </p:spTree>
    <p:extLst>
      <p:ext uri="{BB962C8B-B14F-4D97-AF65-F5344CB8AC3E}">
        <p14:creationId xmlns:p14="http://schemas.microsoft.com/office/powerpoint/2010/main" val="265975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36E1D-CA84-46D8-A745-E1BA23AD622D}" type="datetimeFigureOut">
              <a:rPr lang="it-IT" smtClean="0"/>
              <a:t>20/05/2017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0B13-687F-4020-87A0-B9F66E9544C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36E1D-CA84-46D8-A745-E1BA23AD622D}" type="datetimeFigureOut">
              <a:rPr lang="it-IT" smtClean="0"/>
              <a:t>20/05/2017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0B13-687F-4020-87A0-B9F66E9544C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36E1D-CA84-46D8-A745-E1BA23AD622D}" type="datetimeFigureOut">
              <a:rPr lang="it-IT" smtClean="0"/>
              <a:t>20/05/2017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0B13-687F-4020-87A0-B9F66E9544C6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36E1D-CA84-46D8-A745-E1BA23AD622D}" type="datetimeFigureOut">
              <a:rPr lang="it-IT" smtClean="0"/>
              <a:t>20/05/2017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0B13-687F-4020-87A0-B9F66E9544C6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36E1D-CA84-46D8-A745-E1BA23AD622D}" type="datetimeFigureOut">
              <a:rPr lang="it-IT" smtClean="0"/>
              <a:t>20/05/2017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0B13-687F-4020-87A0-B9F66E9544C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36E1D-CA84-46D8-A745-E1BA23AD622D}" type="datetimeFigureOut">
              <a:rPr lang="it-IT" smtClean="0"/>
              <a:t>20/05/2017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0B13-687F-4020-87A0-B9F66E9544C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36E1D-CA84-46D8-A745-E1BA23AD622D}" type="datetimeFigureOut">
              <a:rPr lang="it-IT" smtClean="0"/>
              <a:t>20/05/2017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0B13-687F-4020-87A0-B9F66E9544C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36E1D-CA84-46D8-A745-E1BA23AD622D}" type="datetimeFigureOut">
              <a:rPr lang="it-IT" smtClean="0"/>
              <a:t>20/05/2017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0B13-687F-4020-87A0-B9F66E9544C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87436E1D-CA84-46D8-A745-E1BA23AD622D}" type="datetimeFigureOut">
              <a:rPr lang="it-IT" smtClean="0"/>
              <a:t>20/05/2017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0960B13-687F-4020-87A0-B9F66E9544C6}" type="slidenum">
              <a:rPr lang="it-IT" smtClean="0"/>
              <a:t>‹N›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90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jhokeefe@cc-pc.com" TargetMode="Externa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http://content.onlinejacc.org/misc/terms.dt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jcn.org/content/vol80/issue6/images/large/znu11104050b0010.jpe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y-personaltrainer.it/alcol-sport.html" TargetMode="External"/><Relationship Id="rId3" Type="http://schemas.openxmlformats.org/officeDocument/2006/relationships/hyperlink" Target="http://www.my-personaltrainer.it/sali-minerali/sodio.html" TargetMode="External"/><Relationship Id="rId7" Type="http://schemas.openxmlformats.org/officeDocument/2006/relationships/hyperlink" Target="http://www.my-personaltrainer.it/sport/caffeina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my-personaltrainer.it/nutrizione/crusca.html" TargetMode="External"/><Relationship Id="rId5" Type="http://schemas.openxmlformats.org/officeDocument/2006/relationships/hyperlink" Target="http://www.my-personaltrainer.it/integrale-raffinato.htm" TargetMode="External"/><Relationship Id="rId4" Type="http://schemas.openxmlformats.org/officeDocument/2006/relationships/hyperlink" Target="http://www.my-personaltrainer.it/nutrizione/spinaci.html" TargetMode="External"/><Relationship Id="rId9" Type="http://schemas.openxmlformats.org/officeDocument/2006/relationships/hyperlink" Target="http://www.my-personaltrainer.it/fisiologia/ossa.htm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QUALE ALIMENTAZIONE PER LA SALUTE DELLA DONNA IN MENOPAUSA?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762056" cy="1144632"/>
          </a:xfrm>
        </p:spPr>
        <p:txBody>
          <a:bodyPr/>
          <a:lstStyle/>
          <a:p>
            <a:r>
              <a:rPr lang="it-IT" dirty="0" smtClean="0"/>
              <a:t>Dr Bassi Maria Chiara </a:t>
            </a:r>
            <a:r>
              <a:rPr lang="it-IT" dirty="0" err="1" smtClean="0"/>
              <a:t>Ph.D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5" name="Picture 2" descr="C:\Documents and Settings\Chiara Bassi\Documenti\Immagini\klimt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0466"/>
            <a:ext cx="1480220" cy="154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613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78" y="0"/>
            <a:ext cx="2789703" cy="371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716016" y="163512"/>
            <a:ext cx="3671888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it-IT" sz="1800" dirty="0">
                <a:solidFill>
                  <a:srgbClr val="006600"/>
                </a:solidFill>
              </a:rPr>
              <a:t> </a:t>
            </a:r>
            <a:r>
              <a:rPr lang="it-IT" sz="2000" b="1" dirty="0">
                <a:solidFill>
                  <a:srgbClr val="006600"/>
                </a:solidFill>
              </a:rPr>
              <a:t>RACCOMANDAZIONI</a:t>
            </a:r>
          </a:p>
          <a:p>
            <a:pPr algn="ctr">
              <a:buFontTx/>
              <a:buNone/>
            </a:pPr>
            <a:r>
              <a:rPr lang="it-IT" sz="2800" b="1" dirty="0">
                <a:solidFill>
                  <a:srgbClr val="006600"/>
                </a:solidFill>
              </a:rPr>
              <a:t>Evitare</a:t>
            </a:r>
          </a:p>
          <a:p>
            <a:pPr algn="ctr">
              <a:buFontTx/>
              <a:buNone/>
            </a:pPr>
            <a:r>
              <a:rPr lang="it-IT" sz="2000" b="1" dirty="0"/>
              <a:t>Aumento di peso</a:t>
            </a:r>
          </a:p>
          <a:p>
            <a:pPr algn="ctr">
              <a:buFontTx/>
              <a:buNone/>
            </a:pPr>
            <a:r>
              <a:rPr lang="it-IT" sz="2000" b="1" dirty="0"/>
              <a:t>Bevande zuccherate</a:t>
            </a:r>
          </a:p>
          <a:p>
            <a:pPr algn="ctr">
              <a:buFontTx/>
              <a:buNone/>
            </a:pPr>
            <a:r>
              <a:rPr lang="it-IT" sz="2000" b="1" dirty="0"/>
              <a:t>Carni conservate</a:t>
            </a:r>
          </a:p>
          <a:p>
            <a:pPr algn="ctr">
              <a:buFontTx/>
              <a:buNone/>
            </a:pPr>
            <a:endParaRPr lang="it-IT" sz="2000" b="1" dirty="0"/>
          </a:p>
          <a:p>
            <a:pPr algn="ctr">
              <a:lnSpc>
                <a:spcPct val="45000"/>
              </a:lnSpc>
              <a:buFontTx/>
              <a:buNone/>
            </a:pPr>
            <a:r>
              <a:rPr lang="it-IT" sz="2800" b="1" dirty="0">
                <a:solidFill>
                  <a:srgbClr val="006600"/>
                </a:solidFill>
              </a:rPr>
              <a:t>Limitare</a:t>
            </a:r>
          </a:p>
          <a:p>
            <a:pPr algn="ctr">
              <a:buFontTx/>
              <a:buNone/>
            </a:pPr>
            <a:r>
              <a:rPr lang="it-IT" sz="2000" b="1" dirty="0"/>
              <a:t>Cibi ipercalorici</a:t>
            </a:r>
          </a:p>
          <a:p>
            <a:pPr algn="ctr">
              <a:buFontTx/>
              <a:buNone/>
            </a:pPr>
            <a:r>
              <a:rPr lang="it-IT" sz="2000" b="1" dirty="0"/>
              <a:t>Carni rosse</a:t>
            </a:r>
          </a:p>
          <a:p>
            <a:pPr algn="ctr">
              <a:buFontTx/>
              <a:buNone/>
            </a:pPr>
            <a:r>
              <a:rPr lang="it-IT" sz="2000" b="1" dirty="0"/>
              <a:t>Alcol</a:t>
            </a:r>
          </a:p>
          <a:p>
            <a:pPr algn="ctr">
              <a:buFontTx/>
              <a:buNone/>
            </a:pPr>
            <a:r>
              <a:rPr lang="it-IT" sz="2000" b="1" dirty="0"/>
              <a:t>Sale</a:t>
            </a:r>
          </a:p>
          <a:p>
            <a:pPr algn="ctr">
              <a:buFontTx/>
              <a:buNone/>
            </a:pPr>
            <a:endParaRPr lang="it-IT" sz="2000" b="1" dirty="0"/>
          </a:p>
          <a:p>
            <a:pPr algn="ctr">
              <a:lnSpc>
                <a:spcPct val="60000"/>
              </a:lnSpc>
              <a:buFontTx/>
              <a:buNone/>
            </a:pPr>
            <a:r>
              <a:rPr lang="it-IT" sz="2800" b="1" dirty="0">
                <a:solidFill>
                  <a:srgbClr val="006600"/>
                </a:solidFill>
              </a:rPr>
              <a:t>Consumare quotidianamente</a:t>
            </a:r>
          </a:p>
          <a:p>
            <a:pPr algn="ctr">
              <a:buFontTx/>
              <a:buNone/>
            </a:pPr>
            <a:r>
              <a:rPr lang="it-IT" sz="2000" b="1" dirty="0"/>
              <a:t>Cereali integrali</a:t>
            </a:r>
          </a:p>
          <a:p>
            <a:pPr algn="ctr">
              <a:buFontTx/>
              <a:buNone/>
            </a:pPr>
            <a:r>
              <a:rPr lang="it-IT" sz="2000" b="1" dirty="0"/>
              <a:t>Legumi</a:t>
            </a:r>
          </a:p>
          <a:p>
            <a:pPr algn="ctr">
              <a:buFontTx/>
              <a:buNone/>
            </a:pPr>
            <a:r>
              <a:rPr lang="it-IT" sz="2000" b="1" dirty="0"/>
              <a:t>Verdure non amidacee </a:t>
            </a:r>
          </a:p>
          <a:p>
            <a:pPr algn="ctr">
              <a:buFontTx/>
              <a:buNone/>
            </a:pPr>
            <a:r>
              <a:rPr lang="it-IT" sz="2000" b="1" dirty="0"/>
              <a:t>Frutta</a:t>
            </a:r>
          </a:p>
        </p:txBody>
      </p:sp>
      <p:pic>
        <p:nvPicPr>
          <p:cNvPr id="6146" name="Picture 2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2242467" cy="257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71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409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4478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/>
              <a:t>Weight Maintenance/Reduction Goals</a:t>
            </a:r>
            <a:endParaRPr lang="en-US" sz="4000"/>
          </a:p>
        </p:txBody>
      </p:sp>
      <p:sp>
        <p:nvSpPr>
          <p:cNvPr id="787459" name="Rectangle 4099"/>
          <p:cNvSpPr>
            <a:spLocks noGrp="1" noChangeArrowheads="1"/>
          </p:cNvSpPr>
          <p:nvPr>
            <p:ph type="body" idx="4294967295"/>
          </p:nvPr>
        </p:nvSpPr>
        <p:spPr>
          <a:xfrm>
            <a:off x="504825" y="2743200"/>
            <a:ext cx="8229600" cy="23891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Women should maintain or lose weight through </a:t>
            </a:r>
            <a:br>
              <a:rPr lang="en-US" dirty="0"/>
            </a:br>
            <a:r>
              <a:rPr lang="en-US" dirty="0"/>
              <a:t>an appropriate balance of physical activity, calorie </a:t>
            </a:r>
            <a:br>
              <a:rPr lang="en-US" dirty="0"/>
            </a:br>
            <a:r>
              <a:rPr lang="en-US" dirty="0"/>
              <a:t>intake, and formal behavioral programs when </a:t>
            </a:r>
            <a:br>
              <a:rPr lang="en-US" dirty="0"/>
            </a:br>
            <a:r>
              <a:rPr lang="en-US" dirty="0"/>
              <a:t>indicated to maintain:</a:t>
            </a:r>
          </a:p>
          <a:p>
            <a:pPr lvl="1"/>
            <a:r>
              <a:rPr lang="en-US" sz="3600" b="1" dirty="0"/>
              <a:t>BMI between 18.5 and 24.9 kg/m</a:t>
            </a:r>
            <a:r>
              <a:rPr lang="en-US" sz="3600" b="1" dirty="0">
                <a:cs typeface="Arial" charset="0"/>
              </a:rPr>
              <a:t>²</a:t>
            </a:r>
            <a:endParaRPr lang="en-US" sz="3600" b="1" dirty="0"/>
          </a:p>
          <a:p>
            <a:pPr lvl="1"/>
            <a:r>
              <a:rPr lang="en-US" sz="3600" b="1" dirty="0"/>
              <a:t>Waist circumference </a:t>
            </a:r>
            <a:r>
              <a:rPr lang="en-US" sz="3600" b="1" u="sng" dirty="0"/>
              <a:t>&lt; </a:t>
            </a:r>
            <a:r>
              <a:rPr lang="en-US" sz="3600" b="1" dirty="0" smtClean="0"/>
              <a:t>86 cm</a:t>
            </a:r>
            <a:endParaRPr lang="en-US" sz="3600" b="1" dirty="0"/>
          </a:p>
        </p:txBody>
      </p:sp>
      <p:sp>
        <p:nvSpPr>
          <p:cNvPr id="787460" name="Text Box 4100"/>
          <p:cNvSpPr txBox="1">
            <a:spLocks noChangeArrowheads="1"/>
          </p:cNvSpPr>
          <p:nvPr/>
        </p:nvSpPr>
        <p:spPr bwMode="auto">
          <a:xfrm>
            <a:off x="609600" y="6400800"/>
            <a:ext cx="6362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Source: </a:t>
            </a:r>
            <a:r>
              <a:rPr lang="en-US" sz="1200">
                <a:latin typeface="Arial" charset="0"/>
              </a:rPr>
              <a:t>Mosca 2007</a:t>
            </a:r>
          </a:p>
        </p:txBody>
      </p:sp>
    </p:spTree>
    <p:extLst>
      <p:ext uri="{BB962C8B-B14F-4D97-AF65-F5344CB8AC3E}">
        <p14:creationId xmlns:p14="http://schemas.microsoft.com/office/powerpoint/2010/main" val="4113893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/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76275"/>
            <a:ext cx="8410575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338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/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571500"/>
            <a:ext cx="81629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049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/>
      </p:sp>
      <p:pic>
        <p:nvPicPr>
          <p:cNvPr id="8194" name="Picture 2" descr="Risultati immagini per rischio di carcinoma mammario e sindrome metabolica nella post menopau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8" y="764704"/>
            <a:ext cx="7036054" cy="528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523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Dr Maria Chiara Bassi Ph.D.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63850"/>
            <a:ext cx="89535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5755152"/>
            <a:ext cx="2649277" cy="96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12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63563" y="1666875"/>
            <a:ext cx="8239125" cy="1143000"/>
          </a:xfrm>
        </p:spPr>
        <p:txBody>
          <a:bodyPr>
            <a:normAutofit fontScale="90000"/>
          </a:bodyPr>
          <a:lstStyle/>
          <a:p>
            <a:r>
              <a:rPr lang="en-US"/>
              <a:t>Low Risk Diet is Associated with Lower Risk of Myocardial Infarction in Women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374405887"/>
              </p:ext>
            </p:extLst>
          </p:nvPr>
        </p:nvGraphicFramePr>
        <p:xfrm>
          <a:off x="1563688" y="2978150"/>
          <a:ext cx="6283325" cy="270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89508" name="Text Box 4"/>
          <p:cNvSpPr txBox="1">
            <a:spLocks noChangeArrowheads="1"/>
          </p:cNvSpPr>
          <p:nvPr/>
        </p:nvSpPr>
        <p:spPr bwMode="auto">
          <a:xfrm>
            <a:off x="1787525" y="5946775"/>
            <a:ext cx="7027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/>
              <a:t>Diet Score by Quintile (1= least vegetables, fruit, whole grains, fish, legumes)</a:t>
            </a:r>
          </a:p>
        </p:txBody>
      </p:sp>
      <p:sp>
        <p:nvSpPr>
          <p:cNvPr id="789509" name="Text Box 5"/>
          <p:cNvSpPr txBox="1">
            <a:spLocks noChangeArrowheads="1"/>
          </p:cNvSpPr>
          <p:nvPr/>
        </p:nvSpPr>
        <p:spPr bwMode="auto">
          <a:xfrm>
            <a:off x="549275" y="3421063"/>
            <a:ext cx="133826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Relative</a:t>
            </a:r>
          </a:p>
          <a:p>
            <a:pPr>
              <a:lnSpc>
                <a:spcPct val="90000"/>
              </a:lnSpc>
            </a:pPr>
            <a:r>
              <a:rPr lang="en-US" sz="2000"/>
              <a:t>Risk of </a:t>
            </a:r>
          </a:p>
          <a:p>
            <a:pPr>
              <a:lnSpc>
                <a:spcPct val="90000"/>
              </a:lnSpc>
            </a:pPr>
            <a:r>
              <a:rPr lang="en-US" sz="2000"/>
              <a:t>MI*</a:t>
            </a:r>
            <a:endParaRPr lang="en-US" sz="1600"/>
          </a:p>
        </p:txBody>
      </p:sp>
      <p:sp>
        <p:nvSpPr>
          <p:cNvPr id="789510" name="Text Box 6"/>
          <p:cNvSpPr txBox="1">
            <a:spLocks noChangeArrowheads="1"/>
          </p:cNvSpPr>
          <p:nvPr/>
        </p:nvSpPr>
        <p:spPr bwMode="auto">
          <a:xfrm>
            <a:off x="7429500" y="3427413"/>
            <a:ext cx="152717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/>
              <a:t>*Adjusted </a:t>
            </a:r>
            <a:br>
              <a:rPr lang="en-US" sz="1600"/>
            </a:br>
            <a:r>
              <a:rPr lang="en-US" sz="1600"/>
              <a:t>  for other    </a:t>
            </a:r>
            <a:br>
              <a:rPr lang="en-US" sz="1600"/>
            </a:br>
            <a:r>
              <a:rPr lang="en-US" sz="1600"/>
              <a:t>  cardiovascular  </a:t>
            </a:r>
          </a:p>
          <a:p>
            <a:pPr>
              <a:lnSpc>
                <a:spcPct val="90000"/>
              </a:lnSpc>
            </a:pPr>
            <a:r>
              <a:rPr lang="en-US" sz="1600"/>
              <a:t>  risk factors</a:t>
            </a:r>
            <a:endParaRPr lang="en-US" sz="1800"/>
          </a:p>
        </p:txBody>
      </p:sp>
      <p:sp>
        <p:nvSpPr>
          <p:cNvPr id="789511" name="Text Box 7"/>
          <p:cNvSpPr txBox="1">
            <a:spLocks noChangeArrowheads="1"/>
          </p:cNvSpPr>
          <p:nvPr/>
        </p:nvSpPr>
        <p:spPr bwMode="auto">
          <a:xfrm>
            <a:off x="660400" y="6403975"/>
            <a:ext cx="2200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1">
                <a:latin typeface="Arial" charset="0"/>
              </a:rPr>
              <a:t>Source: </a:t>
            </a:r>
            <a:r>
              <a:rPr lang="en-US" sz="1200">
                <a:latin typeface="Arial" charset="0"/>
              </a:rPr>
              <a:t>Akesson 2007</a:t>
            </a:r>
          </a:p>
        </p:txBody>
      </p:sp>
      <p:sp>
        <p:nvSpPr>
          <p:cNvPr id="789512" name="Text Box 8"/>
          <p:cNvSpPr txBox="1">
            <a:spLocks noChangeArrowheads="1"/>
          </p:cNvSpPr>
          <p:nvPr/>
        </p:nvSpPr>
        <p:spPr bwMode="auto">
          <a:xfrm>
            <a:off x="581025" y="4610100"/>
            <a:ext cx="145415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/>
              <a:t>P&lt; .05 for </a:t>
            </a:r>
          </a:p>
          <a:p>
            <a:pPr>
              <a:lnSpc>
                <a:spcPct val="90000"/>
              </a:lnSpc>
            </a:pPr>
            <a:r>
              <a:rPr lang="en-US" sz="1600"/>
              <a:t>quintiles </a:t>
            </a:r>
          </a:p>
          <a:p>
            <a:pPr>
              <a:lnSpc>
                <a:spcPct val="90000"/>
              </a:lnSpc>
            </a:pPr>
            <a:r>
              <a:rPr lang="en-US" sz="1600"/>
              <a:t>3-5 compared</a:t>
            </a:r>
          </a:p>
          <a:p>
            <a:pPr>
              <a:lnSpc>
                <a:spcPct val="90000"/>
              </a:lnSpc>
            </a:pPr>
            <a:r>
              <a:rPr lang="en-US" sz="1600"/>
              <a:t>to 1-2</a:t>
            </a:r>
          </a:p>
        </p:txBody>
      </p:sp>
    </p:spTree>
    <p:extLst>
      <p:ext uri="{BB962C8B-B14F-4D97-AF65-F5344CB8AC3E}">
        <p14:creationId xmlns:p14="http://schemas.microsoft.com/office/powerpoint/2010/main" val="803186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3072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Dr Maria Chiara Bassi Ph.D.</a:t>
            </a: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23875"/>
            <a:ext cx="802005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6453188"/>
            <a:ext cx="28860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59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Dr Maria Chiara Bassi Ph.D.</a:t>
            </a:r>
          </a:p>
        </p:txBody>
      </p:sp>
      <p:pic>
        <p:nvPicPr>
          <p:cNvPr id="3379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" y="1196975"/>
            <a:ext cx="8521700" cy="506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2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Possibili meccanismi per l’</a:t>
            </a:r>
            <a:r>
              <a:rPr lang="it-IT" dirty="0" err="1" smtClean="0"/>
              <a:t>insulino</a:t>
            </a:r>
            <a:r>
              <a:rPr lang="it-IT" dirty="0" smtClean="0"/>
              <a:t> resistenza indotta da fruttosio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940425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it-IT" dirty="0"/>
              <a:t>Dr Maria Chiara Bassi </a:t>
            </a:r>
            <a:r>
              <a:rPr lang="it-IT" dirty="0" err="1"/>
              <a:t>Ph.D</a:t>
            </a:r>
            <a:r>
              <a:rPr lang="it-IT" dirty="0"/>
              <a:t>.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89100"/>
            <a:ext cx="5106988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ccia in giù 4"/>
          <p:cNvSpPr/>
          <p:nvPr/>
        </p:nvSpPr>
        <p:spPr>
          <a:xfrm rot="5400000" flipH="1">
            <a:off x="5188744" y="3658394"/>
            <a:ext cx="133350" cy="9985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6870" name="CasellaDiTesto 7"/>
          <p:cNvSpPr txBox="1">
            <a:spLocks noChangeArrowheads="1"/>
          </p:cNvSpPr>
          <p:nvPr/>
        </p:nvSpPr>
        <p:spPr bwMode="auto">
          <a:xfrm>
            <a:off x="5940425" y="3995738"/>
            <a:ext cx="1373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Ipertensione</a:t>
            </a:r>
          </a:p>
        </p:txBody>
      </p:sp>
      <p:pic>
        <p:nvPicPr>
          <p:cNvPr id="368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6157913"/>
            <a:ext cx="26193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5203825"/>
            <a:ext cx="3573462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ccia in giù 12"/>
          <p:cNvSpPr/>
          <p:nvPr/>
        </p:nvSpPr>
        <p:spPr>
          <a:xfrm rot="5400000">
            <a:off x="4091781" y="2324894"/>
            <a:ext cx="144463" cy="32162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6874" name="CasellaDiTesto 15"/>
          <p:cNvSpPr txBox="1">
            <a:spLocks noChangeArrowheads="1"/>
          </p:cNvSpPr>
          <p:nvPr/>
        </p:nvSpPr>
        <p:spPr bwMode="auto">
          <a:xfrm>
            <a:off x="5940425" y="3716338"/>
            <a:ext cx="2479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Obesità, aterosclerosi…..</a:t>
            </a:r>
          </a:p>
        </p:txBody>
      </p:sp>
    </p:spTree>
    <p:extLst>
      <p:ext uri="{BB962C8B-B14F-4D97-AF65-F5344CB8AC3E}">
        <p14:creationId xmlns:p14="http://schemas.microsoft.com/office/powerpoint/2010/main" val="187574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500188"/>
            <a:ext cx="4187825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/>
          <p:cNvCxnSpPr/>
          <p:nvPr/>
        </p:nvCxnSpPr>
        <p:spPr>
          <a:xfrm>
            <a:off x="1000125" y="1000125"/>
            <a:ext cx="7429500" cy="15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CasellaDiTesto 3"/>
          <p:cNvSpPr txBox="1">
            <a:spLocks noChangeArrowheads="1"/>
          </p:cNvSpPr>
          <p:nvPr/>
        </p:nvSpPr>
        <p:spPr bwMode="auto">
          <a:xfrm>
            <a:off x="1000125" y="428625"/>
            <a:ext cx="5578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altLang="it-IT" sz="2800">
                <a:solidFill>
                  <a:srgbClr val="FFC000"/>
                </a:solidFill>
                <a:latin typeface="Calibri" pitchFamily="34" charset="0"/>
              </a:rPr>
              <a:t>LA MENOPAUSA: cosa può accadere?</a:t>
            </a:r>
          </a:p>
        </p:txBody>
      </p:sp>
      <p:sp>
        <p:nvSpPr>
          <p:cNvPr id="6149" name="Rettangolo 4"/>
          <p:cNvSpPr>
            <a:spLocks noChangeArrowheads="1"/>
          </p:cNvSpPr>
          <p:nvPr/>
        </p:nvSpPr>
        <p:spPr bwMode="auto">
          <a:xfrm>
            <a:off x="5000625" y="1214438"/>
            <a:ext cx="38576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it-IT" altLang="it-IT" sz="2000" b="1" dirty="0">
                <a:solidFill>
                  <a:srgbClr val="FFC000"/>
                </a:solidFill>
                <a:latin typeface="Calibri" pitchFamily="34" charset="0"/>
              </a:rPr>
              <a:t> Osteoporosi</a:t>
            </a:r>
          </a:p>
          <a:p>
            <a:pPr eaLnBrk="1" hangingPunct="1"/>
            <a:endParaRPr lang="it-IT" altLang="it-IT" sz="2000" b="1" dirty="0">
              <a:solidFill>
                <a:srgbClr val="FFC000"/>
              </a:solidFill>
              <a:latin typeface="Calibri" pitchFamily="34" charset="0"/>
            </a:endParaRPr>
          </a:p>
          <a:p>
            <a:pPr eaLnBrk="1" hangingPunct="1"/>
            <a:r>
              <a:rPr lang="it-IT" altLang="it-IT" sz="2000" b="1" dirty="0">
                <a:solidFill>
                  <a:srgbClr val="FFC000"/>
                </a:solidFill>
                <a:latin typeface="Calibri" pitchFamily="34" charset="0"/>
              </a:rPr>
              <a:t>• Aumento dei livelli di colesterolo, Ipertensione arteriosa, diabete, rischio di malattia coronarica</a:t>
            </a:r>
          </a:p>
          <a:p>
            <a:pPr eaLnBrk="1" hangingPunct="1"/>
            <a:endParaRPr lang="it-IT" altLang="it-IT" sz="2000" b="1" dirty="0">
              <a:solidFill>
                <a:srgbClr val="FFC000"/>
              </a:solidFill>
              <a:latin typeface="Calibri" pitchFamily="34" charset="0"/>
            </a:endParaRPr>
          </a:p>
          <a:p>
            <a:pPr eaLnBrk="1" hangingPunct="1"/>
            <a:r>
              <a:rPr lang="it-IT" altLang="it-IT" sz="2000" b="1" dirty="0">
                <a:solidFill>
                  <a:srgbClr val="FFC000"/>
                </a:solidFill>
                <a:latin typeface="Calibri" pitchFamily="34" charset="0"/>
              </a:rPr>
              <a:t>• Insonnia, disturbi della memoria e della concentrazione.</a:t>
            </a:r>
          </a:p>
          <a:p>
            <a:pPr eaLnBrk="1" hangingPunct="1"/>
            <a:endParaRPr lang="it-IT" altLang="it-IT" sz="2000" b="1" dirty="0">
              <a:solidFill>
                <a:srgbClr val="FFC000"/>
              </a:solidFill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it-IT" altLang="it-IT" sz="2000" b="1" dirty="0">
                <a:solidFill>
                  <a:srgbClr val="FFC000"/>
                </a:solidFill>
                <a:latin typeface="Calibri" pitchFamily="34" charset="0"/>
              </a:rPr>
              <a:t> Invecchiamento cutaneo, perdita di capelli </a:t>
            </a:r>
          </a:p>
          <a:p>
            <a:pPr eaLnBrk="1" hangingPunct="1"/>
            <a:endParaRPr lang="it-IT" altLang="it-IT" sz="2000" b="1" dirty="0">
              <a:solidFill>
                <a:srgbClr val="FFC000"/>
              </a:solidFill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it-IT" altLang="it-IT" sz="2000" b="1" dirty="0">
                <a:solidFill>
                  <a:srgbClr val="FFC000"/>
                </a:solidFill>
                <a:latin typeface="Calibri" pitchFamily="34" charset="0"/>
              </a:rPr>
              <a:t> Secchezza vaginale, incontinenza urinaria </a:t>
            </a:r>
          </a:p>
          <a:p>
            <a:pPr eaLnBrk="1" hangingPunct="1">
              <a:buFont typeface="Arial" pitchFamily="34" charset="0"/>
              <a:buChar char="•"/>
            </a:pPr>
            <a:endParaRPr lang="it-IT" altLang="it-IT" sz="2000" b="1" dirty="0">
              <a:solidFill>
                <a:srgbClr val="FFC000"/>
              </a:solidFill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it-IT" altLang="it-IT" sz="2000" b="1" dirty="0">
                <a:solidFill>
                  <a:srgbClr val="FFC000"/>
                </a:solidFill>
                <a:latin typeface="Calibri" pitchFamily="34" charset="0"/>
              </a:rPr>
              <a:t> Riduzione metabolismo basale</a:t>
            </a:r>
          </a:p>
        </p:txBody>
      </p:sp>
    </p:spTree>
    <p:extLst>
      <p:ext uri="{BB962C8B-B14F-4D97-AF65-F5344CB8AC3E}">
        <p14:creationId xmlns:p14="http://schemas.microsoft.com/office/powerpoint/2010/main" val="252710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1000125" y="1284288"/>
            <a:ext cx="7429500" cy="1587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/>
          <p:cNvCxnSpPr/>
          <p:nvPr/>
        </p:nvCxnSpPr>
        <p:spPr>
          <a:xfrm>
            <a:off x="1000125" y="5999163"/>
            <a:ext cx="7429500" cy="1587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6" name="CasellaDiTesto 5"/>
          <p:cNvSpPr txBox="1">
            <a:spLocks noChangeArrowheads="1"/>
          </p:cNvSpPr>
          <p:nvPr/>
        </p:nvSpPr>
        <p:spPr bwMode="auto">
          <a:xfrm>
            <a:off x="1143000" y="500063"/>
            <a:ext cx="1535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sz="3600" dirty="0">
                <a:solidFill>
                  <a:schemeClr val="tx2"/>
                </a:solidFill>
                <a:latin typeface="Calibri" pitchFamily="34" charset="0"/>
              </a:rPr>
              <a:t>GRASSI</a:t>
            </a:r>
          </a:p>
        </p:txBody>
      </p:sp>
      <p:pic>
        <p:nvPicPr>
          <p:cNvPr id="13317" name="Immagine 7" descr="acidi grassi 2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1876425"/>
            <a:ext cx="717867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604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magine 2" descr="LIPIDOM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357313"/>
            <a:ext cx="8277225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CasellaDiTesto 3"/>
          <p:cNvSpPr txBox="1">
            <a:spLocks noChangeArrowheads="1"/>
          </p:cNvSpPr>
          <p:nvPr/>
        </p:nvSpPr>
        <p:spPr bwMode="auto">
          <a:xfrm>
            <a:off x="1143000" y="500063"/>
            <a:ext cx="15792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sz="3600" b="1" dirty="0">
                <a:solidFill>
                  <a:schemeClr val="tx2"/>
                </a:solidFill>
                <a:latin typeface="Calibri" pitchFamily="34" charset="0"/>
              </a:rPr>
              <a:t>GRASSI</a:t>
            </a:r>
          </a:p>
        </p:txBody>
      </p:sp>
    </p:spTree>
    <p:extLst>
      <p:ext uri="{BB962C8B-B14F-4D97-AF65-F5344CB8AC3E}">
        <p14:creationId xmlns:p14="http://schemas.microsoft.com/office/powerpoint/2010/main" val="2332997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Text Box 1026"/>
          <p:cNvSpPr txBox="1">
            <a:spLocks noChangeArrowheads="1"/>
          </p:cNvSpPr>
          <p:nvPr/>
        </p:nvSpPr>
        <p:spPr bwMode="auto">
          <a:xfrm>
            <a:off x="97748" y="223838"/>
            <a:ext cx="4338047" cy="523220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it-IT" sz="2800" b="1" dirty="0">
                <a:solidFill>
                  <a:srgbClr val="FFFF00"/>
                </a:solidFill>
                <a:latin typeface="+mj-lt"/>
              </a:rPr>
              <a:t>Effetti biologici omega 3</a:t>
            </a:r>
          </a:p>
        </p:txBody>
      </p:sp>
      <p:sp>
        <p:nvSpPr>
          <p:cNvPr id="619523" name="Text Box 1027"/>
          <p:cNvSpPr txBox="1">
            <a:spLocks noChangeArrowheads="1"/>
          </p:cNvSpPr>
          <p:nvPr/>
        </p:nvSpPr>
        <p:spPr bwMode="auto">
          <a:xfrm>
            <a:off x="4380596" y="212447"/>
            <a:ext cx="4116833" cy="120032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it-IT" sz="1800" b="1" dirty="0" err="1">
                <a:solidFill>
                  <a:srgbClr val="FFFF00"/>
                </a:solidFill>
              </a:rPr>
              <a:t>Ipotrigeridimizzante</a:t>
            </a:r>
            <a:endParaRPr lang="it-IT" sz="1800" b="1" dirty="0">
              <a:solidFill>
                <a:srgbClr val="FFFF00"/>
              </a:solidFill>
            </a:endParaRPr>
          </a:p>
          <a:p>
            <a:pPr algn="ctr"/>
            <a:r>
              <a:rPr lang="it-IT" sz="1800" dirty="0" smtClean="0"/>
              <a:t>. Diminuzione </a:t>
            </a:r>
            <a:r>
              <a:rPr lang="it-IT" sz="1800" dirty="0"/>
              <a:t>sintesi epatica di VLDL</a:t>
            </a:r>
          </a:p>
          <a:p>
            <a:r>
              <a:rPr lang="it-IT" sz="1800" dirty="0" smtClean="0"/>
              <a:t>. Aumento </a:t>
            </a:r>
            <a:r>
              <a:rPr lang="it-IT" sz="1800" dirty="0"/>
              <a:t>metabolismo VLDL</a:t>
            </a:r>
          </a:p>
          <a:p>
            <a:pPr algn="ctr"/>
            <a:endParaRPr lang="it-IT" sz="1800" dirty="0"/>
          </a:p>
        </p:txBody>
      </p:sp>
      <p:sp>
        <p:nvSpPr>
          <p:cNvPr id="619524" name="Text Box 1028"/>
          <p:cNvSpPr txBox="1">
            <a:spLocks noChangeArrowheads="1"/>
          </p:cNvSpPr>
          <p:nvPr/>
        </p:nvSpPr>
        <p:spPr bwMode="auto">
          <a:xfrm>
            <a:off x="46038" y="1841500"/>
            <a:ext cx="7766322" cy="230832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it-IT" sz="1800" dirty="0"/>
              <a:t>			</a:t>
            </a:r>
            <a:r>
              <a:rPr lang="it-IT" sz="1800" b="1" i="1" dirty="0" err="1">
                <a:solidFill>
                  <a:srgbClr val="FFFF00"/>
                </a:solidFill>
              </a:rPr>
              <a:t>Antiaterotrombotici</a:t>
            </a:r>
            <a:endParaRPr lang="it-IT" sz="1800" i="1" dirty="0">
              <a:solidFill>
                <a:srgbClr val="FFFF00"/>
              </a:solidFill>
            </a:endParaRPr>
          </a:p>
          <a:p>
            <a:r>
              <a:rPr lang="it-IT" sz="1800" dirty="0" smtClean="0"/>
              <a:t>. Antiaggregante</a:t>
            </a:r>
            <a:endParaRPr lang="it-IT" sz="1800" dirty="0"/>
          </a:p>
          <a:p>
            <a:r>
              <a:rPr lang="it-IT" sz="1800" dirty="0" smtClean="0"/>
              <a:t>. Ridotta </a:t>
            </a:r>
            <a:r>
              <a:rPr lang="it-IT" sz="1800" dirty="0"/>
              <a:t>produzione citochine pro-infiammatorie (IL1-6, TNF-alfa)</a:t>
            </a:r>
          </a:p>
          <a:p>
            <a:r>
              <a:rPr lang="it-IT" sz="1800" dirty="0" smtClean="0"/>
              <a:t>. Aumento </a:t>
            </a:r>
            <a:r>
              <a:rPr lang="it-IT" sz="1800" dirty="0"/>
              <a:t>rilascio </a:t>
            </a:r>
            <a:r>
              <a:rPr lang="it-IT" sz="1800" dirty="0" err="1"/>
              <a:t>nitrossido</a:t>
            </a:r>
            <a:r>
              <a:rPr lang="it-IT" sz="1800" dirty="0"/>
              <a:t> dall’endotelio</a:t>
            </a:r>
          </a:p>
          <a:p>
            <a:r>
              <a:rPr lang="it-IT" sz="1800" dirty="0" smtClean="0"/>
              <a:t>. Inibiscono </a:t>
            </a:r>
            <a:r>
              <a:rPr lang="it-IT" sz="1800" dirty="0"/>
              <a:t>il fattore di trascrizione nucleare NF-KB che</a:t>
            </a:r>
          </a:p>
          <a:p>
            <a:r>
              <a:rPr lang="it-IT" sz="1800" dirty="0" smtClean="0"/>
              <a:t>. Controlla </a:t>
            </a:r>
            <a:r>
              <a:rPr lang="it-IT" sz="1800" dirty="0"/>
              <a:t>l’espressione di molecole di adesione per leucociti</a:t>
            </a:r>
          </a:p>
          <a:p>
            <a:r>
              <a:rPr lang="it-IT" sz="1800" dirty="0" smtClean="0"/>
              <a:t>. Stabilizza </a:t>
            </a:r>
            <a:r>
              <a:rPr lang="it-IT" sz="1800" dirty="0"/>
              <a:t>la placca (riduzione infiltrazione </a:t>
            </a:r>
            <a:r>
              <a:rPr lang="it-IT" sz="1800" dirty="0" smtClean="0"/>
              <a:t>monociti-macrofagi e cappuccio </a:t>
            </a:r>
            <a:r>
              <a:rPr lang="it-IT" sz="1800" dirty="0"/>
              <a:t>fibroso più spesso</a:t>
            </a:r>
          </a:p>
        </p:txBody>
      </p:sp>
      <p:sp>
        <p:nvSpPr>
          <p:cNvPr id="619525" name="Text Box 1029"/>
          <p:cNvSpPr txBox="1">
            <a:spLocks noChangeArrowheads="1"/>
          </p:cNvSpPr>
          <p:nvPr/>
        </p:nvSpPr>
        <p:spPr bwMode="auto">
          <a:xfrm>
            <a:off x="2266770" y="4655070"/>
            <a:ext cx="6625710" cy="175432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it-IT" sz="1800" dirty="0"/>
              <a:t>			</a:t>
            </a:r>
            <a:r>
              <a:rPr lang="it-IT" sz="1800" b="1" i="1" dirty="0" err="1">
                <a:solidFill>
                  <a:srgbClr val="FFFF00"/>
                </a:solidFill>
              </a:rPr>
              <a:t>Antiaritmogeno</a:t>
            </a:r>
            <a:endParaRPr lang="it-IT" sz="1800" b="1" dirty="0">
              <a:solidFill>
                <a:srgbClr val="FFFF00"/>
              </a:solidFill>
            </a:endParaRPr>
          </a:p>
          <a:p>
            <a:r>
              <a:rPr lang="it-IT" sz="1800" dirty="0" smtClean="0"/>
              <a:t>. Maggior </a:t>
            </a:r>
            <a:r>
              <a:rPr lang="it-IT" sz="1800" dirty="0"/>
              <a:t>stabilità elettrica di </a:t>
            </a:r>
            <a:r>
              <a:rPr lang="it-IT" sz="1800" dirty="0" smtClean="0"/>
              <a:t>membrana</a:t>
            </a:r>
            <a:endParaRPr lang="it-IT" sz="1800" dirty="0"/>
          </a:p>
          <a:p>
            <a:r>
              <a:rPr lang="it-IT" sz="1800" dirty="0" smtClean="0"/>
              <a:t>. TXA3 </a:t>
            </a:r>
            <a:r>
              <a:rPr lang="it-IT" sz="1800" dirty="0"/>
              <a:t>e LTB5 meno infiammazione e meno produzione di </a:t>
            </a:r>
            <a:r>
              <a:rPr lang="it-IT" sz="1800" dirty="0" smtClean="0"/>
              <a:t>radicali </a:t>
            </a:r>
            <a:r>
              <a:rPr lang="it-IT" sz="1800" dirty="0" err="1"/>
              <a:t>superossido</a:t>
            </a:r>
            <a:endParaRPr lang="it-IT" sz="1800" dirty="0"/>
          </a:p>
          <a:p>
            <a:r>
              <a:rPr lang="it-IT" sz="1800" dirty="0" smtClean="0"/>
              <a:t>. Modulano </a:t>
            </a:r>
            <a:r>
              <a:rPr lang="it-IT" sz="1800" dirty="0"/>
              <a:t>la conduzione di alcuni canali ionici </a:t>
            </a:r>
            <a:r>
              <a:rPr lang="it-IT" sz="1800" dirty="0" smtClean="0"/>
              <a:t>membrana</a:t>
            </a:r>
            <a:endParaRPr lang="it-IT" sz="1800" dirty="0"/>
          </a:p>
          <a:p>
            <a:r>
              <a:rPr lang="it-IT" sz="1800" dirty="0" smtClean="0"/>
              <a:t>. Modulano </a:t>
            </a:r>
            <a:r>
              <a:rPr lang="it-IT" sz="1800" dirty="0"/>
              <a:t>la risposta simpatico-vagale a favore della vagale</a:t>
            </a:r>
          </a:p>
        </p:txBody>
      </p:sp>
    </p:spTree>
    <p:extLst>
      <p:ext uri="{BB962C8B-B14F-4D97-AF65-F5344CB8AC3E}">
        <p14:creationId xmlns:p14="http://schemas.microsoft.com/office/powerpoint/2010/main" val="3222958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Omocisteina</a:t>
            </a:r>
            <a:r>
              <a:rPr lang="it-IT" dirty="0" smtClean="0"/>
              <a:t>: </a:t>
            </a:r>
            <a:r>
              <a:rPr lang="it-IT" dirty="0"/>
              <a:t>m</a:t>
            </a:r>
            <a:r>
              <a:rPr lang="it-IT" dirty="0" smtClean="0"/>
              <a:t>eccanismi </a:t>
            </a:r>
            <a:r>
              <a:rPr lang="it-IT" dirty="0"/>
              <a:t>del danno vascolare da aumento dell'</a:t>
            </a:r>
            <a:r>
              <a:rPr lang="it-IT" dirty="0" err="1"/>
              <a:t>omocisteina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2708920"/>
            <a:ext cx="7315200" cy="3539527"/>
          </a:xfrm>
        </p:spPr>
        <p:txBody>
          <a:bodyPr>
            <a:normAutofit fontScale="92500" lnSpcReduction="10000"/>
          </a:bodyPr>
          <a:lstStyle/>
          <a:p>
            <a:pPr marL="4572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dirty="0"/>
              <a:t>Il deposito di </a:t>
            </a:r>
            <a:r>
              <a:rPr lang="it-IT" dirty="0" err="1"/>
              <a:t>omocisteina</a:t>
            </a:r>
            <a:r>
              <a:rPr lang="it-IT" dirty="0"/>
              <a:t> sulla parete vasale risulta lesivo, attraverso vari meccanismi</a:t>
            </a:r>
            <a:r>
              <a:rPr lang="it-IT" dirty="0" smtClean="0"/>
              <a:t>:</a:t>
            </a:r>
          </a:p>
          <a:p>
            <a:pPr marL="4572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it-IT" dirty="0" smtClean="0"/>
          </a:p>
          <a:p>
            <a:pPr>
              <a:spcBef>
                <a:spcPts val="0"/>
              </a:spcBef>
              <a:defRPr/>
            </a:pPr>
            <a:r>
              <a:rPr lang="it-IT" dirty="0"/>
              <a:t>Azione diretta sull'endotelio e sulla parete vasale con marcato </a:t>
            </a:r>
            <a:r>
              <a:rPr lang="it-IT" u="sng" dirty="0"/>
              <a:t>effetto aterogeno</a:t>
            </a:r>
            <a:r>
              <a:rPr lang="it-IT" dirty="0" smtClean="0"/>
              <a:t>;</a:t>
            </a:r>
          </a:p>
          <a:p>
            <a:pPr>
              <a:spcBef>
                <a:spcPts val="0"/>
              </a:spcBef>
              <a:defRPr/>
            </a:pPr>
            <a:endParaRPr lang="it-IT" dirty="0" smtClean="0"/>
          </a:p>
          <a:p>
            <a:pPr>
              <a:spcBef>
                <a:spcPts val="0"/>
              </a:spcBef>
              <a:defRPr/>
            </a:pPr>
            <a:r>
              <a:rPr lang="it-IT" dirty="0"/>
              <a:t>Azione sulle piastrine, con aumento della adesività ed </a:t>
            </a:r>
            <a:r>
              <a:rPr lang="it-IT" u="sng" dirty="0"/>
              <a:t>aggregabilità piastrinica</a:t>
            </a:r>
            <a:r>
              <a:rPr lang="it-IT" dirty="0" smtClean="0"/>
              <a:t>;</a:t>
            </a:r>
          </a:p>
          <a:p>
            <a:pPr>
              <a:spcBef>
                <a:spcPts val="0"/>
              </a:spcBef>
              <a:defRPr/>
            </a:pPr>
            <a:endParaRPr lang="it-IT" dirty="0"/>
          </a:p>
          <a:p>
            <a:pPr>
              <a:spcBef>
                <a:spcPts val="0"/>
              </a:spcBef>
              <a:defRPr/>
            </a:pPr>
            <a:r>
              <a:rPr lang="it-IT" dirty="0"/>
              <a:t>Azione sui </a:t>
            </a:r>
            <a:r>
              <a:rPr lang="it-IT" u="sng" dirty="0"/>
              <a:t>fattori della coagulazione e sulle lipoproteine </a:t>
            </a:r>
            <a:r>
              <a:rPr lang="it-IT" dirty="0"/>
              <a:t>(riduzione </a:t>
            </a:r>
            <a:r>
              <a:rPr lang="it-IT" dirty="0" err="1"/>
              <a:t>dell'attivita'</a:t>
            </a:r>
            <a:r>
              <a:rPr lang="it-IT" dirty="0"/>
              <a:t> del antitrombina III, riduzione dell'attivazione della proteina C, attivazione del fattore VII, ossidazione delle LDL). </a:t>
            </a:r>
          </a:p>
          <a:p>
            <a:pPr>
              <a:spcBef>
                <a:spcPts val="0"/>
              </a:spcBef>
              <a:defRPr/>
            </a:pPr>
            <a:endParaRPr lang="it-IT" dirty="0" smtClean="0"/>
          </a:p>
          <a:p>
            <a:pPr>
              <a:spcBef>
                <a:spcPts val="0"/>
              </a:spcBef>
              <a:defRPr/>
            </a:pPr>
            <a:endParaRPr lang="it-IT" dirty="0"/>
          </a:p>
          <a:p>
            <a:pPr>
              <a:spcBef>
                <a:spcPts val="0"/>
              </a:spcBef>
              <a:defRPr/>
            </a:pPr>
            <a:endParaRPr lang="it-IT" dirty="0"/>
          </a:p>
          <a:p>
            <a:pPr>
              <a:spcBef>
                <a:spcPts val="0"/>
              </a:spcBef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6457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magine 2" descr="nrc1144-i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28750"/>
            <a:ext cx="828675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olo 3"/>
          <p:cNvSpPr>
            <a:spLocks noGrp="1"/>
          </p:cNvSpPr>
          <p:nvPr>
            <p:ph type="title"/>
          </p:nvPr>
        </p:nvSpPr>
        <p:spPr>
          <a:xfrm>
            <a:off x="323528" y="459085"/>
            <a:ext cx="7853432" cy="461665"/>
          </a:xfrm>
        </p:spPr>
        <p:txBody>
          <a:bodyPr wrap="none">
            <a:spAutoFit/>
          </a:bodyPr>
          <a:lstStyle/>
          <a:p>
            <a:pPr algn="l" eaLnBrk="1" hangingPunct="1"/>
            <a:r>
              <a:rPr lang="it-IT" sz="2400" dirty="0" err="1" smtClean="0">
                <a:latin typeface="+mn-lt"/>
              </a:rPr>
              <a:t>Omocisteina</a:t>
            </a:r>
            <a:r>
              <a:rPr lang="it-IT" sz="2400" dirty="0" smtClean="0">
                <a:latin typeface="+mn-lt"/>
              </a:rPr>
              <a:t>: </a:t>
            </a:r>
            <a:r>
              <a:rPr lang="it-IT" sz="2400" dirty="0" err="1" smtClean="0">
                <a:latin typeface="+mn-lt"/>
              </a:rPr>
              <a:t>vit</a:t>
            </a:r>
            <a:r>
              <a:rPr lang="it-IT" sz="2400" dirty="0" smtClean="0">
                <a:latin typeface="+mn-lt"/>
              </a:rPr>
              <a:t>. gruppo B and </a:t>
            </a:r>
            <a:r>
              <a:rPr lang="it-IT" sz="2400" dirty="0" err="1" smtClean="0">
                <a:latin typeface="+mn-lt"/>
              </a:rPr>
              <a:t>one</a:t>
            </a:r>
            <a:r>
              <a:rPr lang="it-IT" sz="2400" dirty="0" smtClean="0">
                <a:latin typeface="+mn-lt"/>
              </a:rPr>
              <a:t> carbon </a:t>
            </a:r>
            <a:r>
              <a:rPr lang="it-IT" sz="2400" dirty="0" err="1" smtClean="0">
                <a:latin typeface="+mn-lt"/>
              </a:rPr>
              <a:t>methabolism</a:t>
            </a:r>
            <a:endParaRPr lang="it-IT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5712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piè di pagina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Dr Maria Chiara Bassi</a:t>
            </a: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550" y="333375"/>
            <a:ext cx="8069263" cy="6081713"/>
          </a:xfrm>
          <a:solidFill>
            <a:srgbClr val="00B0F0"/>
          </a:solidFill>
        </p:spPr>
      </p:pic>
      <p:sp>
        <p:nvSpPr>
          <p:cNvPr id="2" name="Rettangolo 1"/>
          <p:cNvSpPr/>
          <p:nvPr/>
        </p:nvSpPr>
        <p:spPr>
          <a:xfrm>
            <a:off x="4860032" y="1412776"/>
            <a:ext cx="3384376" cy="432048"/>
          </a:xfrm>
          <a:prstGeom prst="rect">
            <a:avLst/>
          </a:prstGeom>
          <a:noFill/>
          <a:ln w="412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7949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42852"/>
            <a:ext cx="68103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857364"/>
            <a:ext cx="2905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2247920"/>
            <a:ext cx="47815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1664049" y="6274378"/>
            <a:ext cx="6479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Ad libitum </a:t>
            </a:r>
            <a:r>
              <a:rPr lang="it-IT" dirty="0" err="1" smtClean="0"/>
              <a:t>diet</a:t>
            </a:r>
            <a:r>
              <a:rPr lang="it-IT" dirty="0" smtClean="0"/>
              <a:t>               27.6 </a:t>
            </a:r>
            <a:r>
              <a:rPr lang="it-IT" dirty="0" err="1" smtClean="0"/>
              <a:t>years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age</a:t>
            </a:r>
            <a:r>
              <a:rPr lang="it-IT" dirty="0" smtClean="0"/>
              <a:t>               </a:t>
            </a:r>
            <a:r>
              <a:rPr lang="it-IT" dirty="0" err="1" smtClean="0"/>
              <a:t>caloric</a:t>
            </a:r>
            <a:r>
              <a:rPr lang="it-IT" dirty="0" smtClean="0"/>
              <a:t> </a:t>
            </a:r>
            <a:r>
              <a:rPr lang="it-IT" dirty="0" err="1" smtClean="0"/>
              <a:t>restricition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3918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data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00719D-7804-48CA-B29E-DB9153307ECA}" type="datetime1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20/05/2017</a:t>
            </a:fld>
            <a:endParaRPr lang="it-IT" smtClean="0"/>
          </a:p>
        </p:txBody>
      </p:sp>
      <p:sp>
        <p:nvSpPr>
          <p:cNvPr id="31747" name="Segnaposto piè di pagina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Dr Maria Chiara Bassi</a:t>
            </a:r>
          </a:p>
        </p:txBody>
      </p:sp>
      <p:pic>
        <p:nvPicPr>
          <p:cNvPr id="3174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088" y="549275"/>
            <a:ext cx="7688262" cy="5432425"/>
          </a:xfrm>
          <a:noFill/>
        </p:spPr>
      </p:pic>
    </p:spTree>
    <p:extLst>
      <p:ext uri="{BB962C8B-B14F-4D97-AF65-F5344CB8AC3E}">
        <p14:creationId xmlns:p14="http://schemas.microsoft.com/office/powerpoint/2010/main" val="4165787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8338" y="1130300"/>
            <a:ext cx="7288212" cy="5178425"/>
          </a:xfrm>
          <a:noFill/>
        </p:spPr>
      </p:pic>
      <p:sp>
        <p:nvSpPr>
          <p:cNvPr id="2" name="Rettangolo 1"/>
          <p:cNvSpPr/>
          <p:nvPr/>
        </p:nvSpPr>
        <p:spPr>
          <a:xfrm>
            <a:off x="323528" y="385500"/>
            <a:ext cx="7905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800" dirty="0" err="1">
                <a:solidFill>
                  <a:srgbClr val="FF8600"/>
                </a:solidFill>
              </a:rPr>
              <a:t>mTOR:mammalian</a:t>
            </a:r>
            <a:r>
              <a:rPr lang="it-IT" sz="2800" dirty="0">
                <a:solidFill>
                  <a:srgbClr val="FF8600"/>
                </a:solidFill>
              </a:rPr>
              <a:t> target for </a:t>
            </a:r>
            <a:r>
              <a:rPr lang="it-IT" sz="2800" dirty="0" err="1">
                <a:solidFill>
                  <a:srgbClr val="FF8600"/>
                </a:solidFill>
              </a:rPr>
              <a:t>rapamicin</a:t>
            </a:r>
            <a:r>
              <a:rPr lang="it-IT" sz="2800" dirty="0">
                <a:solidFill>
                  <a:srgbClr val="FF8600"/>
                </a:solidFill>
              </a:rPr>
              <a:t> </a:t>
            </a:r>
            <a:r>
              <a:rPr lang="it-IT" sz="2800" dirty="0" err="1">
                <a:solidFill>
                  <a:srgbClr val="FF8600"/>
                </a:solidFill>
              </a:rPr>
              <a:t>pathway</a:t>
            </a:r>
            <a:endParaRPr lang="it-IT" sz="2800" dirty="0">
              <a:solidFill>
                <a:srgbClr val="FF8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97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14375" y="1571625"/>
            <a:ext cx="7572375" cy="46434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0483" name="Picture 2" descr="chart_devacetylcho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05" y="1588765"/>
            <a:ext cx="7072313" cy="428625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2048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90988" cy="646112"/>
          </a:xfrm>
        </p:spPr>
        <p:txBody>
          <a:bodyPr wrap="none">
            <a:spAutoFit/>
          </a:bodyPr>
          <a:lstStyle/>
          <a:p>
            <a:pPr algn="l" eaLnBrk="1" hangingPunct="1"/>
            <a:r>
              <a:rPr lang="it-IT" altLang="it-IT" sz="3600" smtClean="0">
                <a:solidFill>
                  <a:schemeClr val="accent1"/>
                </a:solidFill>
              </a:rPr>
              <a:t>VITAMINE: gruppo B 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1000125" y="1284288"/>
            <a:ext cx="7429500" cy="1587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1428750" y="4714875"/>
            <a:ext cx="3357563" cy="7080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u="sng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MEMORIA</a:t>
            </a:r>
          </a:p>
        </p:txBody>
      </p:sp>
    </p:spTree>
    <p:extLst>
      <p:ext uri="{BB962C8B-B14F-4D97-AF65-F5344CB8AC3E}">
        <p14:creationId xmlns:p14="http://schemas.microsoft.com/office/powerpoint/2010/main" val="192901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315200" cy="1154097"/>
          </a:xfrm>
        </p:spPr>
        <p:txBody>
          <a:bodyPr/>
          <a:lstStyle/>
          <a:p>
            <a:r>
              <a:rPr lang="it-IT" dirty="0" smtClean="0"/>
              <a:t>ESTROGENI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it-IT" dirty="0"/>
          </a:p>
          <a:p>
            <a:pPr marL="45720" indent="0">
              <a:buNone/>
            </a:pP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6624735" cy="408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877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2"/>
          <p:cNvSpPr>
            <a:spLocks noChangeArrowheads="1"/>
          </p:cNvSpPr>
          <p:nvPr/>
        </p:nvSpPr>
        <p:spPr bwMode="auto">
          <a:xfrm>
            <a:off x="214313" y="1643063"/>
            <a:ext cx="8643937" cy="4349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altLang="it-IT" sz="3600" b="1" dirty="0" err="1"/>
              <a:t>Vitamin</a:t>
            </a:r>
            <a:r>
              <a:rPr lang="it-IT" altLang="it-IT" sz="3600" b="1" dirty="0"/>
              <a:t> D </a:t>
            </a:r>
            <a:r>
              <a:rPr lang="it-IT" altLang="it-IT" sz="3600" b="1" dirty="0" err="1"/>
              <a:t>Deficiency</a:t>
            </a:r>
            <a:endParaRPr lang="it-IT" altLang="it-IT" sz="3600" b="1" dirty="0"/>
          </a:p>
          <a:p>
            <a:endParaRPr lang="it-IT" altLang="it-IT" sz="1000" b="1" dirty="0"/>
          </a:p>
          <a:p>
            <a:r>
              <a:rPr lang="it-IT" altLang="it-IT" sz="2400" b="1" dirty="0"/>
              <a:t>An </a:t>
            </a:r>
            <a:r>
              <a:rPr lang="it-IT" altLang="it-IT" sz="2400" b="1" dirty="0" err="1"/>
              <a:t>Important</a:t>
            </a:r>
            <a:r>
              <a:rPr lang="it-IT" altLang="it-IT" sz="2400" b="1" dirty="0"/>
              <a:t>, Common, and </a:t>
            </a:r>
            <a:r>
              <a:rPr lang="it-IT" altLang="it-IT" sz="2400" b="1" dirty="0" err="1"/>
              <a:t>Easily</a:t>
            </a:r>
            <a:r>
              <a:rPr lang="it-IT" altLang="it-IT" sz="2400" b="1" dirty="0"/>
              <a:t> </a:t>
            </a:r>
            <a:r>
              <a:rPr lang="it-IT" altLang="it-IT" sz="2400" b="1" dirty="0" err="1"/>
              <a:t>Treatable</a:t>
            </a:r>
            <a:r>
              <a:rPr lang="it-IT" altLang="it-IT" sz="2400" b="1" dirty="0"/>
              <a:t> </a:t>
            </a:r>
            <a:r>
              <a:rPr lang="it-IT" altLang="it-IT" sz="2400" b="1" dirty="0" err="1"/>
              <a:t>Cardiovascular</a:t>
            </a:r>
            <a:r>
              <a:rPr lang="it-IT" altLang="it-IT" sz="2400" b="1" dirty="0"/>
              <a:t> </a:t>
            </a:r>
            <a:r>
              <a:rPr lang="it-IT" altLang="it-IT" sz="2400" b="1" dirty="0" err="1"/>
              <a:t>Risk</a:t>
            </a:r>
            <a:r>
              <a:rPr lang="it-IT" altLang="it-IT" sz="2400" b="1" dirty="0"/>
              <a:t> </a:t>
            </a:r>
            <a:r>
              <a:rPr lang="it-IT" altLang="it-IT" sz="2400" b="1" dirty="0" err="1"/>
              <a:t>Factor</a:t>
            </a:r>
            <a:r>
              <a:rPr lang="it-IT" altLang="it-IT" sz="2400" b="1" dirty="0"/>
              <a:t>? </a:t>
            </a:r>
          </a:p>
          <a:p>
            <a:endParaRPr lang="it-IT" altLang="it-IT" sz="2400" b="1" dirty="0"/>
          </a:p>
          <a:p>
            <a:r>
              <a:rPr lang="it-IT" altLang="it-IT" sz="1400" dirty="0"/>
              <a:t>John H. Lee, MD</a:t>
            </a:r>
            <a:r>
              <a:rPr lang="it-IT" altLang="it-IT" sz="1400" baseline="-30000" dirty="0"/>
              <a:t>*</a:t>
            </a:r>
            <a:r>
              <a:rPr lang="it-IT" altLang="it-IT" sz="1400" dirty="0"/>
              <a:t>, James H. </a:t>
            </a:r>
            <a:r>
              <a:rPr lang="it-IT" altLang="it-IT" sz="1400" dirty="0" err="1"/>
              <a:t>O'Keefe</a:t>
            </a:r>
            <a:r>
              <a:rPr lang="it-IT" altLang="it-IT" sz="1400" dirty="0"/>
              <a:t>, MD</a:t>
            </a:r>
            <a:r>
              <a:rPr lang="it-IT" altLang="it-IT" sz="1400" baseline="-30000" dirty="0"/>
              <a:t>*</a:t>
            </a:r>
            <a:r>
              <a:rPr lang="it-IT" altLang="it-IT" sz="1400" baseline="30000" dirty="0"/>
              <a:t>,</a:t>
            </a:r>
            <a:r>
              <a:rPr lang="it-IT" altLang="it-IT" sz="1400" baseline="-30000" dirty="0"/>
              <a:t>*</a:t>
            </a:r>
            <a:r>
              <a:rPr lang="it-IT" altLang="it-IT" sz="1400" dirty="0"/>
              <a:t>, David Bell, MD</a:t>
            </a:r>
            <a:r>
              <a:rPr lang="it-IT" altLang="it-IT" sz="1400" baseline="30000" dirty="0"/>
              <a:t>  </a:t>
            </a:r>
            <a:r>
              <a:rPr lang="it-IT" altLang="it-IT" sz="700" dirty="0"/>
              <a:t>,</a:t>
            </a:r>
            <a:r>
              <a:rPr lang="it-IT" altLang="it-IT" sz="1400" dirty="0"/>
              <a:t> </a:t>
            </a:r>
            <a:r>
              <a:rPr lang="it-IT" altLang="it-IT" sz="1400" baseline="30000" dirty="0"/>
              <a:t>Donald D. </a:t>
            </a:r>
            <a:r>
              <a:rPr lang="it-IT" altLang="it-IT" sz="1400" baseline="30000" dirty="0" err="1"/>
              <a:t>Hensrud</a:t>
            </a:r>
            <a:r>
              <a:rPr lang="it-IT" altLang="it-IT" sz="1400" baseline="30000" dirty="0"/>
              <a:t>, MD, MPH  </a:t>
            </a:r>
            <a:r>
              <a:rPr lang="it-IT" altLang="it-IT" sz="700" dirty="0"/>
              <a:t> </a:t>
            </a:r>
            <a:r>
              <a:rPr lang="it-IT" altLang="it-IT" sz="1400" dirty="0"/>
              <a:t>and </a:t>
            </a:r>
            <a:r>
              <a:rPr lang="it-IT" altLang="it-IT" sz="1400" baseline="30000" dirty="0"/>
              <a:t>Michael F. </a:t>
            </a:r>
            <a:r>
              <a:rPr lang="it-IT" altLang="it-IT" sz="1400" baseline="30000" dirty="0" err="1"/>
              <a:t>Holick</a:t>
            </a:r>
            <a:r>
              <a:rPr lang="it-IT" altLang="it-IT" sz="1400" baseline="30000" dirty="0"/>
              <a:t>, MD, </a:t>
            </a:r>
            <a:r>
              <a:rPr lang="it-IT" altLang="it-IT" sz="1400" baseline="30000" dirty="0" err="1"/>
              <a:t>PhD</a:t>
            </a:r>
            <a:r>
              <a:rPr lang="it-IT" altLang="it-IT" sz="1400" baseline="30000" dirty="0"/>
              <a:t>  </a:t>
            </a:r>
            <a:r>
              <a:rPr lang="it-IT" altLang="it-IT" sz="700" dirty="0"/>
              <a:t> </a:t>
            </a:r>
            <a:endParaRPr lang="it-IT" altLang="it-IT" sz="900" baseline="30000" dirty="0"/>
          </a:p>
          <a:p>
            <a:pPr>
              <a:buFont typeface="Arial" pitchFamily="34" charset="0"/>
              <a:buChar char="•"/>
            </a:pPr>
            <a:r>
              <a:rPr lang="it-IT" altLang="it-IT" sz="1400" dirty="0" err="1"/>
              <a:t>Mid</a:t>
            </a:r>
            <a:r>
              <a:rPr lang="it-IT" altLang="it-IT" sz="1400" dirty="0"/>
              <a:t> America </a:t>
            </a:r>
            <a:r>
              <a:rPr lang="it-IT" altLang="it-IT" sz="1400" dirty="0" err="1"/>
              <a:t>Heart</a:t>
            </a:r>
            <a:r>
              <a:rPr lang="it-IT" altLang="it-IT" sz="1400" dirty="0"/>
              <a:t> </a:t>
            </a:r>
            <a:r>
              <a:rPr lang="it-IT" altLang="it-IT" sz="1400" dirty="0" err="1"/>
              <a:t>Institute</a:t>
            </a:r>
            <a:r>
              <a:rPr lang="it-IT" altLang="it-IT" sz="1400" dirty="0"/>
              <a:t> and </a:t>
            </a:r>
            <a:r>
              <a:rPr lang="it-IT" altLang="it-IT" sz="1400" dirty="0" err="1"/>
              <a:t>University</a:t>
            </a:r>
            <a:r>
              <a:rPr lang="it-IT" altLang="it-IT" sz="1400" dirty="0"/>
              <a:t> of Missouri, Kansas City, Missouri</a:t>
            </a:r>
            <a:br>
              <a:rPr lang="it-IT" altLang="it-IT" sz="1400" dirty="0"/>
            </a:br>
            <a:r>
              <a:rPr lang="it-IT" altLang="it-IT" sz="1400" baseline="30000" dirty="0"/>
              <a:t>  </a:t>
            </a:r>
            <a:r>
              <a:rPr lang="it-IT" altLang="it-IT" sz="700" dirty="0"/>
              <a:t> </a:t>
            </a:r>
            <a:r>
              <a:rPr lang="it-IT" altLang="it-IT" sz="1400" dirty="0" err="1"/>
              <a:t>Southside</a:t>
            </a:r>
            <a:r>
              <a:rPr lang="it-IT" altLang="it-IT" sz="1400" dirty="0"/>
              <a:t> </a:t>
            </a:r>
            <a:r>
              <a:rPr lang="it-IT" altLang="it-IT" sz="1400" dirty="0" err="1"/>
              <a:t>Endocrinology</a:t>
            </a:r>
            <a:r>
              <a:rPr lang="it-IT" altLang="it-IT" sz="1400" dirty="0"/>
              <a:t>, Birmingham, Alabama</a:t>
            </a:r>
            <a:br>
              <a:rPr lang="it-IT" altLang="it-IT" sz="1400" dirty="0"/>
            </a:br>
            <a:r>
              <a:rPr lang="it-IT" altLang="it-IT" sz="1400" baseline="30000" dirty="0"/>
              <a:t>  </a:t>
            </a:r>
            <a:r>
              <a:rPr lang="it-IT" altLang="it-IT" sz="700" dirty="0"/>
              <a:t> </a:t>
            </a:r>
            <a:r>
              <a:rPr lang="it-IT" altLang="it-IT" sz="1400" dirty="0"/>
              <a:t>Mayo Clinic, Rochester, Minnesota</a:t>
            </a:r>
            <a:br>
              <a:rPr lang="it-IT" altLang="it-IT" sz="1400" dirty="0"/>
            </a:br>
            <a:r>
              <a:rPr lang="it-IT" altLang="it-IT" sz="1400" baseline="30000" dirty="0"/>
              <a:t>  </a:t>
            </a:r>
            <a:r>
              <a:rPr lang="it-IT" altLang="it-IT" sz="700" dirty="0"/>
              <a:t> </a:t>
            </a:r>
            <a:r>
              <a:rPr lang="it-IT" altLang="it-IT" sz="1400" dirty="0"/>
              <a:t>Boston </a:t>
            </a:r>
            <a:r>
              <a:rPr lang="it-IT" altLang="it-IT" sz="1400" dirty="0" err="1"/>
              <a:t>University</a:t>
            </a:r>
            <a:r>
              <a:rPr lang="it-IT" altLang="it-IT" sz="1400" dirty="0"/>
              <a:t> </a:t>
            </a:r>
            <a:r>
              <a:rPr lang="it-IT" altLang="it-IT" sz="1400" dirty="0" err="1"/>
              <a:t>Medical</a:t>
            </a:r>
            <a:r>
              <a:rPr lang="it-IT" altLang="it-IT" sz="1400" dirty="0"/>
              <a:t> Center, Boston, Massachusetts </a:t>
            </a:r>
          </a:p>
          <a:p>
            <a:pPr>
              <a:buFont typeface="Arial" pitchFamily="34" charset="0"/>
              <a:buChar char="•"/>
            </a:pPr>
            <a:endParaRPr lang="it-IT" altLang="it-IT" sz="1400" dirty="0"/>
          </a:p>
          <a:p>
            <a:pPr>
              <a:buFont typeface="Arial" pitchFamily="34" charset="0"/>
              <a:buChar char="•"/>
            </a:pPr>
            <a:endParaRPr lang="it-IT" altLang="it-IT" sz="1400" baseline="30000" dirty="0"/>
          </a:p>
          <a:p>
            <a:r>
              <a:rPr lang="it-IT" altLang="it-IT" sz="1400" baseline="30000" dirty="0" err="1"/>
              <a:t>Manuscript</a:t>
            </a:r>
            <a:r>
              <a:rPr lang="it-IT" altLang="it-IT" sz="1400" baseline="30000" dirty="0"/>
              <a:t> </a:t>
            </a:r>
            <a:r>
              <a:rPr lang="it-IT" altLang="it-IT" sz="1400" baseline="30000" dirty="0" err="1"/>
              <a:t>received</a:t>
            </a:r>
            <a:r>
              <a:rPr lang="it-IT" altLang="it-IT" sz="1400" baseline="30000" dirty="0"/>
              <a:t> </a:t>
            </a:r>
            <a:r>
              <a:rPr lang="it-IT" altLang="it-IT" sz="1400" baseline="30000" dirty="0" err="1"/>
              <a:t>June</a:t>
            </a:r>
            <a:r>
              <a:rPr lang="it-IT" altLang="it-IT" sz="1400" baseline="30000" dirty="0"/>
              <a:t> 4, 2008; </a:t>
            </a:r>
            <a:r>
              <a:rPr lang="it-IT" altLang="it-IT" sz="1400" baseline="30000" dirty="0" err="1"/>
              <a:t>revised</a:t>
            </a:r>
            <a:r>
              <a:rPr lang="it-IT" altLang="it-IT" sz="1400" baseline="30000" dirty="0"/>
              <a:t> </a:t>
            </a:r>
            <a:r>
              <a:rPr lang="it-IT" altLang="it-IT" sz="1400" baseline="30000" dirty="0" err="1"/>
              <a:t>manuscript</a:t>
            </a:r>
            <a:r>
              <a:rPr lang="it-IT" altLang="it-IT" sz="1400" baseline="30000" dirty="0"/>
              <a:t> </a:t>
            </a:r>
            <a:r>
              <a:rPr lang="it-IT" altLang="it-IT" sz="1400" baseline="30000" dirty="0" err="1"/>
              <a:t>received</a:t>
            </a:r>
            <a:r>
              <a:rPr lang="it-IT" altLang="it-IT" sz="1400" baseline="30000" dirty="0"/>
              <a:t> August 6, 2008, </a:t>
            </a:r>
            <a:r>
              <a:rPr lang="it-IT" altLang="it-IT" sz="1400" baseline="30000" dirty="0" err="1"/>
              <a:t>accepted</a:t>
            </a:r>
            <a:r>
              <a:rPr lang="it-IT" altLang="it-IT" sz="1400" baseline="30000" dirty="0"/>
              <a:t> August 13, 2008. </a:t>
            </a:r>
          </a:p>
          <a:p>
            <a:pPr>
              <a:buFont typeface="Arial" pitchFamily="34" charset="0"/>
              <a:buChar char="•"/>
            </a:pPr>
            <a:r>
              <a:rPr lang="it-IT" altLang="it-IT" sz="1400" b="1" baseline="30000" dirty="0"/>
              <a:t>Reprint </a:t>
            </a:r>
            <a:r>
              <a:rPr lang="it-IT" altLang="it-IT" sz="1400" b="1" baseline="30000" dirty="0" err="1"/>
              <a:t>requests</a:t>
            </a:r>
            <a:r>
              <a:rPr lang="it-IT" altLang="it-IT" sz="1400" b="1" baseline="30000" dirty="0"/>
              <a:t> and </a:t>
            </a:r>
            <a:r>
              <a:rPr lang="it-IT" altLang="it-IT" sz="1400" b="1" baseline="30000" dirty="0" err="1"/>
              <a:t>correspondence</a:t>
            </a:r>
            <a:r>
              <a:rPr lang="it-IT" altLang="it-IT" sz="1400" b="1" baseline="30000" dirty="0"/>
              <a:t>:</a:t>
            </a:r>
            <a:r>
              <a:rPr lang="it-IT" altLang="it-IT" sz="1400" baseline="30000" dirty="0"/>
              <a:t> Dr. James H. </a:t>
            </a:r>
            <a:r>
              <a:rPr lang="it-IT" altLang="it-IT" sz="1400" baseline="30000" dirty="0" err="1"/>
              <a:t>O'Keefe</a:t>
            </a:r>
            <a:r>
              <a:rPr lang="it-IT" altLang="it-IT" sz="1400" baseline="30000" dirty="0"/>
              <a:t>, 4330 </a:t>
            </a:r>
            <a:r>
              <a:rPr lang="it-IT" altLang="it-IT" sz="1400" baseline="30000" dirty="0" err="1"/>
              <a:t>Wornall</a:t>
            </a:r>
            <a:r>
              <a:rPr lang="it-IT" altLang="it-IT" sz="1400" baseline="30000" dirty="0"/>
              <a:t> Road, Suite 2000, Kansas City, Missouri 64111 (Email: </a:t>
            </a:r>
            <a:r>
              <a:rPr lang="it-IT" altLang="it-IT" sz="1400" baseline="30000" dirty="0">
                <a:hlinkClick r:id="rId3"/>
              </a:rPr>
              <a:t>jhokeefe@cc-pc.com</a:t>
            </a:r>
            <a:r>
              <a:rPr lang="it-IT" altLang="it-IT" sz="1400" baseline="30000" dirty="0"/>
              <a:t> ).</a:t>
            </a:r>
          </a:p>
          <a:p>
            <a:pPr>
              <a:buFont typeface="Arial" pitchFamily="34" charset="0"/>
              <a:buChar char="•"/>
            </a:pPr>
            <a:endParaRPr lang="it-IT" altLang="it-IT" sz="1400" baseline="30000" dirty="0"/>
          </a:p>
          <a:p>
            <a:pPr>
              <a:buFont typeface="Arial" pitchFamily="34" charset="0"/>
              <a:buChar char="•"/>
            </a:pPr>
            <a:r>
              <a:rPr lang="en-US" altLang="it-IT" sz="1400" dirty="0">
                <a:latin typeface="Calibri" pitchFamily="34" charset="0"/>
              </a:rPr>
              <a:t>J Am </a:t>
            </a:r>
            <a:r>
              <a:rPr lang="en-US" altLang="it-IT" sz="1400" dirty="0" err="1">
                <a:latin typeface="Calibri" pitchFamily="34" charset="0"/>
              </a:rPr>
              <a:t>Coll</a:t>
            </a:r>
            <a:r>
              <a:rPr lang="en-US" altLang="it-IT" sz="1400" dirty="0">
                <a:latin typeface="Calibri" pitchFamily="34" charset="0"/>
              </a:rPr>
              <a:t> </a:t>
            </a:r>
            <a:r>
              <a:rPr lang="en-US" altLang="it-IT" sz="1400" dirty="0" err="1">
                <a:latin typeface="Calibri" pitchFamily="34" charset="0"/>
              </a:rPr>
              <a:t>Cardiol</a:t>
            </a:r>
            <a:r>
              <a:rPr lang="en-US" altLang="it-IT" sz="1400" dirty="0">
                <a:latin typeface="Calibri" pitchFamily="34" charset="0"/>
              </a:rPr>
              <a:t>, 2008; 52:1949-1956, doi:10.1016/j.jacc.2008.08.050</a:t>
            </a:r>
            <a:br>
              <a:rPr lang="en-US" altLang="it-IT" sz="1400" dirty="0">
                <a:latin typeface="Calibri" pitchFamily="34" charset="0"/>
              </a:rPr>
            </a:br>
            <a:r>
              <a:rPr lang="en-US" altLang="it-IT" sz="1400" dirty="0">
                <a:latin typeface="Calibri" pitchFamily="34" charset="0"/>
                <a:hlinkClick r:id="rId4" action="ppaction://hlinkfile"/>
              </a:rPr>
              <a:t>© 2008 by the American College of Cardiology Foundation</a:t>
            </a:r>
            <a:r>
              <a:rPr lang="en-US" altLang="it-IT" sz="1400" dirty="0">
                <a:latin typeface="Calibri" pitchFamily="34" charset="0"/>
              </a:rPr>
              <a:t/>
            </a:r>
            <a:br>
              <a:rPr lang="en-US" altLang="it-IT" sz="1400" dirty="0">
                <a:latin typeface="Calibri" pitchFamily="34" charset="0"/>
              </a:rPr>
            </a:br>
            <a:endParaRPr lang="it-IT" altLang="it-IT" sz="1400" baseline="30000" dirty="0"/>
          </a:p>
        </p:txBody>
      </p:sp>
      <p:pic>
        <p:nvPicPr>
          <p:cNvPr id="21507" name="Picture 33" descr="{dagger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-225425"/>
            <a:ext cx="476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4" descr="{ddagger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-225425"/>
            <a:ext cx="476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5" descr="§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63" y="-225425"/>
            <a:ext cx="381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36" descr="{dagger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00025"/>
            <a:ext cx="476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37" descr="{ddagger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412750"/>
            <a:ext cx="476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38" descr="§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25475"/>
            <a:ext cx="381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91013" cy="646112"/>
          </a:xfrm>
        </p:spPr>
        <p:txBody>
          <a:bodyPr wrap="none">
            <a:spAutoFit/>
          </a:bodyPr>
          <a:lstStyle/>
          <a:p>
            <a:pPr algn="l" eaLnBrk="1" hangingPunct="1"/>
            <a:r>
              <a:rPr lang="it-IT" altLang="it-IT" sz="3600" smtClean="0">
                <a:solidFill>
                  <a:schemeClr val="accent1"/>
                </a:solidFill>
              </a:rPr>
              <a:t>VITAMINE: vitamina D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1000125" y="1284288"/>
            <a:ext cx="7429500" cy="1587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90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 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71500"/>
            <a:ext cx="8143875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2249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357313"/>
            <a:ext cx="8405813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CasellaDiTesto 3"/>
          <p:cNvSpPr txBox="1">
            <a:spLocks noChangeArrowheads="1"/>
          </p:cNvSpPr>
          <p:nvPr/>
        </p:nvSpPr>
        <p:spPr bwMode="auto">
          <a:xfrm>
            <a:off x="1000125" y="571500"/>
            <a:ext cx="714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it-IT" altLang="it-IT" sz="2800">
                <a:solidFill>
                  <a:schemeClr val="accent1"/>
                </a:solidFill>
                <a:latin typeface="Calibri" pitchFamily="34" charset="0"/>
              </a:rPr>
              <a:t>METABOLISMO DEL CALCIO ED OSTEOPOROSI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1000125" y="1284288"/>
            <a:ext cx="7429500" cy="1587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168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935087"/>
              </p:ext>
            </p:extLst>
          </p:nvPr>
        </p:nvGraphicFramePr>
        <p:xfrm>
          <a:off x="428625" y="857250"/>
          <a:ext cx="8143875" cy="5775324"/>
        </p:xfrm>
        <a:graphic>
          <a:graphicData uri="http://schemas.openxmlformats.org/drawingml/2006/table">
            <a:tbl>
              <a:tblPr/>
              <a:tblGrid>
                <a:gridCol w="977264"/>
                <a:gridCol w="7166611"/>
              </a:tblGrid>
              <a:tr h="1322489">
                <a:tc gridSpan="2">
                  <a:txBody>
                    <a:bodyPr/>
                    <a:lstStyle/>
                    <a:p>
                      <a:pPr algn="ctr"/>
                      <a:r>
                        <a:rPr lang="it-IT" sz="3200" b="1" dirty="0">
                          <a:solidFill>
                            <a:schemeClr val="bg1"/>
                          </a:solidFill>
                        </a:rPr>
                        <a:t>DIETA E OSTEOPOROSI, ALIMENTI SCONSIGLIATI</a:t>
                      </a:r>
                    </a:p>
                  </a:txBody>
                  <a:tcPr marL="78153" marR="78153" marT="39072" marB="39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7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847647"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>
                          <a:solidFill>
                            <a:schemeClr val="bg1"/>
                          </a:solidFill>
                          <a:hlinkClick r:id="rId3"/>
                        </a:rPr>
                        <a:t>Sodio</a:t>
                      </a:r>
                      <a:endParaRPr lang="it-IT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78153" marR="78153" marT="39072" marB="39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7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>
                          <a:solidFill>
                            <a:schemeClr val="bg1"/>
                          </a:solidFill>
                        </a:rPr>
                        <a:t>Una dieta troppo ricca di </a:t>
                      </a:r>
                      <a:r>
                        <a:rPr lang="it-IT" sz="1500" b="1" dirty="0">
                          <a:solidFill>
                            <a:schemeClr val="bg1"/>
                          </a:solidFill>
                          <a:hlinkClick r:id="rId3"/>
                        </a:rPr>
                        <a:t>sodio</a:t>
                      </a:r>
                      <a:r>
                        <a:rPr lang="it-IT" sz="1500" b="1" dirty="0">
                          <a:solidFill>
                            <a:schemeClr val="bg1"/>
                          </a:solidFill>
                        </a:rPr>
                        <a:t> aumenta la perdita di calcio con le urine </a:t>
                      </a:r>
                    </a:p>
                  </a:txBody>
                  <a:tcPr marL="78153" marR="78153" marT="39072" marB="39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7FB"/>
                    </a:solidFill>
                  </a:tcPr>
                </a:tc>
              </a:tr>
              <a:tr h="615520">
                <a:tc>
                  <a:txBody>
                    <a:bodyPr/>
                    <a:lstStyle/>
                    <a:p>
                      <a:pPr algn="ctr"/>
                      <a:r>
                        <a:rPr lang="it-IT" sz="1500" b="1" u="sng">
                          <a:solidFill>
                            <a:schemeClr val="bg1"/>
                          </a:solidFill>
                        </a:rPr>
                        <a:t>Proteine</a:t>
                      </a:r>
                      <a:endParaRPr lang="it-IT" sz="1500" b="1">
                        <a:solidFill>
                          <a:schemeClr val="bg1"/>
                        </a:solidFill>
                      </a:endParaRPr>
                    </a:p>
                  </a:txBody>
                  <a:tcPr marL="78153" marR="78153" marT="39072" marB="39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7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>
                          <a:solidFill>
                            <a:schemeClr val="bg1"/>
                          </a:solidFill>
                        </a:rPr>
                        <a:t>Una dieta troppo ricca di proteine aumenta la perdita di calcio con le urine </a:t>
                      </a:r>
                    </a:p>
                  </a:txBody>
                  <a:tcPr marL="78153" marR="78153" marT="39072" marB="39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7FB"/>
                    </a:solidFill>
                  </a:tcPr>
                </a:tc>
              </a:tr>
              <a:tr h="615520">
                <a:tc>
                  <a:txBody>
                    <a:bodyPr/>
                    <a:lstStyle/>
                    <a:p>
                      <a:pPr algn="ctr"/>
                      <a:r>
                        <a:rPr lang="it-IT" sz="1500" b="1">
                          <a:solidFill>
                            <a:schemeClr val="bg1"/>
                          </a:solidFill>
                        </a:rPr>
                        <a:t>Verdure</a:t>
                      </a:r>
                    </a:p>
                  </a:txBody>
                  <a:tcPr marL="78153" marR="78153" marT="39072" marB="39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7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>
                          <a:solidFill>
                            <a:schemeClr val="bg1"/>
                          </a:solidFill>
                        </a:rPr>
                        <a:t>Alcune verdure (</a:t>
                      </a:r>
                      <a:r>
                        <a:rPr lang="it-IT" sz="1500" b="1" dirty="0">
                          <a:solidFill>
                            <a:schemeClr val="bg1"/>
                          </a:solidFill>
                          <a:hlinkClick r:id="rId4"/>
                        </a:rPr>
                        <a:t>spinaci</a:t>
                      </a:r>
                      <a:r>
                        <a:rPr lang="it-IT" sz="1500" b="1" dirty="0">
                          <a:solidFill>
                            <a:schemeClr val="bg1"/>
                          </a:solidFill>
                        </a:rPr>
                        <a:t>, barbabietole) riducono l'assorbimento intestinale di </a:t>
                      </a:r>
                      <a:r>
                        <a:rPr lang="it-IT" sz="1500" b="1" dirty="0" smtClean="0">
                          <a:solidFill>
                            <a:schemeClr val="bg1"/>
                          </a:solidFill>
                        </a:rPr>
                        <a:t>calcio</a:t>
                      </a:r>
                      <a:r>
                        <a:rPr lang="it-IT" sz="15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500" b="1" baseline="0" dirty="0" err="1" smtClean="0">
                          <a:solidFill>
                            <a:schemeClr val="bg1"/>
                          </a:solidFill>
                        </a:rPr>
                        <a:t>perchè</a:t>
                      </a:r>
                      <a:r>
                        <a:rPr lang="it-IT" sz="1500" b="1" baseline="0" dirty="0" smtClean="0">
                          <a:solidFill>
                            <a:schemeClr val="bg1"/>
                          </a:solidFill>
                        </a:rPr>
                        <a:t> contengono OSSALATI, E PHYTATI</a:t>
                      </a:r>
                      <a:r>
                        <a:rPr lang="it-IT" sz="15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it-IT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78153" marR="78153" marT="39072" marB="39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7FB"/>
                    </a:solidFill>
                  </a:tcPr>
                </a:tc>
              </a:tr>
              <a:tr h="879314">
                <a:tc>
                  <a:txBody>
                    <a:bodyPr/>
                    <a:lstStyle/>
                    <a:p>
                      <a:pPr algn="ctr"/>
                      <a:r>
                        <a:rPr lang="it-IT" sz="1500" b="1">
                          <a:solidFill>
                            <a:schemeClr val="bg1"/>
                          </a:solidFill>
                          <a:hlinkClick r:id="rId5"/>
                        </a:rPr>
                        <a:t>Cibi integrali</a:t>
                      </a:r>
                      <a:endParaRPr lang="it-IT" sz="1500" b="1">
                        <a:solidFill>
                          <a:schemeClr val="bg1"/>
                        </a:solidFill>
                      </a:endParaRPr>
                    </a:p>
                  </a:txBody>
                  <a:tcPr marL="78153" marR="78153" marT="39072" marB="39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7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>
                          <a:solidFill>
                            <a:schemeClr val="bg1"/>
                          </a:solidFill>
                        </a:rPr>
                        <a:t>Un elevato consumo di </a:t>
                      </a:r>
                      <a:r>
                        <a:rPr lang="it-IT" sz="1500" b="1" dirty="0">
                          <a:solidFill>
                            <a:schemeClr val="bg1"/>
                          </a:solidFill>
                          <a:hlinkClick r:id="rId5"/>
                        </a:rPr>
                        <a:t>cibi integrali</a:t>
                      </a:r>
                      <a:r>
                        <a:rPr lang="it-IT" sz="1500" b="1" dirty="0">
                          <a:solidFill>
                            <a:schemeClr val="bg1"/>
                          </a:solidFill>
                        </a:rPr>
                        <a:t> e di integratori a base di </a:t>
                      </a:r>
                      <a:r>
                        <a:rPr lang="it-IT" sz="1500" b="1" dirty="0">
                          <a:solidFill>
                            <a:schemeClr val="bg1"/>
                          </a:solidFill>
                          <a:hlinkClick r:id="rId6"/>
                        </a:rPr>
                        <a:t>crusca</a:t>
                      </a:r>
                      <a:r>
                        <a:rPr lang="it-IT" sz="1500" b="1" dirty="0">
                          <a:solidFill>
                            <a:schemeClr val="bg1"/>
                          </a:solidFill>
                        </a:rPr>
                        <a:t> diminuisce l'assorbimento intestinale di calcio </a:t>
                      </a:r>
                    </a:p>
                  </a:txBody>
                  <a:tcPr marL="78153" marR="78153" marT="39072" marB="39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7FB"/>
                    </a:solidFill>
                  </a:tcPr>
                </a:tc>
              </a:tr>
              <a:tr h="615520">
                <a:tc>
                  <a:txBody>
                    <a:bodyPr/>
                    <a:lstStyle/>
                    <a:p>
                      <a:pPr algn="ctr"/>
                      <a:r>
                        <a:rPr lang="it-IT" sz="1500" b="1">
                          <a:solidFill>
                            <a:schemeClr val="bg1"/>
                          </a:solidFill>
                          <a:hlinkClick r:id="rId7"/>
                        </a:rPr>
                        <a:t>Caffeina</a:t>
                      </a:r>
                      <a:endParaRPr lang="it-IT" sz="1500" b="1">
                        <a:solidFill>
                          <a:schemeClr val="bg1"/>
                        </a:solidFill>
                      </a:endParaRPr>
                    </a:p>
                  </a:txBody>
                  <a:tcPr marL="78153" marR="78153" marT="39072" marB="39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7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>
                          <a:solidFill>
                            <a:schemeClr val="bg1"/>
                          </a:solidFill>
                        </a:rPr>
                        <a:t>Un eccessivo consumo di caffeina aumenta la perdita di calcio con le urine </a:t>
                      </a:r>
                    </a:p>
                  </a:txBody>
                  <a:tcPr marL="78153" marR="78153" marT="39072" marB="39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7FB"/>
                    </a:solidFill>
                  </a:tcPr>
                </a:tc>
              </a:tr>
              <a:tr h="879314">
                <a:tc>
                  <a:txBody>
                    <a:bodyPr/>
                    <a:lstStyle/>
                    <a:p>
                      <a:pPr algn="ctr"/>
                      <a:r>
                        <a:rPr lang="it-IT" sz="1500" b="1">
                          <a:solidFill>
                            <a:schemeClr val="bg1"/>
                          </a:solidFill>
                          <a:hlinkClick r:id="rId8"/>
                        </a:rPr>
                        <a:t>Alcolici</a:t>
                      </a:r>
                      <a:endParaRPr lang="it-IT" sz="1500" b="1">
                        <a:solidFill>
                          <a:schemeClr val="bg1"/>
                        </a:solidFill>
                      </a:endParaRPr>
                    </a:p>
                  </a:txBody>
                  <a:tcPr marL="78153" marR="78153" marT="39072" marB="39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7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>
                          <a:solidFill>
                            <a:schemeClr val="bg1"/>
                          </a:solidFill>
                        </a:rPr>
                        <a:t>Il consumo di alcolici diminuisce l'assorbimento di calcio e riduce l'attività delle cellule che "costruiscono l'</a:t>
                      </a:r>
                      <a:r>
                        <a:rPr lang="it-IT" sz="1500" b="1" dirty="0">
                          <a:solidFill>
                            <a:schemeClr val="bg1"/>
                          </a:solidFill>
                          <a:hlinkClick r:id="rId9"/>
                        </a:rPr>
                        <a:t>osso</a:t>
                      </a:r>
                      <a:endParaRPr lang="it-IT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78153" marR="78153" marT="39072" marB="39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7F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352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1000125" y="928688"/>
            <a:ext cx="7429500" cy="1587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/>
          <p:cNvCxnSpPr/>
          <p:nvPr/>
        </p:nvCxnSpPr>
        <p:spPr>
          <a:xfrm>
            <a:off x="1000125" y="5999163"/>
            <a:ext cx="7429500" cy="1587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0" name="Picture 2" descr="http://books.nap.edu/books/0309091691/xhtml/images/p2000cb26g229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214438"/>
            <a:ext cx="800100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CasellaDiTesto 5"/>
          <p:cNvSpPr txBox="1">
            <a:spLocks noChangeArrowheads="1"/>
          </p:cNvSpPr>
          <p:nvPr/>
        </p:nvSpPr>
        <p:spPr bwMode="auto">
          <a:xfrm>
            <a:off x="1214438" y="285750"/>
            <a:ext cx="2303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altLang="it-IT" sz="4000" b="1">
                <a:solidFill>
                  <a:schemeClr val="accent2"/>
                </a:solidFill>
                <a:latin typeface="Calibri" pitchFamily="34" charset="0"/>
              </a:rPr>
              <a:t>PROTEINE</a:t>
            </a:r>
          </a:p>
        </p:txBody>
      </p:sp>
    </p:spTree>
    <p:extLst>
      <p:ext uri="{BB962C8B-B14F-4D97-AF65-F5344CB8AC3E}">
        <p14:creationId xmlns:p14="http://schemas.microsoft.com/office/powerpoint/2010/main" val="2976813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>
          <a:xfrm>
            <a:off x="455613" y="333375"/>
            <a:ext cx="7315200" cy="1154113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mtClean="0">
                <a:ea typeface="Trebuchet MS" pitchFamily="34" charset="0"/>
                <a:cs typeface="Trebuchet MS" pitchFamily="34" charset="0"/>
              </a:rPr>
              <a:t>Perché poca carne rossa……</a:t>
            </a:r>
          </a:p>
        </p:txBody>
      </p:sp>
      <p:sp>
        <p:nvSpPr>
          <p:cNvPr id="2" name="Segnaposto contenuto 2"/>
          <p:cNvSpPr>
            <a:spLocks noGrp="1"/>
          </p:cNvSpPr>
          <p:nvPr>
            <p:ph idx="1"/>
          </p:nvPr>
        </p:nvSpPr>
        <p:spPr>
          <a:xfrm>
            <a:off x="684213" y="3429000"/>
            <a:ext cx="7848600" cy="2016125"/>
          </a:xfrm>
        </p:spPr>
        <p:txBody>
          <a:bodyPr rtlCol="0">
            <a:normAutofit/>
          </a:bodyPr>
          <a:lstStyle/>
          <a:p>
            <a:pPr indent="-182880" algn="just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it-IT" sz="2400" smtClean="0">
              <a:solidFill>
                <a:srgbClr val="FF0000"/>
              </a:solidFill>
            </a:endParaRPr>
          </a:p>
          <a:p>
            <a:pPr indent="-182880" algn="just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en-US" sz="2400" smtClean="0">
                <a:solidFill>
                  <a:srgbClr val="FF0000"/>
                </a:solidFill>
              </a:rPr>
              <a:t>I</a:t>
            </a:r>
            <a:r>
              <a:rPr lang="en-US" sz="2400" b="1" smtClean="0">
                <a:solidFill>
                  <a:srgbClr val="FF0000"/>
                </a:solidFill>
              </a:rPr>
              <a:t>ntestinal microbiota of dietary L-carnitine, a trimethylamine abundant in red meat, produces TMAO (</a:t>
            </a:r>
            <a:r>
              <a:rPr lang="it-IT" sz="2400" b="1" smtClean="0">
                <a:solidFill>
                  <a:srgbClr val="FF0000"/>
                </a:solidFill>
              </a:rPr>
              <a:t>trimethylamine-</a:t>
            </a:r>
            <a:r>
              <a:rPr lang="it-IT" sz="2400" b="1" i="1" smtClean="0">
                <a:solidFill>
                  <a:srgbClr val="FF0000"/>
                </a:solidFill>
              </a:rPr>
              <a:t>N</a:t>
            </a:r>
            <a:r>
              <a:rPr lang="it-IT" sz="2400" b="1" smtClean="0">
                <a:solidFill>
                  <a:srgbClr val="FF0000"/>
                </a:solidFill>
              </a:rPr>
              <a:t>-oxide) </a:t>
            </a:r>
            <a:r>
              <a:rPr lang="en-US" sz="2400" b="1" smtClean="0">
                <a:solidFill>
                  <a:srgbClr val="FF0000"/>
                </a:solidFill>
              </a:rPr>
              <a:t>and accelerates atherosclerosis in mice. </a:t>
            </a:r>
            <a:endParaRPr lang="it-IT" sz="2400" smtClean="0">
              <a:solidFill>
                <a:srgbClr val="FF0000"/>
              </a:solidFill>
            </a:endParaRPr>
          </a:p>
        </p:txBody>
      </p:sp>
      <p:sp>
        <p:nvSpPr>
          <p:cNvPr id="23556" name="Segnaposto piè di pagina 4"/>
          <p:cNvSpPr>
            <a:spLocks noGrp="1"/>
          </p:cNvSpPr>
          <p:nvPr>
            <p:ph type="ftr" sz="quarter" idx="12"/>
          </p:nvPr>
        </p:nvSpPr>
        <p:spPr bwMode="auto">
          <a:xfrm>
            <a:off x="6804025" y="6308725"/>
            <a:ext cx="2246313" cy="30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altLang="it-IT" smtClean="0"/>
              <a:t>Dr Maria Chiara Bassi Ph.D.</a:t>
            </a: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81692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805488"/>
            <a:ext cx="58610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5795963"/>
            <a:ext cx="21764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29364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711200"/>
            <a:ext cx="3373438" cy="6102350"/>
          </a:xfrm>
        </p:spPr>
      </p:pic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532" name="Segnaposto piè di pagina 4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70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altLang="it-IT" smtClean="0"/>
              <a:t>Dr Maria Chiara Bassi</a:t>
            </a:r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9498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88975"/>
            <a:ext cx="30289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CasellaDiTesto 1"/>
          <p:cNvSpPr txBox="1">
            <a:spLocks noChangeArrowheads="1"/>
          </p:cNvSpPr>
          <p:nvPr/>
        </p:nvSpPr>
        <p:spPr bwMode="auto">
          <a:xfrm>
            <a:off x="2532063" y="2097088"/>
            <a:ext cx="14970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3600" b="1">
                <a:solidFill>
                  <a:srgbClr val="FF0000"/>
                </a:solidFill>
              </a:rPr>
              <a:t>CARNE</a:t>
            </a:r>
          </a:p>
        </p:txBody>
      </p:sp>
      <p:sp>
        <p:nvSpPr>
          <p:cNvPr id="22536" name="CasellaDiTesto 8"/>
          <p:cNvSpPr txBox="1">
            <a:spLocks noChangeArrowheads="1"/>
          </p:cNvSpPr>
          <p:nvPr/>
        </p:nvSpPr>
        <p:spPr bwMode="auto">
          <a:xfrm>
            <a:off x="2693988" y="4716463"/>
            <a:ext cx="13350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3600" b="1">
                <a:solidFill>
                  <a:srgbClr val="FF0000"/>
                </a:solidFill>
              </a:rPr>
              <a:t>PESCE</a:t>
            </a:r>
          </a:p>
        </p:txBody>
      </p:sp>
    </p:spTree>
    <p:extLst>
      <p:ext uri="{BB962C8B-B14F-4D97-AF65-F5344CB8AC3E}">
        <p14:creationId xmlns:p14="http://schemas.microsoft.com/office/powerpoint/2010/main" val="3992781032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2301567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2571736" y="2254647"/>
            <a:ext cx="65722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err="1" smtClean="0">
                <a:latin typeface="Arial" pitchFamily="34" charset="0"/>
                <a:cs typeface="Arial" pitchFamily="34" charset="0"/>
              </a:rPr>
              <a:t>Whole</a:t>
            </a: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b="1" dirty="0" err="1" smtClean="0">
                <a:latin typeface="Arial" pitchFamily="34" charset="0"/>
                <a:cs typeface="Arial" pitchFamily="34" charset="0"/>
              </a:rPr>
              <a:t>wheat</a:t>
            </a: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b="1" dirty="0" err="1" smtClean="0">
                <a:latin typeface="Arial" pitchFamily="34" charset="0"/>
                <a:cs typeface="Arial" pitchFamily="34" charset="0"/>
              </a:rPr>
              <a:t>flour</a:t>
            </a: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b="1" dirty="0" err="1" smtClean="0">
                <a:latin typeface="Arial" pitchFamily="34" charset="0"/>
                <a:cs typeface="Arial" pitchFamily="34" charset="0"/>
              </a:rPr>
              <a:t>contains</a:t>
            </a: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it-IT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400" dirty="0" smtClean="0">
                <a:latin typeface="Arial" pitchFamily="34" charset="0"/>
                <a:cs typeface="Arial" pitchFamily="34" charset="0"/>
              </a:rPr>
              <a:t>• 2 volte più calcio e selenio</a:t>
            </a:r>
          </a:p>
          <a:p>
            <a:r>
              <a:rPr lang="it-IT" sz="2400" dirty="0" smtClean="0">
                <a:latin typeface="Arial" pitchFamily="34" charset="0"/>
                <a:cs typeface="Arial" pitchFamily="34" charset="0"/>
              </a:rPr>
              <a:t>• 3 volte più zinco e fosforo</a:t>
            </a:r>
          </a:p>
          <a:p>
            <a:r>
              <a:rPr lang="it-IT" sz="2400" dirty="0" smtClean="0">
                <a:latin typeface="Arial" pitchFamily="34" charset="0"/>
                <a:cs typeface="Arial" pitchFamily="34" charset="0"/>
              </a:rPr>
              <a:t>• 4 volte più potassio, zinco e fibre</a:t>
            </a:r>
          </a:p>
          <a:p>
            <a:r>
              <a:rPr lang="it-IT" sz="2400" dirty="0" smtClean="0">
                <a:latin typeface="Arial" pitchFamily="34" charset="0"/>
                <a:cs typeface="Arial" pitchFamily="34" charset="0"/>
              </a:rPr>
              <a:t>• 6 volte più magnesio</a:t>
            </a:r>
          </a:p>
          <a:p>
            <a:r>
              <a:rPr lang="it-IT" sz="2400" dirty="0" smtClean="0">
                <a:latin typeface="Arial" pitchFamily="34" charset="0"/>
                <a:cs typeface="Arial" pitchFamily="34" charset="0"/>
              </a:rPr>
              <a:t>• 12 volte più luteina e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zeaxasantina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• 14 volte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più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vitamina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428728" y="357166"/>
            <a:ext cx="45930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/>
              <a:t>CEREALI INTEGRALI</a:t>
            </a:r>
            <a:endParaRPr lang="it-IT" sz="4400" dirty="0"/>
          </a:p>
        </p:txBody>
      </p:sp>
      <p:cxnSp>
        <p:nvCxnSpPr>
          <p:cNvPr id="7" name="Connettore 1 6"/>
          <p:cNvCxnSpPr/>
          <p:nvPr/>
        </p:nvCxnSpPr>
        <p:spPr>
          <a:xfrm>
            <a:off x="642910" y="1428736"/>
            <a:ext cx="80010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97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48" y="836712"/>
            <a:ext cx="7025893" cy="528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0814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AutoShape 2" descr="Immagine correlata"/>
          <p:cNvSpPr>
            <a:spLocks noChangeAspect="1" noChangeArrowheads="1"/>
          </p:cNvSpPr>
          <p:nvPr/>
        </p:nvSpPr>
        <p:spPr bwMode="auto">
          <a:xfrm>
            <a:off x="155575" y="-2484438"/>
            <a:ext cx="319087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 descr="Immagine correlata"/>
          <p:cNvSpPr>
            <a:spLocks noChangeAspect="1" noChangeArrowheads="1"/>
          </p:cNvSpPr>
          <p:nvPr/>
        </p:nvSpPr>
        <p:spPr bwMode="auto">
          <a:xfrm>
            <a:off x="307975" y="-2332038"/>
            <a:ext cx="319087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1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8762"/>
            <a:ext cx="3910654" cy="634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731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Come incide la dieta moderna sulla salute della donna?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80928"/>
            <a:ext cx="5400600" cy="328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250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87" y="728700"/>
            <a:ext cx="7425825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0932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olo 1"/>
          <p:cNvSpPr>
            <a:spLocks noGrp="1"/>
          </p:cNvSpPr>
          <p:nvPr>
            <p:ph type="title"/>
          </p:nvPr>
        </p:nvSpPr>
        <p:spPr>
          <a:xfrm>
            <a:off x="500063" y="188640"/>
            <a:ext cx="7315200" cy="1154097"/>
          </a:xfrm>
        </p:spPr>
        <p:txBody>
          <a:bodyPr/>
          <a:lstStyle/>
          <a:p>
            <a:pPr eaLnBrk="1" hangingPunct="1"/>
            <a:r>
              <a:rPr lang="it-IT" altLang="it-IT" dirty="0" smtClean="0">
                <a:solidFill>
                  <a:srgbClr val="FF0000"/>
                </a:solidFill>
              </a:rPr>
              <a:t>Indicazioni nutrizionali 1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Dr Maria Chiara Bassi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128740" y="1428750"/>
            <a:ext cx="7019870" cy="92333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Ridurre i parametri ormonali e metabolici di rischio attraverso </a:t>
            </a:r>
            <a:endParaRPr lang="it-IT" b="1" dirty="0" smtClean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la 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modulazione del sistema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INSULINA-FATTORI </a:t>
            </a:r>
            <a:r>
              <a:rPr lang="it-IT" b="1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DI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CRESCITA(IGF-1)-ORMONI</a:t>
            </a:r>
          </a:p>
        </p:txBody>
      </p:sp>
      <p:sp>
        <p:nvSpPr>
          <p:cNvPr id="8" name="Freccia in giù 7"/>
          <p:cNvSpPr/>
          <p:nvPr/>
        </p:nvSpPr>
        <p:spPr>
          <a:xfrm>
            <a:off x="4572000" y="2071688"/>
            <a:ext cx="46038" cy="500062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382815" y="2647950"/>
            <a:ext cx="8127546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RIDUZIONE </a:t>
            </a:r>
            <a:r>
              <a:rPr lang="it-IT" sz="1600" b="1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DI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CIBI AD ALTO INDICE GLICEMICO ED INSULINEMICO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Farina di tipo 00, zucchero bianco, pane bianco, prodotti da forno o di pasticceria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b="1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Freccia in giù 9"/>
          <p:cNvSpPr/>
          <p:nvPr/>
        </p:nvSpPr>
        <p:spPr>
          <a:xfrm>
            <a:off x="4572000" y="3500438"/>
            <a:ext cx="46038" cy="500062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17082" y="4068763"/>
            <a:ext cx="9076524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PREDILIGERE IL CONSUMO </a:t>
            </a:r>
            <a:r>
              <a:rPr lang="it-IT" sz="1600" b="1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DI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CEREALI INTEGRALI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Riso integrale, farro, orzo, segale,miglio, amaranto, </a:t>
            </a:r>
            <a:r>
              <a:rPr lang="it-IT" sz="1600" b="1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cous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it-IT" sz="1600" b="1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cous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, pasta di grano duro, </a:t>
            </a:r>
            <a:r>
              <a:rPr lang="it-IT" sz="1600" b="1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quinoa</a:t>
            </a:r>
            <a:endParaRPr lang="it-IT" sz="1600" b="1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475656" y="5211763"/>
            <a:ext cx="4573689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UTILIZZARE DOLCIFICANTI NATURALI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Malti di cereali, succhi di frutta e frutta secca</a:t>
            </a:r>
          </a:p>
        </p:txBody>
      </p:sp>
      <p:sp>
        <p:nvSpPr>
          <p:cNvPr id="13" name="Freccia in giù 12"/>
          <p:cNvSpPr/>
          <p:nvPr/>
        </p:nvSpPr>
        <p:spPr>
          <a:xfrm>
            <a:off x="4572000" y="4643438"/>
            <a:ext cx="46038" cy="500062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44122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Dr Maria Chiara Bassi</a:t>
            </a:r>
          </a:p>
        </p:txBody>
      </p:sp>
      <p:sp>
        <p:nvSpPr>
          <p:cNvPr id="76804" name="Titolo 1"/>
          <p:cNvSpPr>
            <a:spLocks noGrp="1"/>
          </p:cNvSpPr>
          <p:nvPr>
            <p:ph type="title"/>
          </p:nvPr>
        </p:nvSpPr>
        <p:spPr>
          <a:xfrm>
            <a:off x="425450" y="260648"/>
            <a:ext cx="7315200" cy="1154097"/>
          </a:xfrm>
        </p:spPr>
        <p:txBody>
          <a:bodyPr/>
          <a:lstStyle/>
          <a:p>
            <a:pPr eaLnBrk="1" hangingPunct="1"/>
            <a:r>
              <a:rPr lang="it-IT" altLang="it-IT" dirty="0" smtClean="0">
                <a:solidFill>
                  <a:srgbClr val="FF0000"/>
                </a:solidFill>
              </a:rPr>
              <a:t>Indicazioni nutrizionali 2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435099" y="1643063"/>
            <a:ext cx="6573961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RIDUZIONE DEL CONSUMO </a:t>
            </a:r>
            <a:r>
              <a:rPr lang="it-IT" b="1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DI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GRASSI </a:t>
            </a:r>
            <a:r>
              <a:rPr lang="it-IT" b="1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DI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ORIGINE ANIMALE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Carne bovina e suina, latte, uova, formaggi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392363" y="2854325"/>
            <a:ext cx="5616698" cy="64611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ELEVATI LIVELLI </a:t>
            </a:r>
            <a:r>
              <a:rPr lang="it-IT" b="1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DI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ACIDI GRASSI SATURI E </a:t>
            </a:r>
            <a:r>
              <a:rPr lang="el-GR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ω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-6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Carne bovina e suina, latte, uova, formaggi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010013" y="3987800"/>
            <a:ext cx="877163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PESCE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409688" y="3987800"/>
            <a:ext cx="1636987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RICCO </a:t>
            </a:r>
            <a:r>
              <a:rPr lang="it-IT" sz="1600" b="1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DI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 </a:t>
            </a:r>
            <a:r>
              <a:rPr lang="el-GR" sz="16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ω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-3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958377" y="3987800"/>
            <a:ext cx="2637197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2/3 VOLTE A SETTIMANA</a:t>
            </a:r>
          </a:p>
        </p:txBody>
      </p:sp>
      <p:sp>
        <p:nvSpPr>
          <p:cNvPr id="13" name="Freccia a destra 12"/>
          <p:cNvSpPr/>
          <p:nvPr/>
        </p:nvSpPr>
        <p:spPr>
          <a:xfrm>
            <a:off x="2000250" y="4168775"/>
            <a:ext cx="214313" cy="46038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4" name="Freccia a destra 13"/>
          <p:cNvSpPr/>
          <p:nvPr/>
        </p:nvSpPr>
        <p:spPr>
          <a:xfrm>
            <a:off x="4214813" y="4168775"/>
            <a:ext cx="285750" cy="46038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1023814" y="4783138"/>
            <a:ext cx="6985247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PREDILIGERE IL CONSUMO </a:t>
            </a:r>
            <a:r>
              <a:rPr lang="it-IT" sz="1600" b="1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DI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ACIDI GRASSI </a:t>
            </a:r>
            <a:r>
              <a:rPr lang="it-IT" sz="1600" b="1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DI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ORIGINE VEGETALE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Oli vegetali, semi e frutta oleaginosa</a:t>
            </a:r>
          </a:p>
        </p:txBody>
      </p:sp>
      <p:sp>
        <p:nvSpPr>
          <p:cNvPr id="16" name="Freccia in giù 15"/>
          <p:cNvSpPr/>
          <p:nvPr/>
        </p:nvSpPr>
        <p:spPr>
          <a:xfrm>
            <a:off x="4572000" y="2286000"/>
            <a:ext cx="46038" cy="428625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94744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Dr Maria Chiara Bassi</a:t>
            </a:r>
          </a:p>
        </p:txBody>
      </p:sp>
      <p:sp>
        <p:nvSpPr>
          <p:cNvPr id="77828" name="Tito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315200" cy="1154097"/>
          </a:xfrm>
        </p:spPr>
        <p:txBody>
          <a:bodyPr/>
          <a:lstStyle/>
          <a:p>
            <a:pPr eaLnBrk="1" hangingPunct="1"/>
            <a:r>
              <a:rPr lang="it-IT" altLang="it-IT" dirty="0" smtClean="0">
                <a:solidFill>
                  <a:srgbClr val="FF0000"/>
                </a:solidFill>
              </a:rPr>
              <a:t>Indicazioni nutrizionali 3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07504" y="1412776"/>
            <a:ext cx="9036496" cy="18158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RIDUZIONE </a:t>
            </a:r>
            <a:r>
              <a:rPr lang="it-IT" sz="1600" b="1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DI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ALIMENTI LEGATI DIRETTAMENTE ALLE CONCENTRAZIONI EMATICHE </a:t>
            </a:r>
            <a:r>
              <a:rPr lang="it-IT" sz="1600" b="1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DI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IGF-1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Latte e proteine di origine animale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b="1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DA SOSTITUIRE CON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6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latte di soia, avena, riso, mandorla senza zucchero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6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legumi: ceci, piselli, lenticchie, fagioli, soia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97097" y="4293096"/>
            <a:ext cx="7714306" cy="18158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AUMENTARE IL CONSUMO </a:t>
            </a:r>
            <a:r>
              <a:rPr lang="it-IT" sz="1600" b="1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DI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VERDURA SEGUENDO LA STAGIONALITA’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Sostanze antiossidanti, acido folico, </a:t>
            </a:r>
            <a:r>
              <a:rPr lang="it-IT" sz="1600" b="1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glucosinolati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it-IT" sz="1600" b="1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fitocomposti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e fibre alimentari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b="1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CRUCIFERE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Inverno: </a:t>
            </a:r>
            <a:r>
              <a:rPr lang="it-IT" sz="1600" b="1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brccoli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, cavoli, verze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Estate: ravanelli, </a:t>
            </a:r>
            <a:r>
              <a:rPr lang="it-IT" sz="1600" b="1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daikon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, rucola</a:t>
            </a:r>
          </a:p>
        </p:txBody>
      </p:sp>
    </p:spTree>
    <p:extLst>
      <p:ext uri="{BB962C8B-B14F-4D97-AF65-F5344CB8AC3E}">
        <p14:creationId xmlns:p14="http://schemas.microsoft.com/office/powerpoint/2010/main" val="39070287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Dr Maria Chiara Bassi</a:t>
            </a:r>
            <a:endParaRPr lang="it-IT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700808"/>
            <a:ext cx="8153400" cy="44958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Healthy</a:t>
            </a:r>
          </a:p>
          <a:p>
            <a:r>
              <a:rPr lang="en-US" sz="4000" b="1" dirty="0">
                <a:solidFill>
                  <a:srgbClr val="FFFF00"/>
                </a:solidFill>
              </a:rPr>
              <a:t>Not a Diet</a:t>
            </a:r>
          </a:p>
          <a:p>
            <a:r>
              <a:rPr lang="en-US" sz="4000" b="1" dirty="0">
                <a:solidFill>
                  <a:srgbClr val="00B0F0"/>
                </a:solidFill>
              </a:rPr>
              <a:t>Based on research 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Plant Based</a:t>
            </a:r>
          </a:p>
          <a:p>
            <a:r>
              <a:rPr lang="en-US" sz="4000" b="1" dirty="0">
                <a:solidFill>
                  <a:srgbClr val="FC04F0"/>
                </a:solidFill>
              </a:rPr>
              <a:t>Great Tasting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mtClean="0">
                <a:solidFill>
                  <a:schemeClr val="bg1"/>
                </a:solidFill>
              </a:rPr>
              <a:t>Come deve essere il cibo?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41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Caratteristiche della dieta moderna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Ricca di grassi saturi</a:t>
            </a:r>
          </a:p>
          <a:p>
            <a:r>
              <a:rPr lang="it-IT" dirty="0" smtClean="0"/>
              <a:t>Ricca di proteine</a:t>
            </a:r>
          </a:p>
          <a:p>
            <a:r>
              <a:rPr lang="it-IT" dirty="0" smtClean="0"/>
              <a:t>Povera di nutrienti essenziali</a:t>
            </a:r>
          </a:p>
          <a:p>
            <a:r>
              <a:rPr lang="it-IT" dirty="0" smtClean="0"/>
              <a:t>Ricca di calorie vuote</a:t>
            </a:r>
          </a:p>
          <a:p>
            <a:r>
              <a:rPr lang="it-IT" dirty="0" smtClean="0"/>
              <a:t>Ricca di zuccheri semplici</a:t>
            </a:r>
          </a:p>
          <a:p>
            <a:r>
              <a:rPr lang="it-IT" dirty="0" smtClean="0"/>
              <a:t>infiammatoria </a:t>
            </a:r>
          </a:p>
          <a:p>
            <a:pPr marL="4572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8450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DISCORDANZA EVOLUTIVA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b="1" dirty="0" smtClean="0"/>
              <a:t>ALLA BASE DELLE MALATTIE DI OGGI C’E’ UN CONFLITTO TRA IL NOSTRO GENOMA, LA NOSTRA FISIOLOGIA E IL NOSTRO METABOLISMO E IL MONDO IN CUI CI TROVIAMO A VIVERE (L’ECOSISTEMA DELLA SPECIE HOMO).</a:t>
            </a:r>
          </a:p>
          <a:p>
            <a:pPr algn="just"/>
            <a:r>
              <a:rPr lang="it-IT" b="1" dirty="0" smtClean="0"/>
              <a:t>L’AMBIENTE IN CUI LA SPECIE HOMO VIVE E’ CAMBIATO AD UNA VELOCITA’ SUPERIORE RISPETTO ALLE CAPACITA’ DEL DNA DI ADEGUARSI AI MUTAMENTI.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787586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3 </a:t>
            </a:r>
            <a:r>
              <a:rPr lang="it-IT" dirty="0" err="1" smtClean="0"/>
              <a:t>pialstri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Infiammazione </a:t>
            </a:r>
          </a:p>
          <a:p>
            <a:r>
              <a:rPr lang="it-IT" sz="3200" dirty="0" smtClean="0"/>
              <a:t>Fattori di crescita</a:t>
            </a:r>
          </a:p>
          <a:p>
            <a:r>
              <a:rPr lang="it-IT" sz="3200" dirty="0" smtClean="0"/>
              <a:t>Glicemia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399914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Meccanismi che legano</a:t>
            </a:r>
            <a:br>
              <a:rPr lang="it-IT" dirty="0" smtClean="0"/>
            </a:br>
            <a:r>
              <a:rPr lang="it-IT" dirty="0" smtClean="0"/>
              <a:t> dieta-ormoni- fattori di crescita</a:t>
            </a:r>
            <a:endParaRPr lang="it-IT" dirty="0"/>
          </a:p>
        </p:txBody>
      </p:sp>
      <p:cxnSp>
        <p:nvCxnSpPr>
          <p:cNvPr id="9" name="Connettore 2 8"/>
          <p:cNvCxnSpPr/>
          <p:nvPr/>
        </p:nvCxnSpPr>
        <p:spPr>
          <a:xfrm>
            <a:off x="3000364" y="2212966"/>
            <a:ext cx="500066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500034" y="1643050"/>
            <a:ext cx="2071670" cy="100013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Stile di vita e dieta occidentale</a:t>
            </a:r>
            <a:endParaRPr lang="it-IT" b="1" dirty="0"/>
          </a:p>
        </p:txBody>
      </p:sp>
      <p:sp>
        <p:nvSpPr>
          <p:cNvPr id="12" name="Rettangolo 11"/>
          <p:cNvSpPr/>
          <p:nvPr/>
        </p:nvSpPr>
        <p:spPr>
          <a:xfrm>
            <a:off x="4000464" y="1484783"/>
            <a:ext cx="1928826" cy="140843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Dieta ipercalorica proteine animali</a:t>
            </a:r>
            <a:endParaRPr lang="it-IT" b="1" dirty="0"/>
          </a:p>
        </p:txBody>
      </p:sp>
      <p:cxnSp>
        <p:nvCxnSpPr>
          <p:cNvPr id="13" name="Connettore 2 12"/>
          <p:cNvCxnSpPr/>
          <p:nvPr/>
        </p:nvCxnSpPr>
        <p:spPr>
          <a:xfrm>
            <a:off x="6072198" y="2214554"/>
            <a:ext cx="1596146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7858148" y="1714488"/>
            <a:ext cx="1071570" cy="85725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IGF-1</a:t>
            </a:r>
            <a:endParaRPr lang="it-IT" b="1" dirty="0"/>
          </a:p>
        </p:txBody>
      </p:sp>
      <p:cxnSp>
        <p:nvCxnSpPr>
          <p:cNvPr id="17" name="Connettore 2 16"/>
          <p:cNvCxnSpPr/>
          <p:nvPr/>
        </p:nvCxnSpPr>
        <p:spPr>
          <a:xfrm rot="5400000">
            <a:off x="8144297" y="2928537"/>
            <a:ext cx="428628" cy="79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8072430" y="3214686"/>
            <a:ext cx="1071570" cy="85725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IGF-1</a:t>
            </a:r>
          </a:p>
          <a:p>
            <a:pPr algn="ctr"/>
            <a:r>
              <a:rPr lang="it-IT" b="1" dirty="0" smtClean="0"/>
              <a:t>libero</a:t>
            </a:r>
            <a:endParaRPr lang="it-IT" b="1" dirty="0"/>
          </a:p>
        </p:txBody>
      </p:sp>
      <p:cxnSp>
        <p:nvCxnSpPr>
          <p:cNvPr id="20" name="Connettore 2 19"/>
          <p:cNvCxnSpPr/>
          <p:nvPr/>
        </p:nvCxnSpPr>
        <p:spPr>
          <a:xfrm rot="5400000">
            <a:off x="1250927" y="2892421"/>
            <a:ext cx="35719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500034" y="3143248"/>
            <a:ext cx="2071670" cy="100013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Zuccheri raffinati e grassi saturi</a:t>
            </a:r>
            <a:endParaRPr lang="it-IT" b="1" dirty="0"/>
          </a:p>
        </p:txBody>
      </p:sp>
      <p:sp>
        <p:nvSpPr>
          <p:cNvPr id="23" name="Rettangolo 22"/>
          <p:cNvSpPr/>
          <p:nvPr/>
        </p:nvSpPr>
        <p:spPr>
          <a:xfrm>
            <a:off x="500034" y="5143512"/>
            <a:ext cx="1928826" cy="42862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ESTROGENI</a:t>
            </a:r>
            <a:endParaRPr lang="it-IT" b="1" dirty="0"/>
          </a:p>
        </p:txBody>
      </p:sp>
      <p:sp>
        <p:nvSpPr>
          <p:cNvPr id="24" name="Rettangolo 23"/>
          <p:cNvSpPr/>
          <p:nvPr/>
        </p:nvSpPr>
        <p:spPr>
          <a:xfrm>
            <a:off x="500034" y="5857892"/>
            <a:ext cx="2071702" cy="50006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ESTROGENI LIBERI</a:t>
            </a:r>
            <a:endParaRPr lang="it-IT" b="1" dirty="0"/>
          </a:p>
        </p:txBody>
      </p:sp>
      <p:sp>
        <p:nvSpPr>
          <p:cNvPr id="25" name="Rettangolo 24"/>
          <p:cNvSpPr/>
          <p:nvPr/>
        </p:nvSpPr>
        <p:spPr>
          <a:xfrm>
            <a:off x="551273" y="4429132"/>
            <a:ext cx="1928826" cy="42862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OBESITA’</a:t>
            </a:r>
            <a:endParaRPr lang="it-IT" b="1" dirty="0"/>
          </a:p>
        </p:txBody>
      </p:sp>
      <p:cxnSp>
        <p:nvCxnSpPr>
          <p:cNvPr id="26" name="Connettore 2 25"/>
          <p:cNvCxnSpPr/>
          <p:nvPr/>
        </p:nvCxnSpPr>
        <p:spPr>
          <a:xfrm>
            <a:off x="3000364" y="3571876"/>
            <a:ext cx="571504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tangolo 28"/>
          <p:cNvSpPr/>
          <p:nvPr/>
        </p:nvSpPr>
        <p:spPr>
          <a:xfrm>
            <a:off x="4000464" y="3143248"/>
            <a:ext cx="1928826" cy="100013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RESISTENZA INSULINICA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6429356" y="3214686"/>
            <a:ext cx="1143040" cy="85725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IGFBP 1°-2° basse </a:t>
            </a:r>
            <a:endParaRPr lang="it-IT" b="1" dirty="0"/>
          </a:p>
        </p:txBody>
      </p:sp>
      <p:sp>
        <p:nvSpPr>
          <p:cNvPr id="37" name="Rettangolo 36"/>
          <p:cNvSpPr/>
          <p:nvPr/>
        </p:nvSpPr>
        <p:spPr>
          <a:xfrm>
            <a:off x="3857619" y="5000636"/>
            <a:ext cx="2321735" cy="50006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/>
              <a:t>I</a:t>
            </a:r>
            <a:r>
              <a:rPr lang="it-IT" b="1" dirty="0" err="1" smtClean="0"/>
              <a:t>perandrogenismo</a:t>
            </a:r>
            <a:endParaRPr lang="it-IT" b="1" dirty="0"/>
          </a:p>
        </p:txBody>
      </p:sp>
      <p:sp>
        <p:nvSpPr>
          <p:cNvPr id="38" name="Rettangolo 37"/>
          <p:cNvSpPr/>
          <p:nvPr/>
        </p:nvSpPr>
        <p:spPr>
          <a:xfrm>
            <a:off x="3857620" y="5643578"/>
            <a:ext cx="1928826" cy="50006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SHBG bassa</a:t>
            </a:r>
            <a:endParaRPr lang="it-IT" b="1" dirty="0"/>
          </a:p>
        </p:txBody>
      </p:sp>
      <p:cxnSp>
        <p:nvCxnSpPr>
          <p:cNvPr id="40" name="Connettore 2 39"/>
          <p:cNvCxnSpPr/>
          <p:nvPr/>
        </p:nvCxnSpPr>
        <p:spPr>
          <a:xfrm rot="5400000">
            <a:off x="4536281" y="4536289"/>
            <a:ext cx="500066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>
          <a:xfrm rot="10800000">
            <a:off x="2643174" y="5429264"/>
            <a:ext cx="107157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/>
          <p:nvPr/>
        </p:nvCxnSpPr>
        <p:spPr>
          <a:xfrm rot="10800000">
            <a:off x="2643174" y="6000768"/>
            <a:ext cx="107157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/>
          <p:cNvCxnSpPr/>
          <p:nvPr/>
        </p:nvCxnSpPr>
        <p:spPr>
          <a:xfrm>
            <a:off x="2643174" y="6286520"/>
            <a:ext cx="378618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tangolo 50"/>
          <p:cNvSpPr/>
          <p:nvPr/>
        </p:nvSpPr>
        <p:spPr>
          <a:xfrm>
            <a:off x="6715140" y="5372120"/>
            <a:ext cx="2271722" cy="914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PROLIFERAZIONE</a:t>
            </a:r>
            <a:endParaRPr lang="it-IT" b="1" dirty="0">
              <a:solidFill>
                <a:schemeClr val="bg1"/>
              </a:solidFill>
            </a:endParaRPr>
          </a:p>
        </p:txBody>
      </p:sp>
      <p:cxnSp>
        <p:nvCxnSpPr>
          <p:cNvPr id="53" name="Connettore 2 52"/>
          <p:cNvCxnSpPr/>
          <p:nvPr/>
        </p:nvCxnSpPr>
        <p:spPr>
          <a:xfrm flipV="1">
            <a:off x="2857488" y="4143380"/>
            <a:ext cx="785818" cy="50006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/>
          <p:cNvCxnSpPr>
            <a:stCxn id="21" idx="2"/>
            <a:endCxn id="25" idx="0"/>
          </p:cNvCxnSpPr>
          <p:nvPr/>
        </p:nvCxnSpPr>
        <p:spPr>
          <a:xfrm flipH="1">
            <a:off x="1515686" y="4143380"/>
            <a:ext cx="20183" cy="28575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/>
          <p:cNvCxnSpPr/>
          <p:nvPr/>
        </p:nvCxnSpPr>
        <p:spPr>
          <a:xfrm rot="5400000">
            <a:off x="1358084" y="4999842"/>
            <a:ext cx="285752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/>
          <p:cNvCxnSpPr/>
          <p:nvPr/>
        </p:nvCxnSpPr>
        <p:spPr>
          <a:xfrm rot="5400000">
            <a:off x="1358084" y="5714222"/>
            <a:ext cx="285752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2 60"/>
          <p:cNvCxnSpPr/>
          <p:nvPr/>
        </p:nvCxnSpPr>
        <p:spPr>
          <a:xfrm>
            <a:off x="6000760" y="3643314"/>
            <a:ext cx="35719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2 62"/>
          <p:cNvCxnSpPr>
            <a:stCxn id="35" idx="3"/>
            <a:endCxn id="18" idx="1"/>
          </p:cNvCxnSpPr>
          <p:nvPr/>
        </p:nvCxnSpPr>
        <p:spPr>
          <a:xfrm>
            <a:off x="7572396" y="3643314"/>
            <a:ext cx="500034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2 64"/>
          <p:cNvCxnSpPr/>
          <p:nvPr/>
        </p:nvCxnSpPr>
        <p:spPr>
          <a:xfrm rot="5400000">
            <a:off x="8072462" y="4786322"/>
            <a:ext cx="100013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 rot="5400000">
            <a:off x="7287438" y="3786190"/>
            <a:ext cx="285752" cy="158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/>
          <p:cNvCxnSpPr/>
          <p:nvPr/>
        </p:nvCxnSpPr>
        <p:spPr>
          <a:xfrm rot="5400000" flipH="1" flipV="1">
            <a:off x="2392347" y="6107131"/>
            <a:ext cx="215108" cy="79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/>
          <p:nvPr/>
        </p:nvCxnSpPr>
        <p:spPr>
          <a:xfrm rot="5400000">
            <a:off x="5430050" y="5857098"/>
            <a:ext cx="285752" cy="158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/>
          <p:nvPr/>
        </p:nvCxnSpPr>
        <p:spPr>
          <a:xfrm flipV="1">
            <a:off x="2555776" y="5017512"/>
            <a:ext cx="0" cy="6437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471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/>
        </p:nvSpPr>
        <p:spPr bwMode="auto">
          <a:xfrm>
            <a:off x="250825" y="188640"/>
            <a:ext cx="8229600" cy="1143000"/>
          </a:xfrm>
          <a:prstGeom prst="rect">
            <a:avLst/>
          </a:prstGeom>
          <a:extLst/>
        </p:spPr>
        <p:txBody>
          <a:bodyPr vert="horz" anchor="ctr">
            <a:normAutofit fontScale="67500" lnSpcReduction="20000"/>
          </a:bodyPr>
          <a:lstStyle/>
          <a:p>
            <a:pPr>
              <a:spcBef>
                <a:spcPct val="0"/>
              </a:spcBef>
            </a:pPr>
            <a:r>
              <a:rPr lang="en-GB" sz="4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Infiammazione</a:t>
            </a:r>
            <a:r>
              <a:rPr lang="en-GB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</a:t>
            </a:r>
            <a:r>
              <a:rPr lang="en-GB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4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cancro</a:t>
            </a:r>
            <a:r>
              <a:rPr lang="en-GB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GB" sz="4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malattie</a:t>
            </a:r>
            <a:r>
              <a:rPr lang="en-GB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4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cardiovascolari</a:t>
            </a:r>
            <a:r>
              <a:rPr lang="en-GB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GB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GB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Meccanismi</a:t>
            </a:r>
            <a:r>
              <a:rPr lang="en-GB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di </a:t>
            </a:r>
            <a:r>
              <a:rPr lang="en-GB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attivazione</a:t>
            </a:r>
            <a:r>
              <a:rPr lang="en-GB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di NF-kB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/>
        </p:nvSpPr>
        <p:spPr bwMode="auto">
          <a:xfrm>
            <a:off x="395288" y="1671910"/>
            <a:ext cx="8353425" cy="49974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GB" sz="3200" dirty="0">
                <a:solidFill>
                  <a:srgbClr val="1F497D"/>
                </a:solidFill>
              </a:rPr>
              <a:t>				    </a:t>
            </a:r>
            <a:r>
              <a:rPr lang="en-GB" sz="2400" dirty="0">
                <a:solidFill>
                  <a:srgbClr val="1F497D"/>
                </a:solidFill>
              </a:rPr>
              <a:t>AGE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GB" sz="2400" dirty="0">
                <a:solidFill>
                  <a:srgbClr val="1F497D"/>
                </a:solidFill>
              </a:rPr>
              <a:t>				      RAGE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endParaRPr lang="en-GB" sz="2400" dirty="0">
              <a:solidFill>
                <a:srgbClr val="1F497D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GB" sz="2400" dirty="0">
                <a:solidFill>
                  <a:srgbClr val="1F497D"/>
                </a:solidFill>
              </a:rPr>
              <a:t>     IL-1				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it-IT" sz="2400" dirty="0">
                <a:solidFill>
                  <a:srgbClr val="1F497D"/>
                </a:solidFill>
              </a:rPr>
              <a:t>				  </a:t>
            </a:r>
            <a:r>
              <a:rPr lang="it-IT" sz="3200" dirty="0" smtClean="0">
                <a:solidFill>
                  <a:srgbClr val="1F497D"/>
                </a:solidFill>
              </a:rPr>
              <a:t>NF-</a:t>
            </a:r>
            <a:r>
              <a:rPr lang="it-IT" sz="3200" dirty="0" err="1" smtClean="0">
                <a:solidFill>
                  <a:srgbClr val="1F497D"/>
                </a:solidFill>
              </a:rPr>
              <a:t>kB</a:t>
            </a:r>
            <a:endParaRPr lang="it-IT" sz="2400" dirty="0">
              <a:solidFill>
                <a:srgbClr val="1F497D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GB" sz="2400" dirty="0">
                <a:solidFill>
                  <a:srgbClr val="1F497D"/>
                </a:solidFill>
              </a:rPr>
              <a:t>     TNF-</a:t>
            </a:r>
            <a:r>
              <a:rPr lang="el-GR" sz="2400" dirty="0">
                <a:solidFill>
                  <a:srgbClr val="1F497D"/>
                </a:solidFill>
              </a:rPr>
              <a:t>α</a:t>
            </a:r>
            <a:r>
              <a:rPr lang="it-IT" sz="2400" dirty="0">
                <a:solidFill>
                  <a:srgbClr val="1F497D"/>
                </a:solidFill>
              </a:rPr>
              <a:t>				 </a:t>
            </a:r>
            <a:r>
              <a:rPr lang="it-IT" sz="2400" dirty="0" smtClean="0">
                <a:solidFill>
                  <a:srgbClr val="1F497D"/>
                </a:solidFill>
              </a:rPr>
              <a:t>	</a:t>
            </a:r>
            <a:endParaRPr lang="it-IT" sz="2400" dirty="0">
              <a:solidFill>
                <a:srgbClr val="1F497D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it-IT" sz="2400" dirty="0">
                <a:solidFill>
                  <a:srgbClr val="1F497D"/>
                </a:solidFill>
              </a:rPr>
              <a:t>			      PGE2  Leucotrieni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it-IT" sz="2400" dirty="0">
                <a:solidFill>
                  <a:srgbClr val="1F497D"/>
                </a:solidFill>
              </a:rPr>
              <a:t>			       </a:t>
            </a:r>
            <a:r>
              <a:rPr lang="it-IT" sz="2400" dirty="0" err="1">
                <a:solidFill>
                  <a:srgbClr val="1F497D"/>
                </a:solidFill>
              </a:rPr>
              <a:t>Cicloossigenasi</a:t>
            </a:r>
            <a:endParaRPr lang="it-IT" sz="2400" dirty="0">
              <a:solidFill>
                <a:srgbClr val="1F497D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it-IT" sz="2400" dirty="0">
                <a:solidFill>
                  <a:srgbClr val="1F497D"/>
                </a:solidFill>
              </a:rPr>
              <a:t>			        </a:t>
            </a:r>
            <a:r>
              <a:rPr lang="it-IT" sz="2400" dirty="0" err="1">
                <a:solidFill>
                  <a:srgbClr val="1F497D"/>
                </a:solidFill>
              </a:rPr>
              <a:t>Lipoossigenasi</a:t>
            </a:r>
            <a:endParaRPr lang="el-GR" sz="2400" dirty="0">
              <a:solidFill>
                <a:srgbClr val="1F497D"/>
              </a:solidFill>
            </a:endParaRPr>
          </a:p>
        </p:txBody>
      </p:sp>
      <p:sp>
        <p:nvSpPr>
          <p:cNvPr id="44036" name="Text Box 12"/>
          <p:cNvSpPr txBox="1">
            <a:spLocks noChangeArrowheads="1"/>
          </p:cNvSpPr>
          <p:nvPr/>
        </p:nvSpPr>
        <p:spPr bwMode="auto">
          <a:xfrm>
            <a:off x="250825" y="3327400"/>
            <a:ext cx="1873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OBESITA</a:t>
            </a:r>
          </a:p>
        </p:txBody>
      </p:sp>
      <p:sp>
        <p:nvSpPr>
          <p:cNvPr id="44037" name="Text Box 14"/>
          <p:cNvSpPr txBox="1">
            <a:spLocks noChangeArrowheads="1"/>
          </p:cNvSpPr>
          <p:nvPr/>
        </p:nvSpPr>
        <p:spPr bwMode="auto">
          <a:xfrm>
            <a:off x="4572000" y="1773238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ZUCCHERI</a:t>
            </a:r>
          </a:p>
        </p:txBody>
      </p:sp>
      <p:sp>
        <p:nvSpPr>
          <p:cNvPr id="44038" name="Text Box 13"/>
          <p:cNvSpPr txBox="1">
            <a:spLocks noChangeArrowheads="1"/>
          </p:cNvSpPr>
          <p:nvPr/>
        </p:nvSpPr>
        <p:spPr bwMode="auto">
          <a:xfrm>
            <a:off x="3348038" y="5924550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CIBO ANIMALE</a:t>
            </a:r>
          </a:p>
        </p:txBody>
      </p:sp>
      <p:cxnSp>
        <p:nvCxnSpPr>
          <p:cNvPr id="3" name="Connettore 2 2"/>
          <p:cNvCxnSpPr/>
          <p:nvPr/>
        </p:nvCxnSpPr>
        <p:spPr>
          <a:xfrm>
            <a:off x="2124075" y="3327400"/>
            <a:ext cx="1223963" cy="230188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V="1">
            <a:off x="2120900" y="3789363"/>
            <a:ext cx="1223963" cy="388937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4140200" y="2549525"/>
            <a:ext cx="0" cy="663575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4716463" y="3443288"/>
            <a:ext cx="1079500" cy="0"/>
          </a:xfrm>
          <a:prstGeom prst="straightConnector1">
            <a:avLst/>
          </a:prstGeom>
          <a:ln w="793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4716463" y="3801030"/>
            <a:ext cx="1079500" cy="0"/>
          </a:xfrm>
          <a:prstGeom prst="straightConnector1">
            <a:avLst/>
          </a:prstGeom>
          <a:ln w="793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V="1">
            <a:off x="4140200" y="4005064"/>
            <a:ext cx="1" cy="504104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6012160" y="3140968"/>
            <a:ext cx="30748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IL-6 </a:t>
            </a:r>
            <a:r>
              <a:rPr lang="en-GB" sz="2800" b="1" dirty="0" err="1">
                <a:solidFill>
                  <a:srgbClr val="FF0000"/>
                </a:solidFill>
              </a:rPr>
              <a:t>Proliferazione</a:t>
            </a:r>
            <a:endParaRPr lang="it-IT" sz="2800" b="1" dirty="0" smtClean="0">
              <a:solidFill>
                <a:srgbClr val="FF0000"/>
              </a:solidFill>
            </a:endParaRPr>
          </a:p>
          <a:p>
            <a:r>
              <a:rPr lang="it-IT" sz="2800" b="1" dirty="0" smtClean="0">
                <a:solidFill>
                  <a:srgbClr val="FF0000"/>
                </a:solidFill>
              </a:rPr>
              <a:t>VEGF  </a:t>
            </a:r>
            <a:r>
              <a:rPr lang="it-IT" sz="2800" b="1" dirty="0">
                <a:solidFill>
                  <a:srgbClr val="FF0000"/>
                </a:solidFill>
              </a:rPr>
              <a:t>Angiogenesi</a:t>
            </a:r>
          </a:p>
        </p:txBody>
      </p:sp>
    </p:spTree>
    <p:extLst>
      <p:ext uri="{BB962C8B-B14F-4D97-AF65-F5344CB8AC3E}">
        <p14:creationId xmlns:p14="http://schemas.microsoft.com/office/powerpoint/2010/main" val="137141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spettiva">
  <a:themeElements>
    <a:clrScheme name="Prospet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spet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724</TotalTime>
  <Words>1251</Words>
  <Application>Microsoft Office PowerPoint</Application>
  <PresentationFormat>Presentazione su schermo (4:3)</PresentationFormat>
  <Paragraphs>256</Paragraphs>
  <Slides>44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45" baseType="lpstr">
      <vt:lpstr>Prospettiva</vt:lpstr>
      <vt:lpstr>         QUALE ALIMENTAZIONE PER LA SALUTE DELLA DONNA IN MENOPAUSA?</vt:lpstr>
      <vt:lpstr>Presentazione standard di PowerPoint</vt:lpstr>
      <vt:lpstr>ESTROGENI</vt:lpstr>
      <vt:lpstr>Come incide la dieta moderna sulla salute della donna?</vt:lpstr>
      <vt:lpstr>Caratteristiche della dieta moderna</vt:lpstr>
      <vt:lpstr>DISCORDANZA EVOLUTIVA</vt:lpstr>
      <vt:lpstr>3 pialstri</vt:lpstr>
      <vt:lpstr>Meccanismi che legano  dieta-ormoni- fattori di crescita</vt:lpstr>
      <vt:lpstr>Presentazione standard di PowerPoint</vt:lpstr>
      <vt:lpstr>Presentazione standard di PowerPoint</vt:lpstr>
      <vt:lpstr>Weight Maintenance/Reduction Goals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Low Risk Diet is Associated with Lower Risk of Myocardial Infarction in Women</vt:lpstr>
      <vt:lpstr>Presentazione standard di PowerPoint</vt:lpstr>
      <vt:lpstr>Presentazione standard di PowerPoint</vt:lpstr>
      <vt:lpstr>Possibili meccanismi per l’insulino resistenza indotta da fruttosio</vt:lpstr>
      <vt:lpstr>Presentazione standard di PowerPoint</vt:lpstr>
      <vt:lpstr>Presentazione standard di PowerPoint</vt:lpstr>
      <vt:lpstr>Presentazione standard di PowerPoint</vt:lpstr>
      <vt:lpstr>Omocisteina: meccanismi del danno vascolare da aumento dell'omocisteina </vt:lpstr>
      <vt:lpstr>Omocisteina: vit. gruppo B and one carbon methabolism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VITAMINE: gruppo B </vt:lpstr>
      <vt:lpstr>VITAMINE: vitamina 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Perché poca carne rossa……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Indicazioni nutrizionali 1</vt:lpstr>
      <vt:lpstr>Indicazioni nutrizionali 2</vt:lpstr>
      <vt:lpstr>Indicazioni nutrizionali 3</vt:lpstr>
      <vt:lpstr>Come deve essere il cibo?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DONNA</dc:title>
  <dc:creator>User</dc:creator>
  <cp:lastModifiedBy>Bassi</cp:lastModifiedBy>
  <cp:revision>38</cp:revision>
  <dcterms:created xsi:type="dcterms:W3CDTF">2011-05-05T08:37:11Z</dcterms:created>
  <dcterms:modified xsi:type="dcterms:W3CDTF">2017-05-20T06:13:43Z</dcterms:modified>
</cp:coreProperties>
</file>