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m" ContentType="application/vnd.ms-excel.sheet.macroEnabled.12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56" r:id="rId3"/>
    <p:sldId id="258" r:id="rId4"/>
    <p:sldId id="257" r:id="rId5"/>
    <p:sldId id="271" r:id="rId6"/>
    <p:sldId id="260" r:id="rId7"/>
    <p:sldId id="267" r:id="rId8"/>
    <p:sldId id="280" r:id="rId9"/>
    <p:sldId id="268" r:id="rId10"/>
    <p:sldId id="276" r:id="rId11"/>
    <p:sldId id="270" r:id="rId12"/>
    <p:sldId id="272" r:id="rId13"/>
    <p:sldId id="273" r:id="rId14"/>
    <p:sldId id="278" r:id="rId15"/>
    <p:sldId id="277" r:id="rId16"/>
    <p:sldId id="269" r:id="rId17"/>
    <p:sldId id="264" r:id="rId18"/>
    <p:sldId id="265" r:id="rId19"/>
    <p:sldId id="279" r:id="rId20"/>
    <p:sldId id="266" r:id="rId21"/>
    <p:sldId id="281" r:id="rId22"/>
    <p:sldId id="282" r:id="rId23"/>
    <p:sldId id="283" r:id="rId24"/>
    <p:sldId id="284" r:id="rId25"/>
    <p:sldId id="285" r:id="rId26"/>
    <p:sldId id="263" r:id="rId27"/>
    <p:sldId id="261" r:id="rId2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_con_supporto_delle_macro1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67032967032967"/>
          <c:y val="0.087431693989071"/>
          <c:w val="0.887912087912088"/>
          <c:h val="0.7704918032786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rgbClr val="FFCC00"/>
            </a:solidFill>
            <a:ln w="1690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44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99CCFF" mc:Ignorable="a14" a14:legacySpreadsheetColorIndex="44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44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33818">
                <a:noFill/>
              </a:ln>
            </c:spPr>
          </c:dPt>
          <c:dPt>
            <c:idx val="1"/>
            <c:invertIfNegative val="0"/>
            <c:bubble3D val="0"/>
            <c:spPr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52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FF9900" mc:Ignorable="a14" a14:legacySpreadsheetColorIndex="52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52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33818">
                <a:noFill/>
              </a:ln>
            </c:spPr>
          </c:dPt>
          <c:dPt>
            <c:idx val="2"/>
            <c:invertIfNegative val="0"/>
            <c:bubble3D val="0"/>
            <c:spPr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20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800080" mc:Ignorable="a14" a14:legacySpreadsheetColorIndex="20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2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33818">
                <a:noFill/>
              </a:ln>
            </c:spPr>
          </c:dPt>
          <c:dPt>
            <c:idx val="3"/>
            <c:invertIfNegative val="0"/>
            <c:bubble3D val="0"/>
            <c:spPr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32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FF0000" mc:Ignorable="a14" a14:legacySpreadsheetColorIndex="32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32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33818">
                <a:noFill/>
              </a:ln>
            </c:spPr>
          </c:dPt>
          <c:dPt>
            <c:idx val="4"/>
            <c:invertIfNegative val="0"/>
            <c:bubble3D val="0"/>
            <c:spPr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16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800000" mc:Ignorable="a14" a14:legacySpreadsheetColorIndex="16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16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6909">
                <a:solidFill>
                  <a:srgbClr val="000000"/>
                </a:solidFill>
                <a:prstDash val="solid"/>
              </a:ln>
            </c:spPr>
          </c:dPt>
          <c:dPt>
            <c:idx val="5"/>
            <c:invertIfNegative val="0"/>
            <c:bubble3D val="0"/>
            <c:spPr>
              <a:gradFill rotWithShape="0">
                <a:gsLst>
                  <a:gs pos="0">
                    <a:srgbClr xmlns:mc="http://schemas.openxmlformats.org/markup-compatibility/2006" xmlns:a14="http://schemas.microsoft.com/office/drawing/2010/main" val="000000" mc:Ignorable="a14" a14:legacySpreadsheetColorIndex="16">
                      <a:gamma/>
                      <a:shade val="46275"/>
                      <a:invGamma/>
                    </a:srgbClr>
                  </a:gs>
                  <a:gs pos="50000">
                    <a:srgbClr xmlns:mc="http://schemas.openxmlformats.org/markup-compatibility/2006" xmlns:a14="http://schemas.microsoft.com/office/drawing/2010/main" val="800000" mc:Ignorable="a14" a14:legacySpreadsheetColorIndex="16"/>
                  </a:gs>
                  <a:gs pos="100000">
                    <a:srgbClr xmlns:mc="http://schemas.openxmlformats.org/markup-compatibility/2006" xmlns:a14="http://schemas.microsoft.com/office/drawing/2010/main" val="000000" mc:Ignorable="a14" a14:legacySpreadsheetColorIndex="16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6909">
                <a:solidFill>
                  <a:srgbClr val="000000"/>
                </a:solidFill>
                <a:prstDash val="solid"/>
              </a:ln>
            </c:spPr>
          </c:dPt>
          <c:dLbls>
            <c:spPr>
              <a:noFill/>
              <a:ln w="33818">
                <a:noFill/>
              </a:ln>
            </c:spPr>
            <c:txPr>
              <a:bodyPr/>
              <a:lstStyle/>
              <a:p>
                <a:pPr>
                  <a:defRPr sz="1098" b="1" i="0" u="none" strike="noStrike" baseline="0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Sheet1!$B$1:$G$1</c:f>
              <c:strCache>
                <c:ptCount val="6"/>
                <c:pt idx="0">
                  <c:v>Amenorrhea</c:v>
                </c:pt>
                <c:pt idx="1">
                  <c:v>Infrequent</c:v>
                </c:pt>
                <c:pt idx="2">
                  <c:v>Normal</c:v>
                </c:pt>
                <c:pt idx="3">
                  <c:v>Frequent</c:v>
                </c:pt>
                <c:pt idx="5">
                  <c:v>Prolonged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22.2</c:v>
                </c:pt>
                <c:pt idx="1">
                  <c:v>33.6</c:v>
                </c:pt>
                <c:pt idx="2">
                  <c:v>37.5</c:v>
                </c:pt>
                <c:pt idx="3">
                  <c:v>6.7</c:v>
                </c:pt>
                <c:pt idx="5">
                  <c:v>17.7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"/>
        <c:axId val="-2133924712"/>
        <c:axId val="-2134261016"/>
      </c:barChart>
      <c:catAx>
        <c:axId val="-2133924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690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98" b="1" i="0" u="none" strike="noStrike" baseline="0">
                <a:solidFill>
                  <a:srgbClr val="000000"/>
                </a:solidFill>
                <a:latin typeface="Lucida Sans"/>
                <a:ea typeface="Lucida Sans"/>
                <a:cs typeface="Lucida Sans"/>
              </a:defRPr>
            </a:pPr>
            <a:endParaRPr lang="it-IT"/>
          </a:p>
        </c:txPr>
        <c:crossAx val="-21342610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13426101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98" b="1" i="0" u="none" strike="noStrike" baseline="0">
                    <a:solidFill>
                      <a:srgbClr val="000000"/>
                    </a:solidFill>
                    <a:latin typeface="Lucida Sans"/>
                    <a:ea typeface="Lucida Sans"/>
                    <a:cs typeface="Lucida Sans"/>
                  </a:defRPr>
                </a:pPr>
                <a:r>
                  <a:rPr lang="it-IT"/>
                  <a:t>Percentage of 90-day intervals</a:t>
                </a:r>
              </a:p>
            </c:rich>
          </c:tx>
          <c:layout>
            <c:manualLayout>
              <c:xMode val="edge"/>
              <c:yMode val="edge"/>
              <c:x val="0.0197802197802198"/>
              <c:y val="0.109289617486339"/>
            </c:manualLayout>
          </c:layout>
          <c:overlay val="0"/>
          <c:spPr>
            <a:noFill/>
            <a:ln w="3381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690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98" b="1" i="0" u="none" strike="noStrike" baseline="0">
                <a:solidFill>
                  <a:srgbClr val="000000"/>
                </a:solidFill>
                <a:latin typeface="Lucida Sans"/>
                <a:ea typeface="Lucida Sans"/>
                <a:cs typeface="Lucida Sans"/>
              </a:defRPr>
            </a:pPr>
            <a:endParaRPr lang="it-IT"/>
          </a:p>
        </c:txPr>
        <c:crossAx val="-2133924712"/>
        <c:crosses val="autoZero"/>
        <c:crossBetween val="between"/>
      </c:valAx>
      <c:spPr>
        <a:noFill/>
        <a:ln w="3381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98" b="1" i="0" u="none" strike="noStrike" baseline="0">
          <a:solidFill>
            <a:srgbClr val="000000"/>
          </a:solidFill>
          <a:latin typeface="Lucida Sans"/>
          <a:ea typeface="Lucida Sans"/>
          <a:cs typeface="Lucida Sans"/>
        </a:defRPr>
      </a:pPr>
      <a:endParaRPr lang="it-IT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C368-8A66-6C4D-9946-E2EDB2007EE2}" type="datetimeFigureOut">
              <a:rPr lang="it-IT" smtClean="0"/>
              <a:t>25/03/17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72E4-E618-6347-B127-26875048D07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9080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C368-8A66-6C4D-9946-E2EDB2007EE2}" type="datetimeFigureOut">
              <a:rPr lang="it-IT" smtClean="0"/>
              <a:t>25/03/17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72E4-E618-6347-B127-26875048D07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637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C368-8A66-6C4D-9946-E2EDB2007EE2}" type="datetimeFigureOut">
              <a:rPr lang="it-IT" smtClean="0"/>
              <a:t>25/03/17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72E4-E618-6347-B127-26875048D07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50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C368-8A66-6C4D-9946-E2EDB2007EE2}" type="datetimeFigureOut">
              <a:rPr lang="it-IT" smtClean="0"/>
              <a:t>25/03/17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72E4-E618-6347-B127-26875048D07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83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C368-8A66-6C4D-9946-E2EDB2007EE2}" type="datetimeFigureOut">
              <a:rPr lang="it-IT" smtClean="0"/>
              <a:t>25/03/17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72E4-E618-6347-B127-26875048D07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5000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C368-8A66-6C4D-9946-E2EDB2007EE2}" type="datetimeFigureOut">
              <a:rPr lang="it-IT" smtClean="0"/>
              <a:t>25/03/17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72E4-E618-6347-B127-26875048D07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9729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C368-8A66-6C4D-9946-E2EDB2007EE2}" type="datetimeFigureOut">
              <a:rPr lang="it-IT" smtClean="0"/>
              <a:t>25/03/17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72E4-E618-6347-B127-26875048D07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6158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C368-8A66-6C4D-9946-E2EDB2007EE2}" type="datetimeFigureOut">
              <a:rPr lang="it-IT" smtClean="0"/>
              <a:t>25/03/17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72E4-E618-6347-B127-26875048D07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9448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C368-8A66-6C4D-9946-E2EDB2007EE2}" type="datetimeFigureOut">
              <a:rPr lang="it-IT" smtClean="0"/>
              <a:t>25/03/17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72E4-E618-6347-B127-26875048D07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678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C368-8A66-6C4D-9946-E2EDB2007EE2}" type="datetimeFigureOut">
              <a:rPr lang="it-IT" smtClean="0"/>
              <a:t>25/03/17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72E4-E618-6347-B127-26875048D07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1830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C368-8A66-6C4D-9946-E2EDB2007EE2}" type="datetimeFigureOut">
              <a:rPr lang="it-IT" smtClean="0"/>
              <a:t>25/03/17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272E4-E618-6347-B127-26875048D07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12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rgbClr val="FFFF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EC368-8A66-6C4D-9946-E2EDB2007EE2}" type="datetimeFigureOut">
              <a:rPr lang="it-IT" smtClean="0"/>
              <a:t>25/03/17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272E4-E618-6347-B127-26875048D07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1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2708920"/>
            <a:ext cx="7772400" cy="1107554"/>
          </a:xfrm>
        </p:spPr>
        <p:txBody>
          <a:bodyPr/>
          <a:lstStyle/>
          <a:p>
            <a:r>
              <a:rPr lang="it-IT" dirty="0" smtClean="0">
                <a:latin typeface="Baskerville Old Face" pitchFamily="18" charset="0"/>
              </a:rPr>
              <a:t>Appunti per ostetriche e non solo</a:t>
            </a:r>
            <a:endParaRPr lang="it-IT" dirty="0">
              <a:latin typeface="Baskerville Old Face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3996253"/>
            <a:ext cx="7560840" cy="2330176"/>
          </a:xfrm>
        </p:spPr>
        <p:txBody>
          <a:bodyPr>
            <a:normAutofit fontScale="92500" lnSpcReduction="10000"/>
          </a:bodyPr>
          <a:lstStyle/>
          <a:p>
            <a:r>
              <a:rPr lang="it-IT" sz="3000" b="1" dirty="0" smtClean="0">
                <a:solidFill>
                  <a:schemeClr val="tx1"/>
                </a:solidFill>
                <a:latin typeface="Baskerville Old Face" pitchFamily="18" charset="0"/>
              </a:rPr>
              <a:t>Minipillola ed impianti sottocutanei</a:t>
            </a:r>
          </a:p>
          <a:p>
            <a:endParaRPr lang="it-IT" sz="2800" b="1" dirty="0" smtClean="0">
              <a:solidFill>
                <a:schemeClr val="tx1"/>
              </a:solidFill>
              <a:latin typeface="Baskerville Old Face" pitchFamily="18" charset="0"/>
            </a:endParaRPr>
          </a:p>
          <a:p>
            <a:endParaRPr lang="it-IT" sz="2200" dirty="0">
              <a:solidFill>
                <a:schemeClr val="tx1"/>
              </a:solidFill>
              <a:latin typeface="Baskerville Old Face" pitchFamily="18" charset="0"/>
            </a:endParaRPr>
          </a:p>
          <a:p>
            <a:r>
              <a:rPr lang="it-IT" sz="2200" dirty="0" smtClean="0">
                <a:solidFill>
                  <a:schemeClr val="tx1"/>
                </a:solidFill>
                <a:latin typeface="Baskerville Old Face" pitchFamily="18" charset="0"/>
              </a:rPr>
              <a:t>Dr. Elisa Geraci e Dr. Marlene Pisello</a:t>
            </a:r>
          </a:p>
          <a:p>
            <a:endParaRPr lang="it-IT" sz="2200" dirty="0">
              <a:solidFill>
                <a:schemeClr val="tx1"/>
              </a:solidFill>
              <a:latin typeface="Baskerville Old Face" pitchFamily="18" charset="0"/>
            </a:endParaRPr>
          </a:p>
          <a:p>
            <a:r>
              <a:rPr lang="it-IT" sz="2200" dirty="0" smtClean="0">
                <a:solidFill>
                  <a:schemeClr val="tx1"/>
                </a:solidFill>
                <a:latin typeface="Baskerville Old Face" pitchFamily="18" charset="0"/>
              </a:rPr>
              <a:t>Mantova 25 marzo 2017</a:t>
            </a:r>
          </a:p>
          <a:p>
            <a:endParaRPr lang="it-IT" sz="2200" dirty="0" smtClean="0">
              <a:solidFill>
                <a:schemeClr val="tx1"/>
              </a:solidFill>
              <a:latin typeface="Baskerville Old Face" pitchFamily="18" charset="0"/>
            </a:endParaRPr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88640"/>
            <a:ext cx="1440160" cy="1469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/>
          <p:cNvSpPr txBox="1"/>
          <p:nvPr/>
        </p:nvSpPr>
        <p:spPr>
          <a:xfrm>
            <a:off x="3491880" y="162880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>
                <a:latin typeface="Baskerville Old Face" pitchFamily="18" charset="0"/>
              </a:rPr>
              <a:t>Collegio delle Ostetriche della provincia di Mantova</a:t>
            </a:r>
            <a:endParaRPr lang="it-IT" sz="14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179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hermata 2017-03-23 alle 15.58.4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926" t="-174650" r="-2" b="-517178"/>
          <a:stretch/>
        </p:blipFill>
        <p:spPr>
          <a:xfrm>
            <a:off x="-703016" y="-621594"/>
            <a:ext cx="9389816" cy="5164036"/>
          </a:xfrm>
        </p:spPr>
      </p:pic>
      <p:pic>
        <p:nvPicPr>
          <p:cNvPr id="5" name="Immagine 4" descr="Schermata 2017-03-23 alle 15.58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" y="477769"/>
            <a:ext cx="4562426" cy="2062467"/>
          </a:xfrm>
          <a:prstGeom prst="rect">
            <a:avLst/>
          </a:prstGeom>
        </p:spPr>
      </p:pic>
      <p:pic>
        <p:nvPicPr>
          <p:cNvPr id="6" name="Immagine 5" descr="Schermata 2017-03-23 alle 19.06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6021"/>
            <a:ext cx="9144000" cy="239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23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7-03-23 alle 15.26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" y="601878"/>
            <a:ext cx="9055100" cy="6146800"/>
          </a:xfrm>
          <a:prstGeom prst="rect">
            <a:avLst/>
          </a:prstGeom>
          <a:ln w="19050" cmpd="sng">
            <a:noFill/>
          </a:ln>
        </p:spPr>
      </p:pic>
      <p:sp>
        <p:nvSpPr>
          <p:cNvPr id="6" name="Freccia giù 5"/>
          <p:cNvSpPr/>
          <p:nvPr/>
        </p:nvSpPr>
        <p:spPr>
          <a:xfrm>
            <a:off x="6187276" y="139809"/>
            <a:ext cx="484632" cy="815563"/>
          </a:xfrm>
          <a:prstGeom prst="downArrow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onnettore 6"/>
          <p:cNvSpPr/>
          <p:nvPr/>
        </p:nvSpPr>
        <p:spPr>
          <a:xfrm>
            <a:off x="5907624" y="1514615"/>
            <a:ext cx="1060343" cy="780609"/>
          </a:xfrm>
          <a:prstGeom prst="flowChartConnector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onnettore 7"/>
          <p:cNvSpPr/>
          <p:nvPr/>
        </p:nvSpPr>
        <p:spPr>
          <a:xfrm>
            <a:off x="6052144" y="3017161"/>
            <a:ext cx="777969" cy="1056162"/>
          </a:xfrm>
          <a:prstGeom prst="flowChartConnector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/>
          <p:cNvCxnSpPr/>
          <p:nvPr/>
        </p:nvCxnSpPr>
        <p:spPr>
          <a:xfrm>
            <a:off x="135966" y="3176722"/>
            <a:ext cx="856576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99919" y="1769365"/>
            <a:ext cx="392033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181729" y="4438528"/>
            <a:ext cx="1294125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nettore 14"/>
          <p:cNvSpPr/>
          <p:nvPr/>
        </p:nvSpPr>
        <p:spPr>
          <a:xfrm>
            <a:off x="6044370" y="4233666"/>
            <a:ext cx="777969" cy="2515011"/>
          </a:xfrm>
          <a:prstGeom prst="flowChartConnector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94480" y="102976"/>
            <a:ext cx="432627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800000"/>
                </a:solidFill>
              </a:rPr>
              <a:t>Età, allattamento e post </a:t>
            </a:r>
            <a:r>
              <a:rPr lang="it-IT" sz="2400" b="1" dirty="0" err="1" smtClean="0">
                <a:solidFill>
                  <a:srgbClr val="800000"/>
                </a:solidFill>
              </a:rPr>
              <a:t>partum</a:t>
            </a:r>
            <a:endParaRPr lang="it-IT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4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7-03-23 alle 15.30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4" y="557994"/>
            <a:ext cx="9004300" cy="6299200"/>
          </a:xfrm>
          <a:prstGeom prst="rect">
            <a:avLst/>
          </a:prstGeom>
        </p:spPr>
      </p:pic>
      <p:sp>
        <p:nvSpPr>
          <p:cNvPr id="5" name="Connettore 4"/>
          <p:cNvSpPr/>
          <p:nvPr/>
        </p:nvSpPr>
        <p:spPr>
          <a:xfrm>
            <a:off x="5907624" y="1240007"/>
            <a:ext cx="1060343" cy="780609"/>
          </a:xfrm>
          <a:prstGeom prst="flowChartConnector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onnettore 5"/>
          <p:cNvSpPr/>
          <p:nvPr/>
        </p:nvSpPr>
        <p:spPr>
          <a:xfrm>
            <a:off x="5907624" y="2452859"/>
            <a:ext cx="1060343" cy="780609"/>
          </a:xfrm>
          <a:prstGeom prst="flowChartConnector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onnettore 6"/>
          <p:cNvSpPr/>
          <p:nvPr/>
        </p:nvSpPr>
        <p:spPr>
          <a:xfrm>
            <a:off x="5907624" y="4523861"/>
            <a:ext cx="1060343" cy="780609"/>
          </a:xfrm>
          <a:prstGeom prst="flowChartConnector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/>
          <p:cNvCxnSpPr/>
          <p:nvPr/>
        </p:nvCxnSpPr>
        <p:spPr>
          <a:xfrm>
            <a:off x="81564" y="1453124"/>
            <a:ext cx="707846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81564" y="3928233"/>
            <a:ext cx="856576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>
            <a:off x="639370" y="3108070"/>
            <a:ext cx="856576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ccia giù 21"/>
          <p:cNvSpPr/>
          <p:nvPr/>
        </p:nvSpPr>
        <p:spPr>
          <a:xfrm>
            <a:off x="6130071" y="2505"/>
            <a:ext cx="484632" cy="815563"/>
          </a:xfrm>
          <a:prstGeom prst="downArrow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194480" y="57208"/>
            <a:ext cx="437316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800000"/>
                </a:solidFill>
              </a:rPr>
              <a:t>Obesità ,  rischio cardiovascolare</a:t>
            </a:r>
            <a:endParaRPr lang="it-IT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5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7-03-23 alle 15.31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8" y="1146100"/>
            <a:ext cx="8978900" cy="5537200"/>
          </a:xfrm>
          <a:prstGeom prst="rect">
            <a:avLst/>
          </a:prstGeom>
        </p:spPr>
      </p:pic>
      <p:sp>
        <p:nvSpPr>
          <p:cNvPr id="5" name="Freccia giù 4"/>
          <p:cNvSpPr/>
          <p:nvPr/>
        </p:nvSpPr>
        <p:spPr>
          <a:xfrm>
            <a:off x="6152953" y="551721"/>
            <a:ext cx="484632" cy="815563"/>
          </a:xfrm>
          <a:prstGeom prst="downArrow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onnettore 5"/>
          <p:cNvSpPr/>
          <p:nvPr/>
        </p:nvSpPr>
        <p:spPr>
          <a:xfrm>
            <a:off x="6189430" y="3283831"/>
            <a:ext cx="480510" cy="228838"/>
          </a:xfrm>
          <a:prstGeom prst="flowChartConnector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1 6"/>
          <p:cNvCxnSpPr/>
          <p:nvPr/>
        </p:nvCxnSpPr>
        <p:spPr>
          <a:xfrm>
            <a:off x="194492" y="3512669"/>
            <a:ext cx="766529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nettore 12"/>
          <p:cNvSpPr/>
          <p:nvPr/>
        </p:nvSpPr>
        <p:spPr>
          <a:xfrm>
            <a:off x="6130071" y="5515005"/>
            <a:ext cx="597075" cy="480560"/>
          </a:xfrm>
          <a:prstGeom prst="flowChartConnector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1 13"/>
          <p:cNvCxnSpPr/>
          <p:nvPr/>
        </p:nvCxnSpPr>
        <p:spPr>
          <a:xfrm>
            <a:off x="377544" y="5823937"/>
            <a:ext cx="960282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94480" y="297490"/>
            <a:ext cx="533796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800000"/>
                </a:solidFill>
              </a:rPr>
              <a:t>Tromboembolismo venoso e </a:t>
            </a:r>
            <a:r>
              <a:rPr lang="it-IT" sz="2400" b="1" dirty="0" err="1" smtClean="0">
                <a:solidFill>
                  <a:srgbClr val="800000"/>
                </a:solidFill>
              </a:rPr>
              <a:t>trombofilia</a:t>
            </a:r>
            <a:r>
              <a:rPr lang="it-IT" sz="2400" b="1" dirty="0" smtClean="0">
                <a:solidFill>
                  <a:srgbClr val="800000"/>
                </a:solidFill>
              </a:rPr>
              <a:t> </a:t>
            </a:r>
            <a:endParaRPr lang="it-IT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6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7-03-23 alle 15.38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" y="665533"/>
            <a:ext cx="9004300" cy="6083300"/>
          </a:xfrm>
          <a:prstGeom prst="rect">
            <a:avLst/>
          </a:prstGeom>
        </p:spPr>
      </p:pic>
      <p:sp>
        <p:nvSpPr>
          <p:cNvPr id="5" name="Connettore 4"/>
          <p:cNvSpPr/>
          <p:nvPr/>
        </p:nvSpPr>
        <p:spPr>
          <a:xfrm>
            <a:off x="6052144" y="1732010"/>
            <a:ext cx="709325" cy="2169684"/>
          </a:xfrm>
          <a:prstGeom prst="flowChartConnector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1 5"/>
          <p:cNvCxnSpPr/>
          <p:nvPr/>
        </p:nvCxnSpPr>
        <p:spPr>
          <a:xfrm>
            <a:off x="68646" y="1876475"/>
            <a:ext cx="578619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ccia giù 11"/>
          <p:cNvSpPr/>
          <p:nvPr/>
        </p:nvSpPr>
        <p:spPr>
          <a:xfrm>
            <a:off x="6118630" y="82599"/>
            <a:ext cx="484632" cy="815563"/>
          </a:xfrm>
          <a:prstGeom prst="downArrow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4480" y="102976"/>
            <a:ext cx="118794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800000"/>
                </a:solidFill>
              </a:rPr>
              <a:t>Diabete  </a:t>
            </a:r>
            <a:endParaRPr lang="it-IT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1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7-03-23 alle 15.36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" y="1523088"/>
            <a:ext cx="9029700" cy="4940300"/>
          </a:xfrm>
          <a:prstGeom prst="rect">
            <a:avLst/>
          </a:prstGeom>
        </p:spPr>
      </p:pic>
      <p:sp>
        <p:nvSpPr>
          <p:cNvPr id="5" name="Freccia giù 4"/>
          <p:cNvSpPr/>
          <p:nvPr/>
        </p:nvSpPr>
        <p:spPr>
          <a:xfrm>
            <a:off x="6118630" y="917865"/>
            <a:ext cx="484632" cy="815563"/>
          </a:xfrm>
          <a:prstGeom prst="downArrow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onnettore 5"/>
          <p:cNvSpPr/>
          <p:nvPr/>
        </p:nvSpPr>
        <p:spPr>
          <a:xfrm>
            <a:off x="6072866" y="3798720"/>
            <a:ext cx="597075" cy="308932"/>
          </a:xfrm>
          <a:prstGeom prst="flowChartConnector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1 6"/>
          <p:cNvCxnSpPr/>
          <p:nvPr/>
        </p:nvCxnSpPr>
        <p:spPr>
          <a:xfrm>
            <a:off x="34323" y="4073325"/>
            <a:ext cx="960282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34323" y="2909904"/>
            <a:ext cx="960282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Schermata 2017-03-23 alle 15.58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940" y="29708"/>
            <a:ext cx="2474059" cy="760425"/>
          </a:xfrm>
          <a:prstGeom prst="rect">
            <a:avLst/>
          </a:prstGeom>
        </p:spPr>
      </p:pic>
      <p:pic>
        <p:nvPicPr>
          <p:cNvPr id="10" name="Immagine 9" descr="Schermata 2017-03-23 alle 15.58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" y="22884"/>
            <a:ext cx="3020352" cy="136536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306383" y="125860"/>
            <a:ext cx="234534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800000"/>
                </a:solidFill>
              </a:rPr>
              <a:t>K mammella</a:t>
            </a:r>
            <a:endParaRPr lang="it-IT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5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41587"/>
            <a:ext cx="8229600" cy="87879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3600" b="1" dirty="0" err="1" smtClean="0">
                <a:solidFill>
                  <a:srgbClr val="800000"/>
                </a:solidFill>
              </a:rPr>
              <a:t>Nexplanon</a:t>
            </a:r>
            <a:r>
              <a:rPr lang="it-IT" sz="3600" b="1" dirty="0" smtClean="0">
                <a:solidFill>
                  <a:srgbClr val="800000"/>
                </a:solidFill>
              </a:rPr>
              <a:t>- Eventi avversi</a:t>
            </a:r>
            <a:endParaRPr lang="it-IT" sz="3600" b="1" dirty="0">
              <a:solidFill>
                <a:srgbClr val="800000"/>
              </a:solidFill>
            </a:endParaRPr>
          </a:p>
        </p:txBody>
      </p:sp>
      <p:pic>
        <p:nvPicPr>
          <p:cNvPr id="8" name="Segnaposto contenuto 7" descr="Schermata 2017-03-23 alle 19.17.2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>
          <a:xfrm>
            <a:off x="457200" y="1425435"/>
            <a:ext cx="8229600" cy="4525963"/>
          </a:xfrm>
          <a:ln w="28575" cmpd="sng">
            <a:solidFill>
              <a:schemeClr val="tx2"/>
            </a:solidFill>
          </a:ln>
        </p:spPr>
      </p:pic>
      <p:sp>
        <p:nvSpPr>
          <p:cNvPr id="9" name="Rettangolo 8"/>
          <p:cNvSpPr/>
          <p:nvPr/>
        </p:nvSpPr>
        <p:spPr>
          <a:xfrm>
            <a:off x="457200" y="6287870"/>
            <a:ext cx="822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Mansour et al, European Journal of Contraception and Reproductive Health Care, 2008</a:t>
            </a:r>
            <a:endParaRPr lang="it-IT" sz="1200" dirty="0"/>
          </a:p>
        </p:txBody>
      </p:sp>
      <p:sp>
        <p:nvSpPr>
          <p:cNvPr id="12" name="Ovale 11"/>
          <p:cNvSpPr/>
          <p:nvPr/>
        </p:nvSpPr>
        <p:spPr>
          <a:xfrm>
            <a:off x="6635623" y="3478343"/>
            <a:ext cx="1166097" cy="514887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572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3054" y="238125"/>
            <a:ext cx="8362950" cy="69394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it-IT" sz="3600" b="1" dirty="0" err="1">
                <a:solidFill>
                  <a:srgbClr val="800000"/>
                </a:solidFill>
              </a:rPr>
              <a:t>Nexplanon</a:t>
            </a:r>
            <a:r>
              <a:rPr lang="en-GB" altLang="it-IT" sz="3600" b="1" dirty="0">
                <a:solidFill>
                  <a:srgbClr val="800000"/>
                </a:solidFill>
              </a:rPr>
              <a:t> e </a:t>
            </a:r>
            <a:r>
              <a:rPr lang="en-GB" altLang="it-IT" sz="3600" b="1" dirty="0" err="1" smtClean="0">
                <a:solidFill>
                  <a:srgbClr val="800000"/>
                </a:solidFill>
              </a:rPr>
              <a:t>profilo</a:t>
            </a:r>
            <a:r>
              <a:rPr lang="en-GB" altLang="it-IT" sz="3600" b="1" dirty="0">
                <a:solidFill>
                  <a:srgbClr val="800000"/>
                </a:solidFill>
              </a:rPr>
              <a:t> </a:t>
            </a:r>
            <a:r>
              <a:rPr lang="en-GB" altLang="it-IT" sz="3600" b="1" dirty="0" smtClean="0">
                <a:solidFill>
                  <a:srgbClr val="800000"/>
                </a:solidFill>
              </a:rPr>
              <a:t>di </a:t>
            </a:r>
            <a:r>
              <a:rPr lang="en-GB" altLang="it-IT" sz="3600" b="1" dirty="0" err="1" smtClean="0">
                <a:solidFill>
                  <a:srgbClr val="800000"/>
                </a:solidFill>
              </a:rPr>
              <a:t>sanguinamento</a:t>
            </a:r>
            <a:endParaRPr lang="en-GB" altLang="it-IT" sz="3600" b="1" dirty="0">
              <a:solidFill>
                <a:srgbClr val="8000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6416675"/>
            <a:ext cx="58451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i="1">
                <a:solidFill>
                  <a:schemeClr val="tx2"/>
                </a:solidFill>
                <a:cs typeface="Arial" charset="0"/>
              </a:rPr>
              <a:t>Mansour et al, European Journal of Contraception and Reproductive Health Care, 2008</a:t>
            </a:r>
          </a:p>
        </p:txBody>
      </p:sp>
      <p:graphicFrame>
        <p:nvGraphicFramePr>
          <p:cNvPr id="2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9400154"/>
              </p:ext>
            </p:extLst>
          </p:nvPr>
        </p:nvGraphicFramePr>
        <p:xfrm>
          <a:off x="361960" y="2360613"/>
          <a:ext cx="8437563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467452" y="2138038"/>
            <a:ext cx="40587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dirty="0">
                <a:cs typeface="+mn-cs"/>
              </a:rPr>
              <a:t>analisi integrata di 11 studi internazionali</a:t>
            </a:r>
          </a:p>
        </p:txBody>
      </p:sp>
      <p:pic>
        <p:nvPicPr>
          <p:cNvPr id="9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6227763"/>
            <a:ext cx="22685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434083" y="1164070"/>
            <a:ext cx="4374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Non prevedibile né prevenibile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408244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642606"/>
              </p:ext>
            </p:extLst>
          </p:nvPr>
        </p:nvGraphicFramePr>
        <p:xfrm>
          <a:off x="323850" y="2934330"/>
          <a:ext cx="6096000" cy="3758920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/>
                  </a:extLst>
                </a:gridCol>
                <a:gridCol w="5737225">
                  <a:extLst>
                    <a:ext uri="{9D8B030D-6E8A-4147-A177-3AD203B41FA5}"/>
                  </a:extLst>
                </a:gridCol>
              </a:tblGrid>
              <a:tr h="39576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endParaRPr kumimoji="0" lang="it-IT" altLang="it-IT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75" marB="457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Terapia</a:t>
                      </a:r>
                      <a:endParaRPr kumimoji="0" lang="en-US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75" marB="457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7309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75" marB="457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Dosi elevate di progestinico sino a 3 mesi con somministrazione ciclica (21+7) </a:t>
                      </a: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medrossiprogesterone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acetato,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noretisterone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)</a:t>
                      </a:r>
                      <a:endParaRPr kumimoji="0" lang="en-US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75" marB="457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1973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75" marB="457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Desogestrel</a:t>
                      </a: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75 </a:t>
                      </a:r>
                      <a:r>
                        <a:rPr kumimoji="0" lang="it-IT" alt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mcg</a:t>
                      </a: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it-IT" alt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in assunzione continuativa fino a 3 mesi</a:t>
                      </a:r>
                      <a:endParaRPr kumimoji="0" lang="en-US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75" marB="457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7868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en-US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75" marB="457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Inibitori COX-2, assunzione quotidiana fino a 5-10gg</a:t>
                      </a:r>
                      <a:endParaRPr kumimoji="0" lang="en-US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75" marB="457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770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75" marB="457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Acido Tranexamico 500mg, assunzione quotidiana per 5gg.</a:t>
                      </a:r>
                      <a:endParaRPr kumimoji="0" lang="en-US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75" marB="457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9578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kumimoji="0" lang="en-US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75" marB="457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COC per 21gg seguiti da 7gg break, fino a 3 mesi</a:t>
                      </a:r>
                      <a:endParaRPr kumimoji="0" lang="en-US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75" marB="457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6624638" y="3294692"/>
            <a:ext cx="2106612" cy="2062103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600" b="1" dirty="0" smtClean="0">
                <a:solidFill>
                  <a:srgbClr val="000000"/>
                </a:solidFill>
                <a:cs typeface="+mn-cs"/>
              </a:rPr>
              <a:t>Approccio pragmatico </a:t>
            </a:r>
            <a:r>
              <a:rPr lang="it-IT" sz="1600" b="1" dirty="0" smtClean="0">
                <a:solidFill>
                  <a:srgbClr val="000000"/>
                </a:solidFill>
                <a:cs typeface="+mn-cs"/>
              </a:rPr>
              <a:t>nell’utilizzo </a:t>
            </a:r>
            <a:r>
              <a:rPr lang="it-IT" sz="1600" b="1" dirty="0" smtClean="0">
                <a:solidFill>
                  <a:srgbClr val="000000"/>
                </a:solidFill>
                <a:cs typeface="+mn-cs"/>
              </a:rPr>
              <a:t>delle terapie esistenti per eliminare/migliorare il sanguinamento prolungato nelle utilizzatrici di </a:t>
            </a:r>
            <a:r>
              <a:rPr lang="it-IT" sz="1600" b="1" dirty="0" err="1" smtClean="0">
                <a:solidFill>
                  <a:srgbClr val="000000"/>
                </a:solidFill>
                <a:cs typeface="+mn-cs"/>
              </a:rPr>
              <a:t>Nexplanon</a:t>
            </a:r>
            <a:endParaRPr lang="en-US" sz="1600" b="1" dirty="0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8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6237288"/>
            <a:ext cx="20955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 descr="Schermata 2017-03-24 alle 00.23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454"/>
            <a:ext cx="9144000" cy="1128605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457200" y="240312"/>
            <a:ext cx="8229600" cy="99541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sz="4000" b="1" dirty="0" smtClean="0">
                <a:solidFill>
                  <a:srgbClr val="800000"/>
                </a:solidFill>
                <a:cs typeface="Arial" charset="0"/>
              </a:rPr>
              <a:t/>
            </a:r>
            <a:br>
              <a:rPr lang="it-IT" sz="4000" b="1" dirty="0" smtClean="0">
                <a:solidFill>
                  <a:srgbClr val="800000"/>
                </a:solidFill>
                <a:cs typeface="Arial" charset="0"/>
              </a:rPr>
            </a:br>
            <a:r>
              <a:rPr lang="it-IT" sz="4000" b="1" dirty="0" err="1" smtClean="0">
                <a:solidFill>
                  <a:srgbClr val="800000"/>
                </a:solidFill>
                <a:cs typeface="Arial" charset="0"/>
              </a:rPr>
              <a:t>Nexplanon</a:t>
            </a:r>
            <a:r>
              <a:rPr lang="it-IT" sz="4000" b="1" dirty="0" smtClean="0">
                <a:solidFill>
                  <a:srgbClr val="800000"/>
                </a:solidFill>
                <a:cs typeface="Arial" charset="0"/>
              </a:rPr>
              <a:t> </a:t>
            </a:r>
            <a:r>
              <a:rPr lang="it-IT" sz="4000" b="1" dirty="0">
                <a:solidFill>
                  <a:srgbClr val="800000"/>
                </a:solidFill>
                <a:cs typeface="Arial" charset="0"/>
              </a:rPr>
              <a:t>- Management of </a:t>
            </a:r>
            <a:r>
              <a:rPr lang="it-IT" sz="4000" b="1" dirty="0" err="1">
                <a:solidFill>
                  <a:srgbClr val="800000"/>
                </a:solidFill>
                <a:cs typeface="Arial" charset="0"/>
              </a:rPr>
              <a:t>bleeding</a:t>
            </a:r>
            <a:r>
              <a:rPr lang="it-IT" sz="4000" b="1" dirty="0">
                <a:solidFill>
                  <a:srgbClr val="800000"/>
                </a:solidFill>
                <a:cs typeface="Arial" charset="0"/>
              </a:rPr>
              <a:t> </a:t>
            </a:r>
            <a:r>
              <a:rPr lang="en-US" b="1" dirty="0">
                <a:solidFill>
                  <a:srgbClr val="800000"/>
                </a:solidFill>
                <a:cs typeface="Arial" charset="0"/>
              </a:rPr>
              <a:t/>
            </a:r>
            <a:br>
              <a:rPr lang="en-US" b="1" dirty="0">
                <a:solidFill>
                  <a:srgbClr val="800000"/>
                </a:solidFill>
                <a:cs typeface="Arial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623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40312"/>
            <a:ext cx="8229600" cy="99541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sz="4000" b="1" dirty="0" smtClean="0">
                <a:solidFill>
                  <a:srgbClr val="800000"/>
                </a:solidFill>
                <a:cs typeface="Arial" charset="0"/>
              </a:rPr>
              <a:t/>
            </a:r>
            <a:br>
              <a:rPr lang="it-IT" sz="4000" b="1" dirty="0" smtClean="0">
                <a:solidFill>
                  <a:srgbClr val="800000"/>
                </a:solidFill>
                <a:cs typeface="Arial" charset="0"/>
              </a:rPr>
            </a:br>
            <a:r>
              <a:rPr lang="it-IT" sz="4000" b="1" dirty="0" err="1" smtClean="0">
                <a:solidFill>
                  <a:srgbClr val="800000"/>
                </a:solidFill>
                <a:cs typeface="Arial" charset="0"/>
              </a:rPr>
              <a:t>Nexplanon</a:t>
            </a:r>
            <a:r>
              <a:rPr lang="it-IT" sz="4000" b="1" dirty="0" smtClean="0">
                <a:solidFill>
                  <a:srgbClr val="800000"/>
                </a:solidFill>
                <a:cs typeface="Arial" charset="0"/>
              </a:rPr>
              <a:t> </a:t>
            </a:r>
            <a:r>
              <a:rPr lang="it-IT" sz="4000" b="1" dirty="0">
                <a:solidFill>
                  <a:srgbClr val="800000"/>
                </a:solidFill>
                <a:cs typeface="Arial" charset="0"/>
              </a:rPr>
              <a:t>- Management of </a:t>
            </a:r>
            <a:r>
              <a:rPr lang="it-IT" sz="4000" b="1" dirty="0" err="1">
                <a:solidFill>
                  <a:srgbClr val="800000"/>
                </a:solidFill>
                <a:cs typeface="Arial" charset="0"/>
              </a:rPr>
              <a:t>bleeding</a:t>
            </a:r>
            <a:r>
              <a:rPr lang="it-IT" sz="4000" b="1" dirty="0">
                <a:solidFill>
                  <a:srgbClr val="800000"/>
                </a:solidFill>
                <a:cs typeface="Arial" charset="0"/>
              </a:rPr>
              <a:t> </a:t>
            </a:r>
            <a:r>
              <a:rPr lang="en-US" b="1" dirty="0">
                <a:solidFill>
                  <a:srgbClr val="800000"/>
                </a:solidFill>
                <a:cs typeface="Arial" charset="0"/>
              </a:rPr>
              <a:t/>
            </a:r>
            <a:br>
              <a:rPr lang="en-US" b="1" dirty="0">
                <a:solidFill>
                  <a:srgbClr val="800000"/>
                </a:solidFill>
                <a:cs typeface="Arial" charset="0"/>
              </a:rPr>
            </a:br>
            <a:endParaRPr lang="it-IT" dirty="0"/>
          </a:p>
        </p:txBody>
      </p:sp>
      <p:pic>
        <p:nvPicPr>
          <p:cNvPr id="7" name="Immagine 6" descr="Schermata 2017-03-24 alle 00.33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2" y="1596417"/>
            <a:ext cx="7074224" cy="1519896"/>
          </a:xfrm>
          <a:prstGeom prst="rect">
            <a:avLst/>
          </a:prstGeom>
        </p:spPr>
      </p:pic>
      <p:pic>
        <p:nvPicPr>
          <p:cNvPr id="8" name="Immagine 7" descr="Schermata 2017-03-24 alle 00.34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" y="4151437"/>
            <a:ext cx="9017000" cy="1079500"/>
          </a:xfrm>
          <a:prstGeom prst="rect">
            <a:avLst/>
          </a:prstGeom>
        </p:spPr>
      </p:pic>
      <p:pic>
        <p:nvPicPr>
          <p:cNvPr id="9" name="Immagine 8" descr="Schermata 2017-03-24 alle 00.33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166" y="1624765"/>
            <a:ext cx="1284217" cy="1442856"/>
          </a:xfrm>
          <a:prstGeom prst="rect">
            <a:avLst/>
          </a:prstGeom>
        </p:spPr>
      </p:pic>
      <p:cxnSp>
        <p:nvCxnSpPr>
          <p:cNvPr id="11" name="Connettore 1 10"/>
          <p:cNvCxnSpPr/>
          <p:nvPr/>
        </p:nvCxnSpPr>
        <p:spPr>
          <a:xfrm>
            <a:off x="2265264" y="4920025"/>
            <a:ext cx="32720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5689711" y="4912238"/>
            <a:ext cx="32720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392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42964"/>
            <a:ext cx="7772400" cy="7823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800000"/>
                </a:solidFill>
              </a:rPr>
              <a:t>Impianti sottocutanei</a:t>
            </a:r>
            <a:endParaRPr lang="it-IT" sz="3600" b="1" dirty="0">
              <a:solidFill>
                <a:srgbClr val="8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98084" y="5767186"/>
            <a:ext cx="847010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è </a:t>
            </a:r>
            <a:r>
              <a:rPr lang="it-IT" sz="2800" b="1" dirty="0"/>
              <a:t>l'unico contraccettivo </a:t>
            </a:r>
            <a:r>
              <a:rPr lang="it-IT" sz="2800" b="1" dirty="0" smtClean="0"/>
              <a:t>impiantabile</a:t>
            </a:r>
          </a:p>
          <a:p>
            <a:pPr algn="ctr"/>
            <a:r>
              <a:rPr lang="it-IT" sz="2800" b="1" dirty="0" smtClean="0"/>
              <a:t> </a:t>
            </a:r>
            <a:r>
              <a:rPr lang="it-IT" sz="2800" b="1" dirty="0"/>
              <a:t>attualmente disponibile in Italia</a:t>
            </a:r>
            <a:endParaRPr lang="it-IT" sz="2800" dirty="0"/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200162" y="1328201"/>
            <a:ext cx="6222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Contraccettivi impiantabili a livello sottocutaneo a base di solo progestinico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49170" y="2780644"/>
            <a:ext cx="2228822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 err="1" smtClean="0"/>
              <a:t>Levonorgestrel</a:t>
            </a:r>
            <a:endParaRPr lang="it-IT" sz="2400" dirty="0" smtClean="0"/>
          </a:p>
          <a:p>
            <a:pPr marL="342900" indent="-342900">
              <a:buFont typeface="Arial"/>
              <a:buChar char="•"/>
            </a:pPr>
            <a:r>
              <a:rPr lang="it-IT" sz="2000" dirty="0" err="1" smtClean="0"/>
              <a:t>Norplant</a:t>
            </a:r>
            <a:endParaRPr lang="it-IT" sz="2000" dirty="0" smtClean="0"/>
          </a:p>
          <a:p>
            <a:pPr marL="342900" indent="-342900">
              <a:buFont typeface="Arial"/>
              <a:buChar char="•"/>
            </a:pPr>
            <a:r>
              <a:rPr lang="it-IT" sz="2000" dirty="0" err="1"/>
              <a:t>J</a:t>
            </a:r>
            <a:r>
              <a:rPr lang="it-IT" sz="2000" dirty="0" err="1" smtClean="0"/>
              <a:t>adelle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285121" y="2780644"/>
            <a:ext cx="2228822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 err="1" smtClean="0"/>
              <a:t>Nestorone</a:t>
            </a:r>
            <a:endParaRPr lang="it-IT" sz="2400" dirty="0" smtClean="0"/>
          </a:p>
          <a:p>
            <a:pPr marL="342900" indent="-342900">
              <a:buFont typeface="Arial"/>
              <a:buChar char="•"/>
            </a:pPr>
            <a:r>
              <a:rPr lang="it-IT" sz="2000" dirty="0" err="1" smtClean="0"/>
              <a:t>Nestorone</a:t>
            </a:r>
            <a:endParaRPr lang="it-IT" sz="2000" dirty="0" smtClean="0"/>
          </a:p>
          <a:p>
            <a:pPr marL="342900" indent="-342900">
              <a:buFont typeface="Arial"/>
              <a:buChar char="•"/>
            </a:pPr>
            <a:r>
              <a:rPr lang="it-IT" sz="2000" dirty="0" err="1" smtClean="0"/>
              <a:t>Elcometrine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790352" y="2838899"/>
            <a:ext cx="2228822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 err="1" smtClean="0"/>
              <a:t>Nomegestrolo</a:t>
            </a:r>
            <a:endParaRPr lang="it-IT" sz="2400" dirty="0" smtClean="0"/>
          </a:p>
          <a:p>
            <a:pPr marL="342900" indent="-342900">
              <a:buFont typeface="Arial"/>
              <a:buChar char="•"/>
            </a:pPr>
            <a:r>
              <a:rPr lang="it-IT" sz="2000" dirty="0" err="1" smtClean="0"/>
              <a:t>Uniplant</a:t>
            </a:r>
            <a:endParaRPr lang="it-IT" sz="2000" dirty="0" smtClean="0"/>
          </a:p>
        </p:txBody>
      </p:sp>
      <p:sp>
        <p:nvSpPr>
          <p:cNvPr id="9" name="CasellaDiTesto 8"/>
          <p:cNvSpPr txBox="1"/>
          <p:nvPr/>
        </p:nvSpPr>
        <p:spPr>
          <a:xfrm>
            <a:off x="2428159" y="4433693"/>
            <a:ext cx="3727749" cy="954107"/>
          </a:xfrm>
          <a:prstGeom prst="rect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/>
              <a:t>Etonogestrel</a:t>
            </a:r>
            <a:endParaRPr lang="it-IT" sz="2800" b="1" dirty="0" smtClean="0"/>
          </a:p>
          <a:p>
            <a:pPr algn="ctr"/>
            <a:r>
              <a:rPr lang="it-IT" sz="2800" dirty="0" err="1" smtClean="0"/>
              <a:t>Implanon</a:t>
            </a:r>
            <a:r>
              <a:rPr lang="it-IT" sz="2800" dirty="0" smtClean="0"/>
              <a:t>/ </a:t>
            </a:r>
            <a:r>
              <a:rPr lang="it-IT" sz="2800" dirty="0" err="1" smtClean="0"/>
              <a:t>Nexplanon</a:t>
            </a:r>
            <a:endParaRPr lang="it-IT" sz="2800" dirty="0"/>
          </a:p>
        </p:txBody>
      </p:sp>
      <p:sp>
        <p:nvSpPr>
          <p:cNvPr id="17" name="Freccia circolare a sinistra 16"/>
          <p:cNvSpPr/>
          <p:nvPr/>
        </p:nvSpPr>
        <p:spPr>
          <a:xfrm>
            <a:off x="7241979" y="4576766"/>
            <a:ext cx="960635" cy="1979023"/>
          </a:xfrm>
          <a:prstGeom prst="curvedLeftArrow">
            <a:avLst/>
          </a:prstGeom>
          <a:solidFill>
            <a:srgbClr val="80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1" name="Freccia circolare a destra 20"/>
          <p:cNvSpPr/>
          <p:nvPr/>
        </p:nvSpPr>
        <p:spPr>
          <a:xfrm>
            <a:off x="772933" y="4553881"/>
            <a:ext cx="854457" cy="1979023"/>
          </a:xfrm>
          <a:prstGeom prst="curvedRightArrow">
            <a:avLst/>
          </a:prstGeom>
          <a:solidFill>
            <a:srgbClr val="80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89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300" tmFilter="0,0; .5, 0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300" tmFilter="0,0; .5, 0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300" tmFilter="0,0; .5, 0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nexplanon quick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999373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imozione di Nexplanon in versione cartone animat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1284" y="1038484"/>
            <a:ext cx="5241633" cy="39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5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970"/>
          </a:xfrm>
        </p:spPr>
        <p:txBody>
          <a:bodyPr>
            <a:normAutofit fontScale="70000" lnSpcReduction="20000"/>
          </a:bodyPr>
          <a:lstStyle/>
          <a:p>
            <a:pPr algn="just">
              <a:buFont typeface="Wingdings" charset="2"/>
              <a:buChar char="ü"/>
            </a:pPr>
            <a:r>
              <a:rPr lang="it-IT" dirty="0" smtClean="0"/>
              <a:t>gli </a:t>
            </a:r>
            <a:r>
              <a:rPr lang="it-IT" dirty="0"/>
              <a:t>impianti sottocutanei si dimostrano </a:t>
            </a:r>
            <a:r>
              <a:rPr lang="it-IT" dirty="0" smtClean="0"/>
              <a:t>validi </a:t>
            </a:r>
            <a:r>
              <a:rPr lang="it-IT" dirty="0"/>
              <a:t>nella scelta </a:t>
            </a:r>
            <a:r>
              <a:rPr lang="it-IT" dirty="0" smtClean="0"/>
              <a:t>contraccettiva per </a:t>
            </a:r>
            <a:r>
              <a:rPr lang="it-IT" dirty="0"/>
              <a:t>tutte le donne per le quali appare </a:t>
            </a:r>
            <a:r>
              <a:rPr lang="it-IT" b="1" dirty="0"/>
              <a:t>controindicata l’assunzione di estrogeni </a:t>
            </a:r>
            <a:r>
              <a:rPr lang="it-IT" b="1" dirty="0" smtClean="0"/>
              <a:t> </a:t>
            </a:r>
          </a:p>
          <a:p>
            <a:pPr algn="just">
              <a:buFont typeface="Wingdings" charset="2"/>
              <a:buChar char="ü"/>
            </a:pPr>
            <a:r>
              <a:rPr lang="it-IT" dirty="0" smtClean="0"/>
              <a:t>le </a:t>
            </a:r>
            <a:r>
              <a:rPr lang="it-IT" dirty="0"/>
              <a:t>donne di </a:t>
            </a:r>
            <a:r>
              <a:rPr lang="it-IT" b="1" dirty="0"/>
              <a:t>tutte le </a:t>
            </a:r>
            <a:r>
              <a:rPr lang="it-IT" b="1" dirty="0" err="1"/>
              <a:t>eta</a:t>
            </a:r>
            <a:r>
              <a:rPr lang="it-IT" b="1" dirty="0"/>
              <a:t>̀</a:t>
            </a:r>
            <a:r>
              <a:rPr lang="it-IT" dirty="0"/>
              <a:t>, che richiedono una soluzione anticoncezionale </a:t>
            </a:r>
            <a:r>
              <a:rPr lang="it-IT" b="1" dirty="0"/>
              <a:t>duratura </a:t>
            </a:r>
            <a:r>
              <a:rPr lang="it-IT" dirty="0"/>
              <a:t>ma nel contempo velocemente </a:t>
            </a:r>
            <a:r>
              <a:rPr lang="it-IT" b="1" dirty="0" smtClean="0"/>
              <a:t>reversibile</a:t>
            </a:r>
            <a:endParaRPr lang="it-IT" b="1" dirty="0"/>
          </a:p>
          <a:p>
            <a:pPr algn="just">
              <a:buFont typeface="Wingdings" charset="2"/>
              <a:buChar char="ü"/>
            </a:pPr>
            <a:r>
              <a:rPr lang="it-IT" dirty="0" smtClean="0"/>
              <a:t>Riduzione/</a:t>
            </a:r>
            <a:r>
              <a:rPr lang="it-IT" b="1" dirty="0" smtClean="0"/>
              <a:t>eliminazione degli </a:t>
            </a:r>
            <a:r>
              <a:rPr lang="it-IT" b="1" dirty="0"/>
              <a:t>errori </a:t>
            </a:r>
            <a:r>
              <a:rPr lang="it-IT" dirty="0"/>
              <a:t>di </a:t>
            </a:r>
            <a:r>
              <a:rPr lang="it-IT" dirty="0" smtClean="0"/>
              <a:t>somministrazione </a:t>
            </a:r>
            <a:r>
              <a:rPr lang="it-IT" dirty="0"/>
              <a:t>comuni a tutte le formulazioni </a:t>
            </a:r>
            <a:r>
              <a:rPr lang="it-IT" dirty="0" smtClean="0"/>
              <a:t>che prevedono l’</a:t>
            </a:r>
            <a:r>
              <a:rPr lang="it-IT" dirty="0" err="1" smtClean="0"/>
              <a:t>autosomministrazione</a:t>
            </a:r>
            <a:r>
              <a:rPr lang="it-IT" dirty="0" smtClean="0"/>
              <a:t> </a:t>
            </a:r>
          </a:p>
          <a:p>
            <a:pPr algn="just">
              <a:buFont typeface="Wingdings" charset="2"/>
              <a:buChar char="ü"/>
            </a:pPr>
            <a:r>
              <a:rPr lang="it-IT" b="1" dirty="0" smtClean="0"/>
              <a:t>Impatto economico </a:t>
            </a:r>
            <a:r>
              <a:rPr lang="it-IT" dirty="0" smtClean="0"/>
              <a:t>a lungo termine nettamente </a:t>
            </a:r>
            <a:r>
              <a:rPr lang="it-IT" b="1" dirty="0" smtClean="0"/>
              <a:t>favorevole</a:t>
            </a:r>
          </a:p>
          <a:p>
            <a:pPr marL="0" indent="0" algn="just">
              <a:buNone/>
            </a:pPr>
            <a:endParaRPr lang="it-IT" b="1" dirty="0"/>
          </a:p>
          <a:p>
            <a:pPr algn="just">
              <a:buFont typeface="Wingdings" charset="2"/>
              <a:buChar char="ü"/>
            </a:pPr>
            <a:r>
              <a:rPr lang="it-IT" b="1" dirty="0" smtClean="0"/>
              <a:t>INFORMARE</a:t>
            </a:r>
            <a:r>
              <a:rPr lang="it-IT" dirty="0" smtClean="0"/>
              <a:t> le donne </a:t>
            </a:r>
            <a:r>
              <a:rPr lang="it-IT" dirty="0"/>
              <a:t>sulle </a:t>
            </a:r>
            <a:r>
              <a:rPr lang="it-IT" dirty="0" err="1"/>
              <a:t>possibilita</a:t>
            </a:r>
            <a:r>
              <a:rPr lang="it-IT" dirty="0"/>
              <a:t>̀ di incorrere in episodi di sanguinamenti vaginali </a:t>
            </a:r>
            <a:r>
              <a:rPr lang="it-IT" dirty="0" smtClean="0"/>
              <a:t>irregolari</a:t>
            </a:r>
            <a:endParaRPr lang="it-IT" dirty="0"/>
          </a:p>
          <a:p>
            <a:pPr algn="just">
              <a:buFont typeface="Wingdings" charset="2"/>
              <a:buChar char="ü"/>
            </a:pPr>
            <a:r>
              <a:rPr lang="it-IT" b="1" dirty="0" smtClean="0"/>
              <a:t>RASSICURARE</a:t>
            </a:r>
            <a:r>
              <a:rPr lang="it-IT" dirty="0" smtClean="0"/>
              <a:t> </a:t>
            </a:r>
            <a:r>
              <a:rPr lang="it-IT" dirty="0"/>
              <a:t>sulla </a:t>
            </a:r>
            <a:r>
              <a:rPr lang="it-IT" dirty="0" err="1"/>
              <a:t>eventualita</a:t>
            </a:r>
            <a:r>
              <a:rPr lang="it-IT" dirty="0"/>
              <a:t>̀ di un’amenorrea </a:t>
            </a:r>
            <a:r>
              <a:rPr lang="it-IT" dirty="0" smtClean="0"/>
              <a:t>prolungata</a:t>
            </a:r>
          </a:p>
          <a:p>
            <a:pPr algn="just">
              <a:buFont typeface="Wingdings" charset="2"/>
              <a:buChar char="ü"/>
            </a:pPr>
            <a:r>
              <a:rPr lang="it-IT" b="1" dirty="0" smtClean="0"/>
              <a:t>SOTTOLINEARE</a:t>
            </a:r>
            <a:r>
              <a:rPr lang="it-IT" dirty="0" smtClean="0"/>
              <a:t> </a:t>
            </a:r>
            <a:r>
              <a:rPr lang="it-IT" dirty="0"/>
              <a:t>l’elevata sicurezza e </a:t>
            </a:r>
            <a:r>
              <a:rPr lang="it-IT" dirty="0" err="1"/>
              <a:t>tollerabilita</a:t>
            </a:r>
            <a:r>
              <a:rPr lang="it-IT" dirty="0"/>
              <a:t>̀ garantita </a:t>
            </a:r>
            <a:r>
              <a:rPr lang="it-IT" dirty="0" smtClean="0"/>
              <a:t>dall’impianto </a:t>
            </a:r>
            <a:r>
              <a:rPr lang="it-IT" dirty="0"/>
              <a:t>sottocutaneo anche in condizioni cliniche con alterato pattern metabolico e </a:t>
            </a:r>
            <a:r>
              <a:rPr lang="it-IT" dirty="0" smtClean="0"/>
              <a:t>cardiovascolare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57200" y="240312"/>
            <a:ext cx="8229600" cy="99541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sz="4000" b="1" dirty="0" smtClean="0">
                <a:solidFill>
                  <a:srgbClr val="800000"/>
                </a:solidFill>
                <a:cs typeface="Arial" charset="0"/>
              </a:rPr>
              <a:t/>
            </a:r>
            <a:br>
              <a:rPr lang="it-IT" sz="4000" b="1" dirty="0" smtClean="0">
                <a:solidFill>
                  <a:srgbClr val="800000"/>
                </a:solidFill>
                <a:cs typeface="Arial" charset="0"/>
              </a:rPr>
            </a:br>
            <a:r>
              <a:rPr lang="it-IT" sz="4000" b="1" dirty="0" smtClean="0">
                <a:solidFill>
                  <a:srgbClr val="800000"/>
                </a:solidFill>
                <a:cs typeface="Arial" charset="0"/>
              </a:rPr>
              <a:t>Conclusioni</a:t>
            </a:r>
            <a:r>
              <a:rPr lang="en-US" b="1" dirty="0">
                <a:solidFill>
                  <a:srgbClr val="800000"/>
                </a:solidFill>
                <a:cs typeface="Arial" charset="0"/>
              </a:rPr>
              <a:t/>
            </a:r>
            <a:br>
              <a:rPr lang="en-US" b="1" dirty="0">
                <a:solidFill>
                  <a:srgbClr val="800000"/>
                </a:solidFill>
                <a:cs typeface="Arial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51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7-03-23 alle 15.36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" y="482078"/>
            <a:ext cx="90043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69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03-23 alle 15.35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20"/>
            <a:ext cx="90424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69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834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56319"/>
            <a:ext cx="8644260" cy="95652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it-IT" sz="40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/>
            </a:r>
            <a:br>
              <a:rPr lang="en-US" altLang="it-IT" sz="4000" b="1" dirty="0" smtClean="0">
                <a:solidFill>
                  <a:srgbClr val="800000"/>
                </a:solidFill>
                <a:latin typeface="Calibri" panose="020F0502020204030204" pitchFamily="34" charset="0"/>
              </a:rPr>
            </a:br>
            <a:r>
              <a:rPr lang="en-US" altLang="it-IT" sz="4000" b="1" dirty="0" err="1" smtClean="0">
                <a:solidFill>
                  <a:srgbClr val="800000"/>
                </a:solidFill>
                <a:latin typeface="Calibri" panose="020F0502020204030204" pitchFamily="34" charset="0"/>
              </a:rPr>
              <a:t>Nexplanon</a:t>
            </a:r>
            <a:r>
              <a:rPr lang="en-US" altLang="it-IT" sz="40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 - </a:t>
            </a:r>
            <a:r>
              <a:rPr lang="en-US" altLang="it-IT" sz="4000" b="1" dirty="0" err="1" smtClean="0">
                <a:solidFill>
                  <a:srgbClr val="800000"/>
                </a:solidFill>
                <a:latin typeface="Calibri" panose="020F0502020204030204" pitchFamily="34" charset="0"/>
              </a:rPr>
              <a:t>incremento</a:t>
            </a:r>
            <a:r>
              <a:rPr lang="en-US" altLang="it-IT" sz="40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4000" b="1" dirty="0" err="1" smtClean="0">
                <a:solidFill>
                  <a:srgbClr val="800000"/>
                </a:solidFill>
                <a:latin typeface="Calibri" panose="020F0502020204030204" pitchFamily="34" charset="0"/>
              </a:rPr>
              <a:t>ponderale</a:t>
            </a:r>
            <a:r>
              <a:rPr lang="en-US" altLang="it-IT" sz="4000" b="1" dirty="0">
                <a:solidFill>
                  <a:srgbClr val="800000"/>
                </a:solidFill>
                <a:latin typeface="Calibri" panose="020F0502020204030204" pitchFamily="34" charset="0"/>
              </a:rPr>
              <a:t/>
            </a:r>
            <a:br>
              <a:rPr lang="en-US" altLang="it-IT" sz="4000" b="1" dirty="0">
                <a:solidFill>
                  <a:srgbClr val="800000"/>
                </a:solidFill>
                <a:latin typeface="Calibri" panose="020F0502020204030204" pitchFamily="34" charset="0"/>
              </a:rPr>
            </a:br>
            <a:r>
              <a:rPr lang="en-US" altLang="it-IT" sz="2800" dirty="0" smtClean="0">
                <a:latin typeface="Calibri" panose="020F0502020204030204" pitchFamily="34" charset="0"/>
                <a:ea typeface="+mj-ea"/>
                <a:cs typeface="+mj-cs"/>
              </a:rPr>
              <a:t/>
            </a:r>
            <a:br>
              <a:rPr lang="en-US" altLang="it-IT" sz="2800" dirty="0" smtClean="0">
                <a:latin typeface="Calibri" panose="020F0502020204030204" pitchFamily="34" charset="0"/>
                <a:ea typeface="+mj-ea"/>
                <a:cs typeface="+mj-cs"/>
              </a:rPr>
            </a:br>
            <a:endParaRPr lang="en-US" altLang="it-IT" sz="2400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413500" y="6164263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sv-SE" sz="1000">
              <a:latin typeface="Arial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417332"/>
            <a:ext cx="55641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i="1" dirty="0" err="1">
                <a:solidFill>
                  <a:schemeClr val="tx2"/>
                </a:solidFill>
                <a:cs typeface="Arial" charset="0"/>
              </a:rPr>
              <a:t>Urbancsek</a:t>
            </a:r>
            <a:r>
              <a:rPr lang="en-US" sz="1200" b="1" i="1" dirty="0">
                <a:solidFill>
                  <a:schemeClr val="tx2"/>
                </a:solidFill>
                <a:cs typeface="Arial" charset="0"/>
              </a:rPr>
              <a:t> J. Contraception 1998, 58:109S-15S</a:t>
            </a:r>
          </a:p>
        </p:txBody>
      </p:sp>
      <p:graphicFrame>
        <p:nvGraphicFramePr>
          <p:cNvPr id="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358545"/>
              </p:ext>
            </p:extLst>
          </p:nvPr>
        </p:nvGraphicFramePr>
        <p:xfrm>
          <a:off x="278818" y="2092325"/>
          <a:ext cx="3531426" cy="2806641"/>
        </p:xfrm>
        <a:graphic>
          <a:graphicData uri="http://schemas.openxmlformats.org/drawingml/2006/table">
            <a:tbl>
              <a:tblPr/>
              <a:tblGrid>
                <a:gridCol w="3531426">
                  <a:extLst>
                    <a:ext uri="{9D8B030D-6E8A-4147-A177-3AD203B41FA5}"/>
                  </a:extLst>
                </a:gridCol>
              </a:tblGrid>
              <a:tr h="72237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Metodo       </a:t>
                      </a: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  Variazioni </a:t>
                      </a: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di peso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                              </a:t>
                      </a:r>
                      <a:endParaRPr kumimoji="0" lang="en-US" alt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03194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ct val="10000"/>
                        </a:spcBef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Nexplanon</a:t>
                      </a: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             +2.6%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endParaRPr kumimoji="0" lang="it-IT" alt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Norplant</a:t>
                      </a: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                 +2.9%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endParaRPr kumimoji="0" lang="it-IT" alt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IUD al rame             +2.4%</a:t>
                      </a:r>
                      <a:endParaRPr kumimoji="0" lang="en-US" alt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963803" y="2104088"/>
            <a:ext cx="3498850" cy="9445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it-IT" b="1" dirty="0" smtClean="0">
                <a:latin typeface="Arial Unicode MS" charset="0"/>
                <a:cs typeface="+mn-cs"/>
              </a:rPr>
              <a:t>Variazione </a:t>
            </a:r>
            <a:r>
              <a:rPr lang="it-IT" b="1" u="sng" dirty="0" smtClean="0">
                <a:latin typeface="Arial Unicode MS" charset="0"/>
                <a:cs typeface="+mn-cs"/>
              </a:rPr>
              <a:t>comparabile</a:t>
            </a:r>
            <a:r>
              <a:rPr lang="it-IT" b="1" dirty="0" smtClean="0">
                <a:latin typeface="Arial Unicode MS" charset="0"/>
                <a:cs typeface="+mn-cs"/>
              </a:rPr>
              <a:t> alle donne utilizzatrici di metodi contraccettivi non ormonali</a:t>
            </a:r>
            <a:endParaRPr lang="en-US" b="1" dirty="0" smtClean="0">
              <a:latin typeface="Arial Unicode MS" charset="0"/>
              <a:cs typeface="+mn-cs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4944753" y="4113863"/>
            <a:ext cx="3498850" cy="1768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it-IT" b="1" dirty="0" smtClean="0">
                <a:solidFill>
                  <a:srgbClr val="000000"/>
                </a:solidFill>
                <a:latin typeface="Arial Unicode MS" charset="0"/>
                <a:cs typeface="+mn-cs"/>
              </a:rPr>
              <a:t>L’aumento di peso osservato nelle utilizzatrici di </a:t>
            </a:r>
            <a:r>
              <a:rPr lang="it-IT" b="1" dirty="0" err="1" smtClean="0">
                <a:solidFill>
                  <a:srgbClr val="000000"/>
                </a:solidFill>
                <a:latin typeface="Arial Unicode MS" charset="0"/>
                <a:cs typeface="+mn-cs"/>
              </a:rPr>
              <a:t>Nexplanon</a:t>
            </a:r>
            <a:r>
              <a:rPr lang="it-IT" b="1" dirty="0" smtClean="0">
                <a:solidFill>
                  <a:srgbClr val="000000"/>
                </a:solidFill>
                <a:latin typeface="Arial Unicode MS" charset="0"/>
                <a:cs typeface="+mn-cs"/>
              </a:rPr>
              <a:t> </a:t>
            </a:r>
            <a:r>
              <a:rPr lang="it-IT" b="1" u="sng" dirty="0" smtClean="0">
                <a:solidFill>
                  <a:schemeClr val="accent2"/>
                </a:solidFill>
                <a:latin typeface="Arial Unicode MS" charset="0"/>
                <a:cs typeface="+mn-cs"/>
              </a:rPr>
              <a:t>non è metodo-dipendente</a:t>
            </a:r>
            <a:r>
              <a:rPr lang="it-IT" b="1" dirty="0" smtClean="0">
                <a:solidFill>
                  <a:srgbClr val="000000"/>
                </a:solidFill>
                <a:latin typeface="Arial Unicode MS" charset="0"/>
                <a:cs typeface="+mn-cs"/>
              </a:rPr>
              <a:t>, ma segue la normale variazione di peso che può avvenire nell’arco di 2 anni</a:t>
            </a:r>
            <a:endParaRPr lang="en-US" b="1" dirty="0" smtClean="0">
              <a:solidFill>
                <a:srgbClr val="000000"/>
              </a:solidFill>
              <a:latin typeface="Arial Unicode MS" charset="0"/>
              <a:cs typeface="+mn-cs"/>
            </a:endParaRP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6162012" y="3180413"/>
            <a:ext cx="1131887" cy="7397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050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11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6113463"/>
            <a:ext cx="38100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2712972" y="1482279"/>
            <a:ext cx="3535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dirty="0">
                <a:latin typeface="Calibri" panose="020F0502020204030204" pitchFamily="34" charset="0"/>
              </a:rPr>
              <a:t>Studio </a:t>
            </a:r>
            <a:r>
              <a:rPr lang="en-US" altLang="it-IT" dirty="0" err="1">
                <a:latin typeface="Calibri" panose="020F0502020204030204" pitchFamily="34" charset="0"/>
              </a:rPr>
              <a:t>comparativo</a:t>
            </a:r>
            <a:r>
              <a:rPr lang="en-US" altLang="it-IT" dirty="0">
                <a:latin typeface="Calibri" panose="020F0502020204030204" pitchFamily="34" charset="0"/>
              </a:rPr>
              <a:t> di 2 </a:t>
            </a:r>
            <a:r>
              <a:rPr lang="en-US" altLang="it-IT" dirty="0" err="1">
                <a:latin typeface="Calibri" panose="020F0502020204030204" pitchFamily="34" charset="0"/>
              </a:rPr>
              <a:t>anni</a:t>
            </a:r>
            <a:r>
              <a:rPr lang="en-US" altLang="it-IT" dirty="0">
                <a:latin typeface="Calibri" panose="020F0502020204030204" pitchFamily="34" charset="0"/>
              </a:rPr>
              <a:t> (n=60)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3311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304925"/>
            <a:ext cx="4592637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997450" y="1497013"/>
            <a:ext cx="3903663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90000"/>
              <a:buFont typeface="Arial" charset="0"/>
              <a:buNone/>
            </a:pPr>
            <a:endParaRPr lang="en-AU" sz="1400" baseline="30000">
              <a:solidFill>
                <a:srgbClr val="000000"/>
              </a:solidFill>
              <a:latin typeface="Arial Unicode MS" charset="0"/>
              <a:cs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90000"/>
              <a:buFont typeface="Arial" charset="0"/>
              <a:buChar char="►"/>
            </a:pPr>
            <a:r>
              <a:rPr lang="en-AU" b="1">
                <a:solidFill>
                  <a:schemeClr val="tx2"/>
                </a:solidFill>
                <a:cs typeface="Arial" charset="0"/>
              </a:rPr>
              <a:t>In uno studio di confronto con Implanon</a:t>
            </a:r>
            <a:r>
              <a:rPr lang="en-US" b="1" baseline="30000">
                <a:solidFill>
                  <a:schemeClr val="tx2"/>
                </a:solidFill>
                <a:cs typeface="Arial" charset="0"/>
              </a:rPr>
              <a:t>®</a:t>
            </a:r>
            <a:r>
              <a:rPr lang="en-AU" b="1">
                <a:solidFill>
                  <a:schemeClr val="tx2"/>
                </a:solidFill>
                <a:cs typeface="Arial" charset="0"/>
              </a:rPr>
              <a:t> (n=44) vs. IUD non ormonale (n=29), la densità ossea è rimasta inalterata per oltre 2 anni, senza differenze rilevabili tra I due gruppi </a:t>
            </a:r>
            <a:r>
              <a:rPr lang="en-AU" b="1" baseline="30000">
                <a:solidFill>
                  <a:schemeClr val="tx2"/>
                </a:solidFill>
                <a:cs typeface="Arial" charset="0"/>
              </a:rPr>
              <a:t>2</a:t>
            </a:r>
            <a:r>
              <a:rPr lang="en-AU" b="1">
                <a:solidFill>
                  <a:schemeClr val="tx2"/>
                </a:solidFill>
                <a:cs typeface="Arial" charset="0"/>
              </a:rPr>
              <a:t>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90000"/>
              <a:buFont typeface="Arial" charset="0"/>
              <a:buChar char="►"/>
            </a:pPr>
            <a:endParaRPr lang="en-AU" b="1">
              <a:solidFill>
                <a:schemeClr val="tx2"/>
              </a:solidFill>
              <a:cs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90000"/>
              <a:buFont typeface="Arial" charset="0"/>
              <a:buChar char="►"/>
            </a:pPr>
            <a:r>
              <a:rPr lang="en-AU" b="1">
                <a:solidFill>
                  <a:schemeClr val="tx2"/>
                </a:solidFill>
                <a:cs typeface="Arial" charset="0"/>
              </a:rPr>
              <a:t>I livelli plasmatici di estradiolo rimangono sopra il limite adeguato al mantenimento di una normale massa ossea </a:t>
            </a:r>
            <a:r>
              <a:rPr lang="en-AU" b="1" baseline="30000">
                <a:solidFill>
                  <a:schemeClr val="tx2"/>
                </a:solidFill>
                <a:cs typeface="Arial" charset="0"/>
              </a:rPr>
              <a:t>1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90000"/>
              <a:buFont typeface="Arial" charset="0"/>
              <a:buNone/>
            </a:pPr>
            <a:endParaRPr lang="en-AU" b="1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4800" y="762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err="1">
                <a:cs typeface="Arial" charset="0"/>
              </a:rPr>
              <a:t>Nexplanon</a:t>
            </a:r>
            <a:r>
              <a:rPr lang="en-US" sz="2800" b="1" dirty="0">
                <a:cs typeface="Arial" charset="0"/>
              </a:rPr>
              <a:t>, </a:t>
            </a:r>
            <a:r>
              <a:rPr lang="en-US" sz="2800" b="1" dirty="0" err="1">
                <a:cs typeface="Arial" charset="0"/>
              </a:rPr>
              <a:t>pur</a:t>
            </a:r>
            <a:r>
              <a:rPr lang="en-US" sz="2800" b="1" dirty="0">
                <a:cs typeface="Arial" charset="0"/>
              </a:rPr>
              <a:t> </a:t>
            </a:r>
            <a:r>
              <a:rPr lang="en-US" sz="2800" b="1" dirty="0" err="1">
                <a:cs typeface="Arial" charset="0"/>
              </a:rPr>
              <a:t>essendo</a:t>
            </a:r>
            <a:r>
              <a:rPr lang="en-US" sz="2800" b="1" dirty="0">
                <a:cs typeface="Arial" charset="0"/>
              </a:rPr>
              <a:t> un </a:t>
            </a:r>
            <a:r>
              <a:rPr lang="en-US" sz="2800" b="1" dirty="0" err="1">
                <a:cs typeface="Arial" charset="0"/>
              </a:rPr>
              <a:t>progestinico</a:t>
            </a:r>
            <a:r>
              <a:rPr lang="en-US" sz="2800" b="1" dirty="0">
                <a:cs typeface="Arial" charset="0"/>
              </a:rPr>
              <a:t> non </a:t>
            </a:r>
            <a:r>
              <a:rPr lang="en-US" sz="2800" b="1" dirty="0" err="1">
                <a:cs typeface="Arial" charset="0"/>
              </a:rPr>
              <a:t>impatta</a:t>
            </a:r>
            <a:r>
              <a:rPr lang="en-US" sz="2800" b="1" dirty="0">
                <a:cs typeface="Arial" charset="0"/>
              </a:rPr>
              <a:t> </a:t>
            </a:r>
            <a:r>
              <a:rPr lang="en-US" sz="2800" b="1" dirty="0" err="1">
                <a:cs typeface="Arial" charset="0"/>
              </a:rPr>
              <a:t>negativamente</a:t>
            </a:r>
            <a:r>
              <a:rPr lang="en-US" sz="2800" b="1" dirty="0">
                <a:cs typeface="Arial" charset="0"/>
              </a:rPr>
              <a:t> la </a:t>
            </a:r>
            <a:r>
              <a:rPr lang="en-US" sz="2800" b="1" dirty="0" err="1">
                <a:cs typeface="Arial" charset="0"/>
              </a:rPr>
              <a:t>massa</a:t>
            </a:r>
            <a:r>
              <a:rPr lang="en-US" sz="2800" b="1" dirty="0">
                <a:cs typeface="Arial" charset="0"/>
              </a:rPr>
              <a:t> </a:t>
            </a:r>
            <a:r>
              <a:rPr lang="en-US" sz="2800" b="1" dirty="0" err="1">
                <a:cs typeface="Arial" charset="0"/>
              </a:rPr>
              <a:t>ossea</a:t>
            </a:r>
            <a:endParaRPr lang="en-US" sz="2800" b="1" dirty="0">
              <a:cs typeface="Arial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19472" y="6148842"/>
            <a:ext cx="4067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marL="187325" indent="-187325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FFFF"/>
              </a:buClr>
              <a:buSzPct val="50000"/>
            </a:pPr>
            <a:r>
              <a:rPr lang="en-US" sz="1200" b="1" i="1" dirty="0" err="1">
                <a:solidFill>
                  <a:schemeClr val="tx2"/>
                </a:solidFill>
                <a:cs typeface="Arial" charset="0"/>
              </a:rPr>
              <a:t>Beerthuizen</a:t>
            </a:r>
            <a:r>
              <a:rPr lang="en-US" sz="1200" b="1" i="1" dirty="0">
                <a:solidFill>
                  <a:schemeClr val="tx2"/>
                </a:solidFill>
                <a:cs typeface="Arial" charset="0"/>
              </a:rPr>
              <a:t> R, et al. Human Reproduction, 2000 </a:t>
            </a:r>
          </a:p>
          <a:p>
            <a:pPr eaLnBrk="1" hangingPunct="1">
              <a:spcBef>
                <a:spcPct val="20000"/>
              </a:spcBef>
              <a:buClr>
                <a:srgbClr val="FFFFFF"/>
              </a:buClr>
              <a:buSzPct val="50000"/>
            </a:pPr>
            <a:r>
              <a:rPr lang="en-US" sz="1200" b="1" i="1" dirty="0" err="1">
                <a:solidFill>
                  <a:schemeClr val="tx2"/>
                </a:solidFill>
                <a:cs typeface="Arial" charset="0"/>
              </a:rPr>
              <a:t>Bahamondes</a:t>
            </a:r>
            <a:r>
              <a:rPr lang="en-US" sz="1200" b="1" i="1" dirty="0">
                <a:solidFill>
                  <a:schemeClr val="tx2"/>
                </a:solidFill>
                <a:cs typeface="Arial" charset="0"/>
              </a:rPr>
              <a:t> L, et al. Human Reproduction, 2006</a:t>
            </a:r>
          </a:p>
        </p:txBody>
      </p:sp>
    </p:spTree>
    <p:extLst>
      <p:ext uri="{BB962C8B-B14F-4D97-AF65-F5344CB8AC3E}">
        <p14:creationId xmlns:p14="http://schemas.microsoft.com/office/powerpoint/2010/main" val="823355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28293" y="3077033"/>
            <a:ext cx="7524887" cy="3672438"/>
            <a:chOff x="316873" y="2290944"/>
            <a:chExt cx="6690409" cy="3264592"/>
          </a:xfrm>
        </p:grpSpPr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474663" y="2690157"/>
              <a:ext cx="879335" cy="262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864" tIns="40932" rIns="81864" bIns="40932">
              <a:spAutoFit/>
            </a:bodyPr>
            <a:lstStyle/>
            <a:p>
              <a:pPr eaLnBrk="1" hangingPunct="1"/>
              <a:endParaRPr lang="en-GB" sz="1400">
                <a:solidFill>
                  <a:srgbClr val="0D3961"/>
                </a:solidFill>
                <a:latin typeface="Verdana" charset="0"/>
                <a:cs typeface="Arial" charset="0"/>
              </a:endParaRPr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1873703" y="5211203"/>
              <a:ext cx="5133579" cy="344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1864" tIns="40932" rIns="81864" bIns="40932">
              <a:spAutoFit/>
            </a:bodyPr>
            <a:lstStyle/>
            <a:p>
              <a:pPr eaLnBrk="1" hangingPunct="1"/>
              <a:r>
                <a:rPr lang="en-GB" sz="1000" dirty="0">
                  <a:solidFill>
                    <a:srgbClr val="000000"/>
                  </a:solidFill>
                </a:rPr>
                <a:t>Rate-controlling membrane: (0.06 mm)</a:t>
              </a:r>
            </a:p>
            <a:p>
              <a:pPr eaLnBrk="1" hangingPunct="1"/>
              <a:r>
                <a:rPr lang="en-GB" sz="1000" dirty="0">
                  <a:solidFill>
                    <a:srgbClr val="000000"/>
                  </a:solidFill>
                </a:rPr>
                <a:t>100% EVA</a:t>
              </a:r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6383338" y="2317019"/>
              <a:ext cx="0" cy="106966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stealth" w="med" len="lg"/>
                  <a:tailEnd type="stealth" w="med" len="lg"/>
                </a14:hiddenLine>
              </a:ext>
            </a:extLst>
          </p:spPr>
          <p:txBody>
            <a:bodyPr wrap="none" lIns="81299" tIns="40650" rIns="81299" bIns="40650" anchor="ctr"/>
            <a:lstStyle/>
            <a:p>
              <a:endParaRPr lang="it-IT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4948238" y="3762808"/>
              <a:ext cx="1684337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stealth" w="med" len="lg"/>
                </a14:hiddenLine>
              </a:ext>
            </a:extLst>
          </p:spPr>
          <p:txBody>
            <a:bodyPr wrap="none" lIns="81299" tIns="40650" rIns="81299" bIns="40650" anchor="ctr"/>
            <a:lstStyle/>
            <a:p>
              <a:endParaRPr lang="it-IT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H="1">
              <a:off x="1966913" y="3762808"/>
              <a:ext cx="162401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stealth" w="med" len="lg"/>
                </a14:hiddenLine>
              </a:ext>
            </a:extLst>
          </p:spPr>
          <p:txBody>
            <a:bodyPr wrap="none" lIns="81299" tIns="40650" rIns="81299" bIns="40650" anchor="ctr"/>
            <a:lstStyle/>
            <a:p>
              <a:endParaRPr lang="it-IT"/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 rot="1150740">
              <a:off x="1198922" y="5190803"/>
              <a:ext cx="506381" cy="134064"/>
            </a:xfrm>
            <a:prstGeom prst="rightArrow">
              <a:avLst>
                <a:gd name="adj1" fmla="val 50000"/>
                <a:gd name="adj2" fmla="val 102083"/>
              </a:avLst>
            </a:prstGeom>
            <a:solidFill>
              <a:schemeClr val="tx1">
                <a:lumMod val="95000"/>
                <a:lumOff val="5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81299" tIns="40650" rIns="81299" bIns="4065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1136634" y="2397617"/>
              <a:ext cx="5431269" cy="208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864" tIns="40932" rIns="81864" bIns="40932">
              <a:spAutoFit/>
            </a:bodyPr>
            <a:lstStyle/>
            <a:p>
              <a:pPr eaLnBrk="1" hangingPunct="1"/>
              <a:r>
                <a:rPr lang="en-GB" sz="1000" dirty="0">
                  <a:solidFill>
                    <a:srgbClr val="7C6599"/>
                  </a:solidFill>
                  <a:latin typeface="Verdana" charset="0"/>
                  <a:cs typeface="Arial" charset="0"/>
                </a:rPr>
                <a:t>4 cm</a:t>
              </a:r>
              <a:endParaRPr lang="en-GB" sz="2800" dirty="0">
                <a:solidFill>
                  <a:srgbClr val="7C6599"/>
                </a:solidFill>
                <a:latin typeface="Verdana" charset="0"/>
                <a:cs typeface="Arial" charset="0"/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1044575" y="2711094"/>
              <a:ext cx="5607050" cy="0"/>
            </a:xfrm>
            <a:prstGeom prst="line">
              <a:avLst/>
            </a:prstGeom>
            <a:noFill/>
            <a:ln w="9525">
              <a:solidFill>
                <a:srgbClr val="0D3961"/>
              </a:solidFill>
              <a:round/>
              <a:headEnd type="triangle" w="med" len="sm"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1299" tIns="40650" rIns="81299" bIns="40650" anchor="ctr"/>
            <a:lstStyle/>
            <a:p>
              <a:endParaRPr lang="it-IT"/>
            </a:p>
          </p:txBody>
        </p:sp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1042988" y="2290944"/>
              <a:ext cx="5678487" cy="844784"/>
              <a:chOff x="1007" y="1870"/>
              <a:chExt cx="4023" cy="596"/>
            </a:xfrm>
          </p:grpSpPr>
          <p:sp>
            <p:nvSpPr>
              <p:cNvPr id="20" name="Oval 11"/>
              <p:cNvSpPr>
                <a:spLocks noChangeArrowheads="1"/>
              </p:cNvSpPr>
              <p:nvPr/>
            </p:nvSpPr>
            <p:spPr bwMode="auto">
              <a:xfrm>
                <a:off x="4934" y="2269"/>
                <a:ext cx="96" cy="19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000"/>
              </a:p>
            </p:txBody>
          </p:sp>
          <p:sp>
            <p:nvSpPr>
              <p:cNvPr id="21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1052" y="2269"/>
                <a:ext cx="3916" cy="197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000"/>
              </a:p>
            </p:txBody>
          </p:sp>
          <p:sp>
            <p:nvSpPr>
              <p:cNvPr id="22" name="Oval 13"/>
              <p:cNvSpPr>
                <a:spLocks noChangeArrowheads="1"/>
              </p:cNvSpPr>
              <p:nvPr/>
            </p:nvSpPr>
            <p:spPr bwMode="auto">
              <a:xfrm>
                <a:off x="1007" y="2269"/>
                <a:ext cx="96" cy="19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000"/>
              </a:p>
            </p:txBody>
          </p:sp>
          <p:sp>
            <p:nvSpPr>
              <p:cNvPr id="23" name="Line 14"/>
              <p:cNvSpPr>
                <a:spLocks noChangeShapeType="1"/>
              </p:cNvSpPr>
              <p:nvPr/>
            </p:nvSpPr>
            <p:spPr bwMode="auto">
              <a:xfrm>
                <a:off x="1087" y="1870"/>
                <a:ext cx="3876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Line 15"/>
              <p:cNvSpPr>
                <a:spLocks noChangeShapeType="1"/>
              </p:cNvSpPr>
              <p:nvPr/>
            </p:nvSpPr>
            <p:spPr bwMode="auto">
              <a:xfrm>
                <a:off x="1087" y="2063"/>
                <a:ext cx="3876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5" name="Line 16"/>
            <p:cNvSpPr>
              <a:spLocks noChangeAspect="1" noChangeShapeType="1"/>
            </p:cNvSpPr>
            <p:nvPr/>
          </p:nvSpPr>
          <p:spPr bwMode="auto">
            <a:xfrm>
              <a:off x="871538" y="2852624"/>
              <a:ext cx="1587" cy="279318"/>
            </a:xfrm>
            <a:prstGeom prst="line">
              <a:avLst/>
            </a:prstGeom>
            <a:noFill/>
            <a:ln w="9525">
              <a:solidFill>
                <a:srgbClr val="0D3961"/>
              </a:solidFill>
              <a:round/>
              <a:headEnd type="triangle" w="med" len="sm"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1299" tIns="40650" rIns="81299" bIns="40650" anchor="ctr"/>
            <a:lstStyle/>
            <a:p>
              <a:endParaRPr lang="it-IT"/>
            </a:p>
          </p:txBody>
        </p:sp>
        <p:sp>
          <p:nvSpPr>
            <p:cNvPr id="16" name="Oval 18" descr="10%"/>
            <p:cNvSpPr>
              <a:spLocks noChangeArrowheads="1"/>
            </p:cNvSpPr>
            <p:nvPr/>
          </p:nvSpPr>
          <p:spPr bwMode="auto">
            <a:xfrm>
              <a:off x="316873" y="4370150"/>
              <a:ext cx="862916" cy="945503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 wrap="none" lIns="81299" tIns="40650" rIns="81299" bIns="40650" anchor="ctr"/>
            <a:lstStyle/>
            <a:p>
              <a:pPr eaLnBrk="1" hangingPunct="1"/>
              <a:endParaRPr lang="en-US" sz="1000"/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 rot="20290270">
              <a:off x="969783" y="4356387"/>
              <a:ext cx="744072" cy="136886"/>
            </a:xfrm>
            <a:prstGeom prst="rightArrow">
              <a:avLst>
                <a:gd name="adj1" fmla="val 50000"/>
                <a:gd name="adj2" fmla="val 148893"/>
              </a:avLst>
            </a:prstGeom>
            <a:solidFill>
              <a:srgbClr val="0D3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299" tIns="40650" rIns="81299" bIns="40650" anchor="ctr"/>
            <a:lstStyle/>
            <a:p>
              <a:pPr eaLnBrk="1" hangingPunct="1"/>
              <a:endParaRPr lang="en-US" sz="1000"/>
            </a:p>
          </p:txBody>
        </p:sp>
        <p:sp>
          <p:nvSpPr>
            <p:cNvPr id="18" name="Line 22"/>
            <p:cNvSpPr>
              <a:spLocks noChangeShapeType="1"/>
            </p:cNvSpPr>
            <p:nvPr/>
          </p:nvSpPr>
          <p:spPr bwMode="auto">
            <a:xfrm>
              <a:off x="871538" y="3175605"/>
              <a:ext cx="68262" cy="27138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1299" tIns="40650" rIns="81299" bIns="40650" anchor="ctr"/>
            <a:lstStyle/>
            <a:p>
              <a:endParaRPr lang="it-IT"/>
            </a:p>
          </p:txBody>
        </p:sp>
        <p:sp>
          <p:nvSpPr>
            <p:cNvPr id="19" name="Text Box 23"/>
            <p:cNvSpPr txBox="1">
              <a:spLocks noChangeArrowheads="1"/>
            </p:cNvSpPr>
            <p:nvPr/>
          </p:nvSpPr>
          <p:spPr bwMode="auto">
            <a:xfrm>
              <a:off x="1159474" y="3774606"/>
              <a:ext cx="3684402" cy="479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1299" tIns="40650" rIns="81299" bIns="40650">
              <a:spAutoFit/>
            </a:bodyPr>
            <a:lstStyle>
              <a:lvl1pPr marL="839788" indent="-839788">
                <a:tabLst>
                  <a:tab pos="1090613" algn="l"/>
                </a:tabLs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tabLst>
                  <a:tab pos="1090613" algn="l"/>
                </a:tabLs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tabLst>
                  <a:tab pos="1090613" algn="l"/>
                </a:tabLs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tabLst>
                  <a:tab pos="1090613" algn="l"/>
                </a:tabLs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tabLst>
                  <a:tab pos="1090613" algn="l"/>
                </a:tabLs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90613" algn="l"/>
                </a:tabLs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90613" algn="l"/>
                </a:tabLs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90613" algn="l"/>
                </a:tabLs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90613" algn="l"/>
                </a:tabLs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000" dirty="0">
                  <a:latin typeface="Verdana" charset="0"/>
                  <a:cs typeface="Arial" charset="0"/>
                </a:rPr>
                <a:t>Core</a:t>
              </a:r>
              <a:r>
                <a:rPr lang="en-GB" sz="1000" dirty="0" smtClean="0">
                  <a:latin typeface="Verdana" charset="0"/>
                  <a:cs typeface="Arial" charset="0"/>
                </a:rPr>
                <a:t>:	• </a:t>
              </a:r>
              <a:r>
                <a:rPr lang="en-GB" sz="1000" dirty="0">
                  <a:latin typeface="Verdana" charset="0"/>
                  <a:cs typeface="Arial" charset="0"/>
                </a:rPr>
                <a:t>37% ethylene vinyl acetate (EVA) </a:t>
              </a:r>
              <a:r>
                <a:rPr lang="en-GB" sz="1000" dirty="0" smtClean="0">
                  <a:latin typeface="Verdana" charset="0"/>
                  <a:cs typeface="Arial" charset="0"/>
                </a:rPr>
                <a:t>copolymer</a:t>
              </a:r>
              <a:endParaRPr lang="en-GB" sz="1000" dirty="0">
                <a:latin typeface="Verdana" charset="0"/>
                <a:cs typeface="Arial" charset="0"/>
              </a:endParaRPr>
            </a:p>
            <a:p>
              <a:pPr eaLnBrk="1" hangingPunct="1"/>
              <a:r>
                <a:rPr lang="en-GB" sz="1000" dirty="0" smtClean="0">
                  <a:latin typeface="Verdana" charset="0"/>
                  <a:cs typeface="Arial" charset="0"/>
                </a:rPr>
                <a:t>	•</a:t>
              </a:r>
              <a:r>
                <a:rPr lang="en-GB" sz="1000" dirty="0">
                  <a:latin typeface="Verdana" charset="0"/>
                  <a:cs typeface="Arial" charset="0"/>
                </a:rPr>
                <a:t>	60% </a:t>
              </a:r>
              <a:r>
                <a:rPr lang="en-GB" sz="1000" dirty="0" err="1">
                  <a:latin typeface="Verdana" charset="0"/>
                  <a:cs typeface="Arial" charset="0"/>
                </a:rPr>
                <a:t>etonogestrel</a:t>
              </a:r>
              <a:r>
                <a:rPr lang="en-GB" sz="1000" dirty="0">
                  <a:latin typeface="Verdana" charset="0"/>
                  <a:cs typeface="Arial" charset="0"/>
                </a:rPr>
                <a:t> (68 mg) </a:t>
              </a:r>
            </a:p>
            <a:p>
              <a:pPr eaLnBrk="1" hangingPunct="1"/>
              <a:r>
                <a:rPr lang="en-GB" sz="1000" dirty="0">
                  <a:latin typeface="Verdana" charset="0"/>
                  <a:cs typeface="Arial" charset="0"/>
                </a:rPr>
                <a:t>	•	3%  barium </a:t>
              </a:r>
              <a:r>
                <a:rPr lang="en-GB" sz="1000" dirty="0" err="1">
                  <a:latin typeface="Verdana" charset="0"/>
                  <a:cs typeface="Arial" charset="0"/>
                </a:rPr>
                <a:t>sulfate</a:t>
              </a:r>
              <a:r>
                <a:rPr lang="en-GB" sz="1000" dirty="0">
                  <a:latin typeface="Verdana" charset="0"/>
                  <a:cs typeface="Arial" charset="0"/>
                </a:rPr>
                <a:t> (15 mg)</a:t>
              </a:r>
              <a:endParaRPr lang="en-US" sz="1000" dirty="0">
                <a:latin typeface="Verdana" charset="0"/>
                <a:cs typeface="Arial" charset="0"/>
              </a:endParaRPr>
            </a:p>
          </p:txBody>
        </p:sp>
      </p:grp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288925" y="5964238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sv-SE" sz="1000">
              <a:latin typeface="Arial" charset="0"/>
              <a:cs typeface="Arial" charset="0"/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237046" y="3649952"/>
            <a:ext cx="627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400" dirty="0">
                <a:solidFill>
                  <a:srgbClr val="7C6599"/>
                </a:solidFill>
                <a:latin typeface="Arial" charset="0"/>
                <a:cs typeface="Arial" charset="0"/>
              </a:rPr>
              <a:t>2 mm</a:t>
            </a: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282575" y="1450757"/>
            <a:ext cx="857726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90000"/>
              <a:defRPr/>
            </a:pPr>
            <a:r>
              <a:rPr lang="en-US" sz="2000" b="1" dirty="0" err="1"/>
              <a:t>Contraccettivo</a:t>
            </a:r>
            <a:r>
              <a:rPr lang="en-US" sz="2000" b="1" dirty="0"/>
              <a:t> </a:t>
            </a:r>
            <a:r>
              <a:rPr lang="en-US" sz="2000" b="1" dirty="0" err="1"/>
              <a:t>ormonale</a:t>
            </a:r>
            <a:r>
              <a:rPr lang="en-US" sz="2000" b="1" dirty="0"/>
              <a:t> </a:t>
            </a:r>
            <a:r>
              <a:rPr lang="en-US" sz="2000" b="1" dirty="0" err="1"/>
              <a:t>progestinico</a:t>
            </a:r>
            <a:r>
              <a:rPr lang="en-US" sz="2000" b="1" dirty="0"/>
              <a:t>, a </a:t>
            </a:r>
            <a:r>
              <a:rPr lang="en-US" sz="2000" b="1" dirty="0" err="1"/>
              <a:t>lunga</a:t>
            </a:r>
            <a:r>
              <a:rPr lang="en-US" sz="2000" b="1" dirty="0"/>
              <a:t> </a:t>
            </a:r>
            <a:r>
              <a:rPr lang="en-US" sz="2000" b="1" dirty="0" err="1"/>
              <a:t>durata</a:t>
            </a:r>
            <a:r>
              <a:rPr lang="en-US" sz="2000" b="1" dirty="0"/>
              <a:t> </a:t>
            </a:r>
            <a:r>
              <a:rPr lang="en-US" sz="2000" b="1" dirty="0" err="1"/>
              <a:t>d’azione</a:t>
            </a:r>
            <a:r>
              <a:rPr lang="en-US" sz="2000" b="1" dirty="0"/>
              <a:t>, </a:t>
            </a:r>
            <a:r>
              <a:rPr lang="en-US" sz="2000" b="1" dirty="0" err="1" smtClean="0">
                <a:solidFill>
                  <a:srgbClr val="800000"/>
                </a:solidFill>
              </a:rPr>
              <a:t>efficace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>
                <a:solidFill>
                  <a:srgbClr val="800000"/>
                </a:solidFill>
              </a:rPr>
              <a:t>per 3 </a:t>
            </a:r>
            <a:r>
              <a:rPr lang="en-US" sz="2000" b="1" dirty="0" err="1">
                <a:solidFill>
                  <a:srgbClr val="800000"/>
                </a:solidFill>
              </a:rPr>
              <a:t>anni</a:t>
            </a:r>
            <a:endParaRPr lang="en-US" sz="2000" b="1" dirty="0">
              <a:solidFill>
                <a:srgbClr val="800000"/>
              </a:solidFill>
            </a:endParaRPr>
          </a:p>
          <a:p>
            <a:pPr>
              <a:spcBef>
                <a:spcPct val="20000"/>
              </a:spcBef>
              <a:buClr>
                <a:srgbClr val="009AC8"/>
              </a:buClr>
              <a:buSzPct val="65000"/>
              <a:defRPr/>
            </a:pPr>
            <a:r>
              <a:rPr lang="it-IT" sz="2000" b="1" dirty="0" smtClean="0"/>
              <a:t>dispositivo sottocutaneo contenente </a:t>
            </a:r>
            <a:r>
              <a:rPr lang="it-IT" sz="2000" b="1" dirty="0" smtClean="0">
                <a:solidFill>
                  <a:srgbClr val="800000"/>
                </a:solidFill>
              </a:rPr>
              <a:t>68 mg di  </a:t>
            </a:r>
            <a:r>
              <a:rPr lang="it-IT" sz="2000" b="1" dirty="0" err="1" smtClean="0">
                <a:solidFill>
                  <a:srgbClr val="800000"/>
                </a:solidFill>
              </a:rPr>
              <a:t>etonogestrel</a:t>
            </a:r>
            <a:r>
              <a:rPr lang="it-IT" sz="2000" b="1" dirty="0" smtClean="0">
                <a:solidFill>
                  <a:srgbClr val="800000"/>
                </a:solidFill>
              </a:rPr>
              <a:t> </a:t>
            </a:r>
            <a:r>
              <a:rPr lang="it-IT" sz="2000" dirty="0" smtClean="0"/>
              <a:t>(metabolita attivo del </a:t>
            </a:r>
            <a:r>
              <a:rPr lang="it-IT" sz="2000" dirty="0" err="1" smtClean="0"/>
              <a:t>desogestrel</a:t>
            </a:r>
            <a:r>
              <a:rPr lang="it-IT" sz="2000" dirty="0" smtClean="0"/>
              <a:t>) </a:t>
            </a:r>
            <a:r>
              <a:rPr lang="en-US" sz="2000" dirty="0" err="1" smtClean="0"/>
              <a:t>precaricato</a:t>
            </a:r>
            <a:r>
              <a:rPr lang="en-US" sz="2000" dirty="0" smtClean="0"/>
              <a:t> in un </a:t>
            </a:r>
            <a:r>
              <a:rPr lang="en-US" sz="2000" dirty="0" err="1" smtClean="0"/>
              <a:t>applicatore</a:t>
            </a:r>
            <a:r>
              <a:rPr lang="en-US" sz="2000" dirty="0" smtClean="0"/>
              <a:t> </a:t>
            </a:r>
            <a:r>
              <a:rPr lang="en-US" sz="2000" dirty="0" err="1" smtClean="0"/>
              <a:t>monouso</a:t>
            </a:r>
            <a:endParaRPr lang="it-IT" sz="2000" dirty="0"/>
          </a:p>
          <a:p>
            <a:pPr>
              <a:spcBef>
                <a:spcPct val="20000"/>
              </a:spcBef>
              <a:buClr>
                <a:srgbClr val="009AC8"/>
              </a:buClr>
              <a:buSzPct val="65000"/>
              <a:defRPr/>
            </a:pPr>
            <a:r>
              <a:rPr lang="it-IT" sz="2000" b="1" dirty="0" smtClean="0"/>
              <a:t>non</a:t>
            </a:r>
            <a:r>
              <a:rPr lang="it-IT" sz="2000" dirty="0" smtClean="0"/>
              <a:t> contiene </a:t>
            </a:r>
            <a:r>
              <a:rPr lang="it-IT" sz="2000" b="1" dirty="0" smtClean="0"/>
              <a:t>estrogeni,  </a:t>
            </a:r>
            <a:r>
              <a:rPr lang="it-IT" sz="2000" b="1" dirty="0"/>
              <a:t>è latex-free </a:t>
            </a:r>
            <a:r>
              <a:rPr lang="it-IT" sz="2000" b="1" dirty="0" smtClean="0"/>
              <a:t>e radiopaco</a:t>
            </a:r>
            <a:endParaRPr lang="it-IT" sz="2000" b="1" dirty="0"/>
          </a:p>
        </p:txBody>
      </p:sp>
      <p:pic>
        <p:nvPicPr>
          <p:cNvPr id="28" name="Picture 6" descr="SGA full minus prot c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263086"/>
            <a:ext cx="3033713" cy="100311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 descr="SGA full str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5462357"/>
            <a:ext cx="3071813" cy="9620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magine 31" descr="Schermata 2017-03-23 alle 21.27.2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616" y="34327"/>
            <a:ext cx="3613149" cy="13631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5261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3073"/>
            <a:ext cx="8229600" cy="100688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t-IT" sz="3600" b="1" dirty="0" smtClean="0">
                <a:solidFill>
                  <a:srgbClr val="800000"/>
                </a:solidFill>
              </a:rPr>
              <a:t/>
            </a:r>
            <a:br>
              <a:rPr lang="it-IT" sz="3600" b="1" dirty="0" smtClean="0">
                <a:solidFill>
                  <a:srgbClr val="800000"/>
                </a:solidFill>
              </a:rPr>
            </a:br>
            <a:r>
              <a:rPr lang="it-IT" sz="3600" b="1" dirty="0" err="1" smtClean="0">
                <a:solidFill>
                  <a:srgbClr val="800000"/>
                </a:solidFill>
              </a:rPr>
              <a:t>Nexplanon</a:t>
            </a:r>
            <a:r>
              <a:rPr lang="it-IT" sz="3600" b="1" dirty="0" smtClean="0">
                <a:solidFill>
                  <a:srgbClr val="800000"/>
                </a:solidFill>
              </a:rPr>
              <a:t> - Meccanismo d’azione</a:t>
            </a:r>
            <a:br>
              <a:rPr lang="it-IT" sz="3600" b="1" dirty="0" smtClean="0">
                <a:solidFill>
                  <a:srgbClr val="800000"/>
                </a:solidFill>
              </a:rPr>
            </a:br>
            <a:endParaRPr lang="it-IT" sz="3600" b="1" dirty="0">
              <a:solidFill>
                <a:srgbClr val="800000"/>
              </a:solidFill>
            </a:endParaRPr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>
            <a:off x="5245100" y="5246559"/>
            <a:ext cx="2773362" cy="100998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GB" sz="1400" b="1" kern="1200" dirty="0" err="1">
                <a:solidFill>
                  <a:schemeClr val="bg1"/>
                </a:solidFill>
                <a:cs typeface="Arial Unicode MS" charset="0"/>
              </a:rPr>
              <a:t>Meccanismo</a:t>
            </a:r>
            <a:r>
              <a:rPr lang="en-GB" sz="1400" b="1" kern="1200" dirty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en-GB" sz="1400" b="1" kern="1200" dirty="0" err="1" smtClean="0">
                <a:solidFill>
                  <a:schemeClr val="bg1"/>
                </a:solidFill>
                <a:cs typeface="Arial Unicode MS" charset="0"/>
              </a:rPr>
              <a:t>d’azione</a:t>
            </a:r>
            <a:r>
              <a:rPr lang="en-GB" sz="1400" b="1" dirty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en-GB" sz="1400" b="1" kern="1200" dirty="0" err="1" smtClean="0">
                <a:solidFill>
                  <a:schemeClr val="bg1"/>
                </a:solidFill>
                <a:cs typeface="Arial Unicode MS" charset="0"/>
              </a:rPr>
              <a:t>secondario</a:t>
            </a:r>
            <a:endParaRPr lang="en-GB" sz="1400" b="1" kern="1200" dirty="0" smtClean="0">
              <a:solidFill>
                <a:schemeClr val="bg1"/>
              </a:solidFill>
              <a:cs typeface="Arial Unicode MS" charset="0"/>
            </a:endParaRPr>
          </a:p>
          <a:p>
            <a:pPr eaLnBrk="1" hangingPunct="1"/>
            <a:r>
              <a:rPr lang="en-GB" sz="1400" b="1" kern="1200" dirty="0" smtClean="0">
                <a:solidFill>
                  <a:schemeClr val="bg1"/>
                </a:solidFill>
                <a:cs typeface="Arial Unicode MS" charset="0"/>
              </a:rPr>
              <a:t> </a:t>
            </a:r>
            <a:endParaRPr lang="en-GB" sz="1400" b="1" kern="1200" dirty="0">
              <a:solidFill>
                <a:schemeClr val="bg1"/>
              </a:solidFill>
              <a:cs typeface="Arial Unicode MS" charset="0"/>
            </a:endParaRPr>
          </a:p>
          <a:p>
            <a:pPr lvl="1" indent="-219075" eaLnBrk="1" hangingPunct="1">
              <a:buFontTx/>
              <a:buChar char="•"/>
            </a:pPr>
            <a:r>
              <a:rPr lang="en-GB" sz="1400" b="1" dirty="0" err="1" smtClean="0">
                <a:solidFill>
                  <a:schemeClr val="bg1"/>
                </a:solidFill>
                <a:cs typeface="Arial Unicode MS" charset="0"/>
              </a:rPr>
              <a:t>Aumento</a:t>
            </a:r>
            <a:r>
              <a:rPr lang="en-GB" sz="1400" b="1" dirty="0" smtClean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cs typeface="Arial Unicode MS" charset="0"/>
              </a:rPr>
              <a:t>viscosità</a:t>
            </a:r>
            <a:r>
              <a:rPr lang="en-GB" sz="1400" b="1" dirty="0">
                <a:solidFill>
                  <a:schemeClr val="bg1"/>
                </a:solidFill>
                <a:cs typeface="Arial Unicode MS" charset="0"/>
              </a:rPr>
              <a:t> </a:t>
            </a:r>
            <a:endParaRPr lang="en-GB" sz="1400" b="1" dirty="0" smtClean="0">
              <a:solidFill>
                <a:schemeClr val="bg1"/>
              </a:solidFill>
              <a:cs typeface="Arial Unicode MS" charset="0"/>
            </a:endParaRPr>
          </a:p>
          <a:p>
            <a:pPr marL="238125" lvl="1" eaLnBrk="1" hangingPunct="1"/>
            <a:r>
              <a:rPr lang="en-GB" sz="1400" b="1" kern="1200" dirty="0" smtClean="0">
                <a:solidFill>
                  <a:schemeClr val="bg1"/>
                </a:solidFill>
                <a:cs typeface="Arial Unicode MS" charset="0"/>
              </a:rPr>
              <a:t>del </a:t>
            </a:r>
            <a:r>
              <a:rPr lang="en-GB" sz="1400" b="1" kern="1200" dirty="0" err="1" smtClean="0">
                <a:solidFill>
                  <a:schemeClr val="bg1"/>
                </a:solidFill>
                <a:cs typeface="Arial Unicode MS" charset="0"/>
              </a:rPr>
              <a:t>muco</a:t>
            </a:r>
            <a:r>
              <a:rPr lang="en-GB" sz="1400" b="1" kern="1200" dirty="0" smtClean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en-GB" sz="1400" b="1" kern="1200" dirty="0" err="1">
                <a:solidFill>
                  <a:schemeClr val="bg1"/>
                </a:solidFill>
                <a:cs typeface="Arial Unicode MS" charset="0"/>
              </a:rPr>
              <a:t>cervicale</a:t>
            </a:r>
            <a:endParaRPr lang="en-US" sz="1400" kern="1200" dirty="0">
              <a:solidFill>
                <a:schemeClr val="bg1"/>
              </a:solidFill>
              <a:cs typeface="Arial Unicode MS" charset="0"/>
            </a:endParaRPr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5210175" y="1482908"/>
            <a:ext cx="2784351" cy="9477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GB" sz="1400" b="1" kern="1200" dirty="0" err="1">
                <a:solidFill>
                  <a:schemeClr val="bg1"/>
                </a:solidFill>
                <a:cs typeface="Arial Unicode MS" charset="0"/>
              </a:rPr>
              <a:t>Meccanismo</a:t>
            </a:r>
            <a:r>
              <a:rPr lang="en-GB" sz="1400" b="1" kern="1200" dirty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en-GB" sz="1400" b="1" kern="1200" dirty="0" err="1">
                <a:solidFill>
                  <a:schemeClr val="bg1"/>
                </a:solidFill>
                <a:cs typeface="Arial Unicode MS" charset="0"/>
              </a:rPr>
              <a:t>d’azione</a:t>
            </a:r>
            <a:r>
              <a:rPr lang="en-GB" sz="1400" b="1" kern="1200" dirty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en-GB" sz="1400" b="1" kern="1200" dirty="0" err="1" smtClean="0">
                <a:solidFill>
                  <a:schemeClr val="bg1"/>
                </a:solidFill>
                <a:cs typeface="Arial Unicode MS" charset="0"/>
              </a:rPr>
              <a:t>primario</a:t>
            </a:r>
            <a:endParaRPr lang="en-GB" sz="1400" b="1" kern="1200" dirty="0" smtClean="0">
              <a:solidFill>
                <a:schemeClr val="bg1"/>
              </a:solidFill>
              <a:cs typeface="Arial Unicode MS" charset="0"/>
            </a:endParaRPr>
          </a:p>
          <a:p>
            <a:pPr eaLnBrk="1" hangingPunct="1"/>
            <a:endParaRPr lang="en-GB" sz="1400" b="1" kern="1200" dirty="0">
              <a:solidFill>
                <a:schemeClr val="bg1"/>
              </a:solidFill>
              <a:cs typeface="Arial Unicode MS" charset="0"/>
            </a:endParaRPr>
          </a:p>
          <a:p>
            <a:pPr lvl="1" indent="-179388" eaLnBrk="1" hangingPunct="1">
              <a:buFontTx/>
              <a:buChar char="•"/>
            </a:pPr>
            <a:r>
              <a:rPr lang="en-GB" sz="1400" b="1" kern="1200" dirty="0" err="1">
                <a:solidFill>
                  <a:schemeClr val="bg1"/>
                </a:solidFill>
                <a:cs typeface="Arial Unicode MS" charset="0"/>
              </a:rPr>
              <a:t>Inibizione</a:t>
            </a:r>
            <a:r>
              <a:rPr lang="en-GB" sz="1400" b="1" kern="1200" dirty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en-GB" sz="1400" b="1" kern="1200" dirty="0" err="1">
                <a:solidFill>
                  <a:schemeClr val="bg1"/>
                </a:solidFill>
                <a:cs typeface="Arial Unicode MS" charset="0"/>
              </a:rPr>
              <a:t>dell’ovulazione</a:t>
            </a:r>
            <a:r>
              <a:rPr lang="en-GB" sz="1400" b="1" kern="1200" dirty="0">
                <a:solidFill>
                  <a:schemeClr val="bg1"/>
                </a:solidFill>
                <a:cs typeface="Arial Unicode MS" charset="0"/>
              </a:rPr>
              <a:t> </a:t>
            </a:r>
            <a:endParaRPr lang="en-US" sz="1400" b="1" kern="1200" dirty="0">
              <a:solidFill>
                <a:schemeClr val="bg1"/>
              </a:solidFill>
              <a:cs typeface="Arial Unicode MS" charset="0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 flipV="1">
            <a:off x="2843117" y="4532201"/>
            <a:ext cx="2167921" cy="1039796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kern="1200"/>
          </a:p>
        </p:txBody>
      </p:sp>
      <p:pic>
        <p:nvPicPr>
          <p:cNvPr id="9" name="Picture 3" descr="FOIDART_Slid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2864"/>
            <a:ext cx="417671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7"/>
          <p:cNvSpPr>
            <a:spLocks noChangeArrowheads="1"/>
          </p:cNvSpPr>
          <p:nvPr/>
        </p:nvSpPr>
        <p:spPr bwMode="auto">
          <a:xfrm>
            <a:off x="5210175" y="3291596"/>
            <a:ext cx="2773362" cy="100998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GB" sz="1400" b="1" kern="1200" dirty="0" err="1">
                <a:solidFill>
                  <a:schemeClr val="bg1"/>
                </a:solidFill>
                <a:cs typeface="Arial Unicode MS" charset="0"/>
              </a:rPr>
              <a:t>Meccanismo</a:t>
            </a:r>
            <a:r>
              <a:rPr lang="en-GB" sz="1400" b="1" kern="1200" dirty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en-GB" sz="1400" b="1" kern="1200" dirty="0" err="1" smtClean="0">
                <a:solidFill>
                  <a:schemeClr val="bg1"/>
                </a:solidFill>
                <a:cs typeface="Arial Unicode MS" charset="0"/>
              </a:rPr>
              <a:t>d’azione</a:t>
            </a:r>
            <a:r>
              <a:rPr lang="en-GB" sz="1400" b="1" dirty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en-GB" sz="1400" b="1" kern="1200" dirty="0" err="1" smtClean="0">
                <a:solidFill>
                  <a:schemeClr val="bg1"/>
                </a:solidFill>
                <a:cs typeface="Arial Unicode MS" charset="0"/>
              </a:rPr>
              <a:t>secondario</a:t>
            </a:r>
            <a:endParaRPr lang="en-GB" sz="1400" b="1" dirty="0">
              <a:solidFill>
                <a:schemeClr val="bg1"/>
              </a:solidFill>
              <a:cs typeface="Arial Unicode MS" charset="0"/>
            </a:endParaRPr>
          </a:p>
          <a:p>
            <a:pPr eaLnBrk="1" hangingPunct="1"/>
            <a:endParaRPr lang="en-GB" sz="1400" b="1" kern="1200" dirty="0">
              <a:solidFill>
                <a:schemeClr val="bg1"/>
              </a:solidFill>
              <a:cs typeface="Arial Unicode MS" charset="0"/>
            </a:endParaRPr>
          </a:p>
          <a:p>
            <a:pPr lvl="1" indent="-219075" eaLnBrk="1" hangingPunct="1">
              <a:buFontTx/>
              <a:buChar char="•"/>
            </a:pPr>
            <a:r>
              <a:rPr lang="en-GB" sz="1400" b="1" dirty="0" err="1" smtClean="0">
                <a:solidFill>
                  <a:schemeClr val="bg1"/>
                </a:solidFill>
                <a:cs typeface="Arial Unicode MS" charset="0"/>
              </a:rPr>
              <a:t>Modificazione</a:t>
            </a:r>
            <a:r>
              <a:rPr lang="en-GB" sz="1400" b="1" dirty="0" smtClean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cs typeface="Arial Unicode MS" charset="0"/>
              </a:rPr>
              <a:t>endometrio</a:t>
            </a:r>
            <a:endParaRPr lang="en-GB" sz="1400" b="1" dirty="0" smtClean="0">
              <a:solidFill>
                <a:schemeClr val="bg1"/>
              </a:solidFill>
              <a:cs typeface="Arial Unicode MS" charset="0"/>
            </a:endParaRPr>
          </a:p>
          <a:p>
            <a:pPr marL="238125" lvl="1" eaLnBrk="1" hangingPunct="1"/>
            <a:r>
              <a:rPr lang="en-GB" sz="1400" b="1" dirty="0" smtClean="0">
                <a:solidFill>
                  <a:schemeClr val="bg1"/>
                </a:solidFill>
                <a:cs typeface="Arial Unicode MS" charset="0"/>
              </a:rPr>
              <a:t>In </a:t>
            </a:r>
            <a:r>
              <a:rPr lang="en-GB" sz="1400" b="1" dirty="0" err="1" smtClean="0">
                <a:solidFill>
                  <a:schemeClr val="bg1"/>
                </a:solidFill>
                <a:cs typeface="Arial Unicode MS" charset="0"/>
              </a:rPr>
              <a:t>senso</a:t>
            </a:r>
            <a:r>
              <a:rPr lang="en-GB" sz="1400" b="1" dirty="0" smtClean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cs typeface="Arial Unicode MS" charset="0"/>
              </a:rPr>
              <a:t>atrofico</a:t>
            </a:r>
            <a:endParaRPr lang="en-GB" sz="1400" b="1" dirty="0" smtClean="0">
              <a:solidFill>
                <a:schemeClr val="bg1"/>
              </a:solidFill>
              <a:cs typeface="Arial Unicode MS" charset="0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 flipV="1">
            <a:off x="2689225" y="3524588"/>
            <a:ext cx="2321813" cy="342781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kern="1200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3805237" y="2265499"/>
            <a:ext cx="1285886" cy="863801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71937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 rot="16200000">
            <a:off x="7138384" y="-917120"/>
            <a:ext cx="777566" cy="291062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800000"/>
                </a:solidFill>
              </a:rPr>
              <a:t>Efficacia</a:t>
            </a:r>
            <a:endParaRPr lang="it-IT" b="1" dirty="0">
              <a:solidFill>
                <a:srgbClr val="800000"/>
              </a:solidFill>
            </a:endParaRPr>
          </a:p>
        </p:txBody>
      </p:sp>
      <p:pic>
        <p:nvPicPr>
          <p:cNvPr id="4" name="Immagine 3" descr="Schermata 2017-03-23 alle 15.10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8" y="103638"/>
            <a:ext cx="5673055" cy="6708593"/>
          </a:xfrm>
          <a:prstGeom prst="rect">
            <a:avLst/>
          </a:prstGeom>
          <a:ln w="28575" cmpd="sng">
            <a:solidFill>
              <a:srgbClr val="800000"/>
            </a:solidFill>
          </a:ln>
        </p:spPr>
      </p:pic>
      <p:sp>
        <p:nvSpPr>
          <p:cNvPr id="5" name="Ovale 4"/>
          <p:cNvSpPr/>
          <p:nvPr/>
        </p:nvSpPr>
        <p:spPr>
          <a:xfrm>
            <a:off x="2272177" y="6174967"/>
            <a:ext cx="623098" cy="27962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3391693" y="6199206"/>
            <a:ext cx="623098" cy="27962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4534513" y="6188492"/>
            <a:ext cx="623098" cy="27962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destra 8"/>
          <p:cNvSpPr/>
          <p:nvPr/>
        </p:nvSpPr>
        <p:spPr>
          <a:xfrm rot="5400000">
            <a:off x="1115883" y="5721924"/>
            <a:ext cx="588029" cy="27963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Schermata 2017-03-23 alle 19.09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26" y="3154769"/>
            <a:ext cx="2451174" cy="3703231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655394" y="1430240"/>
            <a:ext cx="19485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Indice di Pearl</a:t>
            </a:r>
          </a:p>
          <a:p>
            <a:pPr algn="ctr"/>
            <a:r>
              <a:rPr lang="it-IT" sz="2400" dirty="0" smtClean="0"/>
              <a:t>0.031%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65368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793" y="151462"/>
            <a:ext cx="8929687" cy="68359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err="1" smtClean="0">
                <a:solidFill>
                  <a:srgbClr val="800000"/>
                </a:solidFill>
                <a:latin typeface="Calibri" charset="0"/>
                <a:cs typeface="+mj-cs"/>
              </a:rPr>
              <a:t>Efficacia</a:t>
            </a:r>
            <a:r>
              <a:rPr lang="en-US" sz="3600" b="1" dirty="0" smtClean="0">
                <a:solidFill>
                  <a:srgbClr val="800000"/>
                </a:solidFill>
                <a:latin typeface="Calibri" charset="0"/>
                <a:cs typeface="+mj-cs"/>
              </a:rPr>
              <a:t> e </a:t>
            </a:r>
            <a:r>
              <a:rPr lang="en-US" sz="3600" b="1" dirty="0" err="1" smtClean="0">
                <a:solidFill>
                  <a:srgbClr val="800000"/>
                </a:solidFill>
                <a:latin typeface="Calibri" charset="0"/>
                <a:cs typeface="+mj-cs"/>
              </a:rPr>
              <a:t>reversibilità</a:t>
            </a:r>
            <a:endParaRPr lang="en-US" sz="3600" b="1" dirty="0">
              <a:solidFill>
                <a:srgbClr val="800000"/>
              </a:solidFill>
              <a:latin typeface="Calibri" charset="0"/>
              <a:cs typeface="+mj-cs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6071901"/>
            <a:ext cx="7588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Arial Unicode MS" charset="0"/>
                <a:cs typeface="Arial" charset="0"/>
              </a:rPr>
              <a:t>ENG release rate: 60-70 µg/day, </a:t>
            </a:r>
            <a:br>
              <a:rPr lang="en-US" sz="1200" dirty="0">
                <a:latin typeface="Arial Unicode MS" charset="0"/>
                <a:cs typeface="Arial" charset="0"/>
              </a:rPr>
            </a:br>
            <a:r>
              <a:rPr lang="en-US" sz="1200" dirty="0">
                <a:latin typeface="Arial Unicode MS" charset="0"/>
                <a:cs typeface="Arial" charset="0"/>
              </a:rPr>
              <a:t>decreasing to 25-30 µg/day after 3 years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4925" y="6613525"/>
            <a:ext cx="3140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sv-SE" sz="1000" dirty="0">
                <a:latin typeface="Arial" charset="0"/>
                <a:cs typeface="Arial" charset="0"/>
              </a:rPr>
              <a:t>US </a:t>
            </a:r>
            <a:r>
              <a:rPr lang="sv-SE" sz="1000" dirty="0" err="1">
                <a:latin typeface="Arial" charset="0"/>
                <a:cs typeface="Arial" charset="0"/>
              </a:rPr>
              <a:t>Implanon</a:t>
            </a:r>
            <a:r>
              <a:rPr lang="sv-SE" sz="1000" baseline="30000" dirty="0">
                <a:latin typeface="Arial" charset="0"/>
                <a:cs typeface="Arial" charset="0"/>
              </a:rPr>
              <a:t>®</a:t>
            </a:r>
            <a:r>
              <a:rPr lang="sv-SE" sz="1000" dirty="0">
                <a:latin typeface="Arial" charset="0"/>
                <a:cs typeface="Arial" charset="0"/>
              </a:rPr>
              <a:t> </a:t>
            </a:r>
            <a:r>
              <a:rPr lang="sv-SE" sz="1000" dirty="0" err="1">
                <a:latin typeface="Arial" charset="0"/>
                <a:cs typeface="Arial" charset="0"/>
              </a:rPr>
              <a:t>healthcare</a:t>
            </a:r>
            <a:r>
              <a:rPr lang="sv-SE" sz="1000" dirty="0">
                <a:latin typeface="Arial" charset="0"/>
                <a:cs typeface="Arial" charset="0"/>
              </a:rPr>
              <a:t> </a:t>
            </a:r>
            <a:r>
              <a:rPr lang="sv-SE" sz="1000" dirty="0" err="1">
                <a:latin typeface="Arial" charset="0"/>
                <a:cs typeface="Arial" charset="0"/>
              </a:rPr>
              <a:t>provider</a:t>
            </a:r>
            <a:r>
              <a:rPr lang="sv-SE" sz="1000" dirty="0">
                <a:latin typeface="Arial" charset="0"/>
                <a:cs typeface="Arial" charset="0"/>
              </a:rPr>
              <a:t> </a:t>
            </a:r>
            <a:r>
              <a:rPr lang="sv-SE" sz="1000" dirty="0" err="1">
                <a:latin typeface="Arial" charset="0"/>
                <a:cs typeface="Arial" charset="0"/>
              </a:rPr>
              <a:t>Insert</a:t>
            </a:r>
            <a:r>
              <a:rPr lang="sv-SE" sz="1000" dirty="0">
                <a:latin typeface="Arial" charset="0"/>
                <a:cs typeface="Arial" charset="0"/>
              </a:rPr>
              <a:t>-data on </a:t>
            </a:r>
            <a:r>
              <a:rPr lang="sv-SE" sz="1000" dirty="0" err="1">
                <a:latin typeface="Arial" charset="0"/>
                <a:cs typeface="Arial" charset="0"/>
              </a:rPr>
              <a:t>file</a:t>
            </a:r>
            <a:r>
              <a:rPr lang="sv-SE" sz="10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2382041"/>
            <a:ext cx="6684962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14313" y="1067763"/>
            <a:ext cx="87217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buFontTx/>
              <a:buChar char="•"/>
              <a:defRPr/>
            </a:pPr>
            <a:r>
              <a:rPr lang="it-IT" sz="2000" dirty="0">
                <a:cs typeface="+mn-cs"/>
              </a:rPr>
              <a:t> La dose minima di ENG necessaria per inibire l’ovulazione è 90 </a:t>
            </a:r>
            <a:r>
              <a:rPr lang="it-IT" sz="2000" dirty="0" err="1">
                <a:cs typeface="+mn-cs"/>
              </a:rPr>
              <a:t>pg</a:t>
            </a:r>
            <a:r>
              <a:rPr lang="it-IT" sz="2000" dirty="0">
                <a:cs typeface="+mn-cs"/>
              </a:rPr>
              <a:t>/</a:t>
            </a:r>
            <a:r>
              <a:rPr lang="it-IT" sz="2000" dirty="0" err="1">
                <a:cs typeface="+mn-cs"/>
              </a:rPr>
              <a:t>mL</a:t>
            </a:r>
            <a:r>
              <a:rPr lang="it-IT" sz="2000" dirty="0">
                <a:cs typeface="+mn-cs"/>
              </a:rPr>
              <a:t>, </a:t>
            </a:r>
          </a:p>
          <a:p>
            <a:pPr>
              <a:buFontTx/>
              <a:buChar char="•"/>
              <a:defRPr/>
            </a:pPr>
            <a:r>
              <a:rPr lang="it-IT" sz="2000" dirty="0">
                <a:cs typeface="+mn-cs"/>
              </a:rPr>
              <a:t> Dopo 8 ore dall’inserimento sono dosabili concentrazioni decisamente superiori alla soglia di inibizione, con massima concentrazione </a:t>
            </a:r>
            <a:r>
              <a:rPr lang="it-IT" sz="2000" dirty="0" smtClean="0">
                <a:cs typeface="+mn-cs"/>
              </a:rPr>
              <a:t>raggiunta </a:t>
            </a:r>
            <a:r>
              <a:rPr lang="it-IT" sz="2000" dirty="0">
                <a:cs typeface="+mn-cs"/>
              </a:rPr>
              <a:t>dopo 4 </a:t>
            </a:r>
            <a:r>
              <a:rPr lang="it-IT" sz="2000" dirty="0" smtClean="0">
                <a:cs typeface="+mn-cs"/>
              </a:rPr>
              <a:t>giorni </a:t>
            </a:r>
            <a:endParaRPr lang="it-IT" sz="2000" dirty="0">
              <a:cs typeface="+mn-cs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807200" y="3494088"/>
            <a:ext cx="2127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cs typeface="+mn-cs"/>
              </a:rPr>
              <a:t>Rapida reversibilità</a:t>
            </a:r>
            <a:endParaRPr lang="en-US" smtClean="0">
              <a:cs typeface="+mn-cs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7246938" y="3881438"/>
            <a:ext cx="430212" cy="6048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727825" y="3451225"/>
            <a:ext cx="2192338" cy="39687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12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43613"/>
            <a:ext cx="381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01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71630"/>
            <a:ext cx="8229600" cy="86958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800000"/>
                </a:solidFill>
              </a:rPr>
              <a:t>Timing per il posizionamento</a:t>
            </a:r>
            <a:endParaRPr lang="it-IT" sz="3600" b="1" dirty="0">
              <a:solidFill>
                <a:srgbClr val="800000"/>
              </a:solidFill>
            </a:endParaRPr>
          </a:p>
        </p:txBody>
      </p:sp>
      <p:pic>
        <p:nvPicPr>
          <p:cNvPr id="8" name="Immagine 7" descr="Schermata 2017-03-23 alle 23.55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0170"/>
            <a:ext cx="9144000" cy="469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6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55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3600" b="1" dirty="0" err="1" smtClean="0">
                <a:solidFill>
                  <a:srgbClr val="800000"/>
                </a:solidFill>
              </a:rPr>
              <a:t>Nexplanon</a:t>
            </a:r>
            <a:r>
              <a:rPr lang="it-IT" sz="3600" b="1" dirty="0" smtClean="0">
                <a:solidFill>
                  <a:srgbClr val="800000"/>
                </a:solidFill>
              </a:rPr>
              <a:t>- </a:t>
            </a:r>
            <a:r>
              <a:rPr lang="it-IT" sz="3600" b="1" dirty="0">
                <a:solidFill>
                  <a:srgbClr val="800000"/>
                </a:solidFill>
              </a:rPr>
              <a:t>I</a:t>
            </a:r>
            <a:r>
              <a:rPr lang="it-IT" sz="3600" b="1" dirty="0" smtClean="0">
                <a:solidFill>
                  <a:srgbClr val="800000"/>
                </a:solidFill>
              </a:rPr>
              <a:t>ndicazioni</a:t>
            </a:r>
            <a:endParaRPr lang="it-IT" sz="3600" b="1" dirty="0">
              <a:solidFill>
                <a:srgbClr val="80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57200" y="1590427"/>
            <a:ext cx="8229600" cy="5688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/>
              <a:t>pazienti </a:t>
            </a:r>
            <a:r>
              <a:rPr lang="it-IT" sz="2000" b="1" dirty="0"/>
              <a:t>che necessitano di un preparato </a:t>
            </a:r>
            <a:r>
              <a:rPr lang="it-IT" sz="2000" b="1" dirty="0" smtClean="0"/>
              <a:t>anticoncezionale </a:t>
            </a:r>
            <a:r>
              <a:rPr lang="it-IT" sz="2000" b="1" dirty="0"/>
              <a:t>che presenti il profilo favorevole dei contraccettivi con solo </a:t>
            </a:r>
            <a:r>
              <a:rPr lang="it-IT" sz="2000" b="1" dirty="0" smtClean="0"/>
              <a:t>progestinico</a:t>
            </a:r>
          </a:p>
          <a:p>
            <a:pPr algn="ctr"/>
            <a:endParaRPr lang="it-IT" sz="2000" b="1" dirty="0" smtClean="0"/>
          </a:p>
          <a:p>
            <a:r>
              <a:rPr lang="it-IT" sz="2000" dirty="0" smtClean="0"/>
              <a:t>Esempi:</a:t>
            </a:r>
          </a:p>
          <a:p>
            <a:endParaRPr lang="it-IT" sz="2000" dirty="0" smtClean="0"/>
          </a:p>
          <a:p>
            <a:pPr marL="342900" indent="-342900">
              <a:buFont typeface="Wingdings" charset="2"/>
              <a:buChar char="ü"/>
            </a:pPr>
            <a:r>
              <a:rPr lang="it-IT" sz="2000" dirty="0" smtClean="0"/>
              <a:t>allattamento </a:t>
            </a:r>
            <a:r>
              <a:rPr lang="it-IT" sz="2000" dirty="0"/>
              <a:t>e post </a:t>
            </a:r>
            <a:r>
              <a:rPr lang="it-IT" sz="2000" dirty="0" err="1"/>
              <a:t>partum</a:t>
            </a:r>
            <a:endParaRPr lang="it-IT" sz="2000" dirty="0"/>
          </a:p>
          <a:p>
            <a:pPr marL="342900" indent="-342900">
              <a:buFont typeface="Wingdings" charset="2"/>
              <a:buChar char="ü"/>
            </a:pPr>
            <a:r>
              <a:rPr lang="it-IT" sz="2000" dirty="0" smtClean="0"/>
              <a:t>≥ 35 </a:t>
            </a:r>
            <a:r>
              <a:rPr lang="it-IT" sz="2000" dirty="0"/>
              <a:t>anni che fumano </a:t>
            </a:r>
            <a:r>
              <a:rPr lang="it-IT" sz="2000" dirty="0" err="1"/>
              <a:t>piu</a:t>
            </a:r>
            <a:r>
              <a:rPr lang="it-IT" sz="2000" dirty="0"/>
              <a:t>̀ di 15 sigarette al </a:t>
            </a:r>
            <a:r>
              <a:rPr lang="it-IT" sz="2000" dirty="0" smtClean="0"/>
              <a:t>giorno</a:t>
            </a:r>
          </a:p>
          <a:p>
            <a:pPr marL="342900" indent="-342900">
              <a:buFont typeface="Wingdings" charset="2"/>
              <a:buChar char="ü"/>
            </a:pPr>
            <a:r>
              <a:rPr lang="it-IT" sz="2000" dirty="0"/>
              <a:t>i</a:t>
            </a:r>
            <a:r>
              <a:rPr lang="it-IT" sz="2000" dirty="0" smtClean="0"/>
              <a:t>pertensione arteriosa</a:t>
            </a:r>
          </a:p>
          <a:p>
            <a:pPr marL="342900" indent="-342900">
              <a:buFont typeface="Wingdings" charset="2"/>
              <a:buChar char="ü"/>
            </a:pPr>
            <a:r>
              <a:rPr lang="it-IT" sz="2000" dirty="0" smtClean="0"/>
              <a:t>storia </a:t>
            </a:r>
            <a:r>
              <a:rPr lang="it-IT" sz="2000" dirty="0"/>
              <a:t>familiare di trombosi venosa profonda/embolia </a:t>
            </a:r>
            <a:r>
              <a:rPr lang="it-IT" sz="2000" dirty="0" smtClean="0"/>
              <a:t>polmonare</a:t>
            </a:r>
          </a:p>
          <a:p>
            <a:pPr marL="342900" indent="-342900">
              <a:buFont typeface="Wingdings" charset="2"/>
              <a:buChar char="ü"/>
            </a:pPr>
            <a:r>
              <a:rPr lang="it-IT" sz="2000" dirty="0" smtClean="0"/>
              <a:t>cardiopatie </a:t>
            </a:r>
            <a:r>
              <a:rPr lang="it-IT" sz="2000" dirty="0"/>
              <a:t>valvolari </a:t>
            </a:r>
            <a:r>
              <a:rPr lang="it-IT" sz="2000" dirty="0" smtClean="0"/>
              <a:t>complicate</a:t>
            </a:r>
          </a:p>
          <a:p>
            <a:pPr marL="342900" indent="-342900">
              <a:buFont typeface="Wingdings" charset="2"/>
              <a:buChar char="ü"/>
            </a:pPr>
            <a:r>
              <a:rPr lang="it-IT" sz="2000" dirty="0" smtClean="0"/>
              <a:t>emicrania </a:t>
            </a:r>
            <a:r>
              <a:rPr lang="it-IT" sz="2000" dirty="0"/>
              <a:t>con aura </a:t>
            </a:r>
            <a:endParaRPr lang="it-IT" sz="2000" dirty="0" smtClean="0"/>
          </a:p>
          <a:p>
            <a:endParaRPr lang="it-IT" sz="2000" dirty="0"/>
          </a:p>
          <a:p>
            <a:r>
              <a:rPr lang="it-IT" sz="2000" dirty="0" smtClean="0"/>
              <a:t>In </a:t>
            </a:r>
            <a:r>
              <a:rPr lang="it-IT" sz="2000" dirty="0"/>
              <a:t>tutte </a:t>
            </a:r>
            <a:r>
              <a:rPr lang="it-IT" sz="2000" dirty="0" smtClean="0"/>
              <a:t>quelle condizioni</a:t>
            </a:r>
            <a:r>
              <a:rPr lang="it-IT" sz="2000" dirty="0"/>
              <a:t> </a:t>
            </a:r>
            <a:r>
              <a:rPr lang="it-IT" sz="2000" dirty="0" smtClean="0"/>
              <a:t>in cui il </a:t>
            </a:r>
            <a:r>
              <a:rPr lang="it-IT" sz="2000" dirty="0"/>
              <a:t>bilancio tra </a:t>
            </a:r>
            <a:r>
              <a:rPr lang="it-IT" sz="2000" dirty="0" smtClean="0"/>
              <a:t>rischi </a:t>
            </a:r>
            <a:r>
              <a:rPr lang="it-IT" sz="2000" dirty="0"/>
              <a:t>e benefici nell’utilizzo </a:t>
            </a:r>
            <a:r>
              <a:rPr lang="it-IT" sz="2000" dirty="0" smtClean="0"/>
              <a:t>di </a:t>
            </a:r>
            <a:r>
              <a:rPr lang="it-IT" sz="2000" dirty="0"/>
              <a:t>EP è fortemente negativo mentre risulta </a:t>
            </a:r>
            <a:r>
              <a:rPr lang="it-IT" sz="2000" dirty="0" err="1"/>
              <a:t>piu</a:t>
            </a:r>
            <a:r>
              <a:rPr lang="it-IT" sz="2000" dirty="0"/>
              <a:t>̀ accettabile per i </a:t>
            </a:r>
            <a:r>
              <a:rPr lang="it-IT" sz="2000" dirty="0" smtClean="0"/>
              <a:t>contraccettivi con solo progestinico</a:t>
            </a:r>
            <a:endParaRPr lang="it-IT" sz="2000" dirty="0"/>
          </a:p>
          <a:p>
            <a:pPr fontAlgn="t">
              <a:lnSpc>
                <a:spcPct val="120000"/>
              </a:lnSpc>
              <a:spcBef>
                <a:spcPct val="20000"/>
              </a:spcBef>
            </a:pPr>
            <a:endParaRPr lang="it-IT" sz="2400" dirty="0" smtClean="0"/>
          </a:p>
          <a:p>
            <a:pPr marL="342900" lvl="0" indent="-342900" fontAlgn="t">
              <a:lnSpc>
                <a:spcPct val="120000"/>
              </a:lnSpc>
              <a:spcBef>
                <a:spcPct val="20000"/>
              </a:spcBef>
              <a:buFont typeface="Wingdings" charset="2"/>
              <a:buChar char="ü"/>
            </a:pPr>
            <a:endParaRPr lang="it-IT" sz="2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2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55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3600" b="1" dirty="0" err="1" smtClean="0">
                <a:solidFill>
                  <a:srgbClr val="800000"/>
                </a:solidFill>
              </a:rPr>
              <a:t>Nexplanon</a:t>
            </a:r>
            <a:r>
              <a:rPr lang="it-IT" sz="3600" b="1" dirty="0" smtClean="0">
                <a:solidFill>
                  <a:srgbClr val="800000"/>
                </a:solidFill>
              </a:rPr>
              <a:t>- Controindicazioni</a:t>
            </a:r>
            <a:endParaRPr lang="it-IT" sz="3600" b="1" dirty="0">
              <a:solidFill>
                <a:srgbClr val="8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76008"/>
            <a:ext cx="8229600" cy="5233697"/>
          </a:xfrm>
        </p:spPr>
        <p:txBody>
          <a:bodyPr>
            <a:normAutofit fontScale="70000" lnSpcReduction="20000"/>
          </a:bodyPr>
          <a:lstStyle/>
          <a:p>
            <a:pPr fontAlgn="t">
              <a:lnSpc>
                <a:spcPct val="120000"/>
              </a:lnSpc>
              <a:buFont typeface="Wingdings" charset="2"/>
              <a:buChar char="ü"/>
            </a:pPr>
            <a:r>
              <a:rPr lang="it-IT" b="1" dirty="0" smtClean="0"/>
              <a:t>Nota </a:t>
            </a:r>
            <a:r>
              <a:rPr lang="it-IT" b="1" dirty="0"/>
              <a:t>o sospetta </a:t>
            </a:r>
            <a:r>
              <a:rPr lang="it-IT" b="1" dirty="0" smtClean="0"/>
              <a:t>gravidanza</a:t>
            </a:r>
          </a:p>
          <a:p>
            <a:pPr fontAlgn="t">
              <a:lnSpc>
                <a:spcPct val="120000"/>
              </a:lnSpc>
              <a:buFont typeface="Wingdings" charset="2"/>
              <a:buChar char="ü"/>
            </a:pPr>
            <a:r>
              <a:rPr lang="it-IT" b="1" dirty="0" smtClean="0"/>
              <a:t>Disordini </a:t>
            </a:r>
            <a:r>
              <a:rPr lang="it-IT" b="1" dirty="0"/>
              <a:t>tromboembolici venosi in atto</a:t>
            </a:r>
          </a:p>
          <a:p>
            <a:pPr lvl="0" fontAlgn="t">
              <a:lnSpc>
                <a:spcPct val="120000"/>
              </a:lnSpc>
              <a:buFont typeface="Wingdings" charset="2"/>
              <a:buChar char="ü"/>
            </a:pPr>
            <a:r>
              <a:rPr lang="it-IT" b="1" dirty="0" smtClean="0"/>
              <a:t>Tumori </a:t>
            </a:r>
            <a:r>
              <a:rPr lang="it-IT" b="1" dirty="0"/>
              <a:t>maligni sensibili agli steroidi sessuali (noti o sospetti)</a:t>
            </a:r>
          </a:p>
          <a:p>
            <a:pPr lvl="0" fontAlgn="t">
              <a:lnSpc>
                <a:spcPct val="120000"/>
              </a:lnSpc>
              <a:buFont typeface="Wingdings" charset="2"/>
              <a:buChar char="ü"/>
            </a:pPr>
            <a:r>
              <a:rPr lang="it-IT" b="1" dirty="0"/>
              <a:t>Anamnesi di epatopatia grave finché </a:t>
            </a:r>
            <a:r>
              <a:rPr lang="it-IT" b="1" dirty="0" smtClean="0"/>
              <a:t>i test </a:t>
            </a:r>
            <a:r>
              <a:rPr lang="it-IT" b="1" dirty="0"/>
              <a:t>di funzionalità epatica non </a:t>
            </a:r>
            <a:r>
              <a:rPr lang="it-IT" b="1" dirty="0" smtClean="0"/>
              <a:t>siano</a:t>
            </a:r>
            <a:r>
              <a:rPr lang="it-IT" b="1" dirty="0"/>
              <a:t> </a:t>
            </a:r>
            <a:r>
              <a:rPr lang="it-IT" b="1" dirty="0" smtClean="0"/>
              <a:t>rientrati </a:t>
            </a:r>
            <a:r>
              <a:rPr lang="it-IT" b="1" dirty="0"/>
              <a:t>nella norma</a:t>
            </a:r>
          </a:p>
          <a:p>
            <a:pPr lvl="0" fontAlgn="t">
              <a:lnSpc>
                <a:spcPct val="120000"/>
              </a:lnSpc>
              <a:buFont typeface="Wingdings" charset="2"/>
              <a:buChar char="ü"/>
            </a:pPr>
            <a:r>
              <a:rPr lang="it-IT" b="1" dirty="0"/>
              <a:t>Sanguinamento vaginale non diagnosticato</a:t>
            </a:r>
          </a:p>
          <a:p>
            <a:pPr lvl="0" fontAlgn="t">
              <a:lnSpc>
                <a:spcPct val="120000"/>
              </a:lnSpc>
              <a:buFont typeface="Wingdings" charset="2"/>
              <a:buChar char="ü"/>
            </a:pPr>
            <a:r>
              <a:rPr lang="it-IT" b="1" dirty="0"/>
              <a:t>Ipersensibilità al principio attivo o a uno qualunque degli eccipienti di </a:t>
            </a:r>
            <a:r>
              <a:rPr lang="it-IT" b="1" dirty="0" err="1" smtClean="0"/>
              <a:t>Nexplanon</a:t>
            </a:r>
            <a:endParaRPr lang="it-IT" b="1" dirty="0"/>
          </a:p>
          <a:p>
            <a:pPr lvl="0" fontAlgn="t"/>
            <a:endParaRPr lang="it-IT" b="1" dirty="0"/>
          </a:p>
          <a:p>
            <a:pPr marL="0" lvl="0" indent="0" fontAlgn="t">
              <a:buNone/>
            </a:pPr>
            <a:r>
              <a:rPr lang="it-IT" b="1" dirty="0" smtClean="0"/>
              <a:t>Avvertenze </a:t>
            </a:r>
            <a:r>
              <a:rPr lang="it-IT" b="1" dirty="0"/>
              <a:t>speciali e precauzioni di impiego </a:t>
            </a:r>
            <a:endParaRPr lang="it-IT" b="1" dirty="0" smtClean="0"/>
          </a:p>
          <a:p>
            <a:endParaRPr lang="it-IT" b="1" u="sng" dirty="0"/>
          </a:p>
          <a:p>
            <a:r>
              <a:rPr lang="it-IT" b="1" u="sng" dirty="0" err="1" smtClean="0"/>
              <a:t>Nexplanon</a:t>
            </a:r>
            <a:r>
              <a:rPr lang="it-IT" b="1" u="sng" dirty="0" smtClean="0"/>
              <a:t> </a:t>
            </a:r>
            <a:r>
              <a:rPr lang="it-IT" b="1" u="sng" dirty="0"/>
              <a:t>può essere utilizzato durante l'allattamento </a:t>
            </a:r>
            <a:r>
              <a:rPr lang="it-IT" dirty="0"/>
              <a:t>e deve essere inserito dopo la 4° settimana dopo il </a:t>
            </a:r>
            <a:r>
              <a:rPr lang="it-IT" dirty="0" smtClean="0"/>
              <a:t>parto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8010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805</Words>
  <Application>Microsoft Macintosh PowerPoint</Application>
  <PresentationFormat>Presentazione su schermo (4:3)</PresentationFormat>
  <Paragraphs>132</Paragraphs>
  <Slides>27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Appunti per ostetriche e non solo</vt:lpstr>
      <vt:lpstr>Impianti sottocutanei</vt:lpstr>
      <vt:lpstr>Presentazione di PowerPoint</vt:lpstr>
      <vt:lpstr> Nexplanon - Meccanismo d’azione </vt:lpstr>
      <vt:lpstr>Efficacia</vt:lpstr>
      <vt:lpstr>Efficacia e reversibilità</vt:lpstr>
      <vt:lpstr>Timing per il posizionamento</vt:lpstr>
      <vt:lpstr>Nexplanon- Indicazioni</vt:lpstr>
      <vt:lpstr>Nexplanon- Controindicazioni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Nexplanon- Eventi avversi</vt:lpstr>
      <vt:lpstr>Nexplanon e profilo di sanguinamento</vt:lpstr>
      <vt:lpstr> Nexplanon - Management of bleeding  </vt:lpstr>
      <vt:lpstr> Nexplanon - Management of bleeding  </vt:lpstr>
      <vt:lpstr>Presentazione di PowerPoint</vt:lpstr>
      <vt:lpstr>Presentazione di PowerPoint</vt:lpstr>
      <vt:lpstr> Conclusioni </vt:lpstr>
      <vt:lpstr>Presentazione di PowerPoint</vt:lpstr>
      <vt:lpstr>Presentazione di PowerPoint</vt:lpstr>
      <vt:lpstr>Presentazione di PowerPoint</vt:lpstr>
      <vt:lpstr> Nexplanon - incremento ponderale  </vt:lpstr>
      <vt:lpstr>Presentazione di PowerPoint</vt:lpstr>
    </vt:vector>
  </TitlesOfParts>
  <Company>UNIVERSITA' VERONA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NEXPLANON</dc:title>
  <dc:creator>MARLENE PISELLO</dc:creator>
  <cp:lastModifiedBy>MARLENE PISELLO</cp:lastModifiedBy>
  <cp:revision>69</cp:revision>
  <dcterms:created xsi:type="dcterms:W3CDTF">2017-03-20T11:25:27Z</dcterms:created>
  <dcterms:modified xsi:type="dcterms:W3CDTF">2017-03-25T00:38:33Z</dcterms:modified>
</cp:coreProperties>
</file>