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 id="2147483660" r:id="rId3"/>
  </p:sldMasterIdLst>
  <p:sldIdLst>
    <p:sldId id="266" r:id="rId4"/>
    <p:sldId id="313" r:id="rId5"/>
    <p:sldId id="310" r:id="rId6"/>
    <p:sldId id="311" r:id="rId7"/>
    <p:sldId id="271" r:id="rId8"/>
    <p:sldId id="306" r:id="rId9"/>
    <p:sldId id="305" r:id="rId10"/>
    <p:sldId id="307" r:id="rId11"/>
    <p:sldId id="298" r:id="rId12"/>
    <p:sldId id="296" r:id="rId13"/>
    <p:sldId id="297" r:id="rId14"/>
    <p:sldId id="268" r:id="rId15"/>
    <p:sldId id="270" r:id="rId16"/>
    <p:sldId id="280" r:id="rId17"/>
    <p:sldId id="277" r:id="rId18"/>
    <p:sldId id="273" r:id="rId19"/>
    <p:sldId id="291" r:id="rId20"/>
    <p:sldId id="282" r:id="rId21"/>
    <p:sldId id="301" r:id="rId22"/>
    <p:sldId id="274" r:id="rId23"/>
    <p:sldId id="290" r:id="rId24"/>
    <p:sldId id="300" r:id="rId25"/>
    <p:sldId id="308" r:id="rId26"/>
    <p:sldId id="267" r:id="rId27"/>
    <p:sldId id="264" r:id="rId28"/>
    <p:sldId id="292" r:id="rId29"/>
    <p:sldId id="293" r:id="rId30"/>
    <p:sldId id="302" r:id="rId31"/>
    <p:sldId id="283" r:id="rId32"/>
    <p:sldId id="281" r:id="rId3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24" autoAdjust="0"/>
    <p:restoredTop sz="94660"/>
  </p:normalViewPr>
  <p:slideViewPr>
    <p:cSldViewPr>
      <p:cViewPr varScale="1">
        <p:scale>
          <a:sx n="67" d="100"/>
          <a:sy n="67" d="100"/>
        </p:scale>
        <p:origin x="-54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3D63949-B97C-4AE7-A341-7D4CAAC226B6}"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hasCustomPrompt="1"/>
          </p:nvPr>
        </p:nvSpPr>
        <p:spPr/>
        <p:txBody>
          <a:bodyPr vert="eaVert"/>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data 3"/>
          <p:cNvSpPr>
            <a:spLocks noGrp="1"/>
          </p:cNvSpPr>
          <p:nvPr>
            <p:ph type="dt" sz="half" idx="10"/>
          </p:nvPr>
        </p:nvSpPr>
        <p:spPr/>
        <p:txBody>
          <a:bodyPr/>
          <a:lstStyle/>
          <a:p>
            <a:fld id="{E3D63949-B97C-4AE7-A341-7D4CAAC226B6}"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hasCustomPrompt="1"/>
          </p:nvPr>
        </p:nvSpPr>
        <p:spPr>
          <a:xfrm>
            <a:off x="457200" y="274638"/>
            <a:ext cx="6019800" cy="5851525"/>
          </a:xfrm>
        </p:spPr>
        <p:txBody>
          <a:bodyPr vert="eaVert"/>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data 3"/>
          <p:cNvSpPr>
            <a:spLocks noGrp="1"/>
          </p:cNvSpPr>
          <p:nvPr>
            <p:ph type="dt" sz="half" idx="10"/>
          </p:nvPr>
        </p:nvSpPr>
        <p:spPr/>
        <p:txBody>
          <a:bodyPr/>
          <a:lstStyle/>
          <a:p>
            <a:fld id="{E3D63949-B97C-4AE7-A341-7D4CAAC226B6}"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2A72E82-4C49-4BBD-B697-7B1CFE068726}"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contenuto 2"/>
          <p:cNvSpPr>
            <a:spLocks noGrp="1"/>
          </p:cNvSpPr>
          <p:nvPr>
            <p:ph idx="1" hasCustomPrompt="1"/>
          </p:nvPr>
        </p:nvSpPr>
        <p:spPr/>
        <p:txBody>
          <a:body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90BB94F-AC8B-4308-A663-56E0C1E3BD64}"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endParaRPr lang="it-IT" smtClean="0"/>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E0776D1-9C69-4462-9051-D027CF462C0A}"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contenuto 2"/>
          <p:cNvSpPr>
            <a:spLocks noGrp="1"/>
          </p:cNvSpPr>
          <p:nvPr>
            <p:ph sz="half" idx="1" hasCustomPrompt="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contenuto 3"/>
          <p:cNvSpPr>
            <a:spLocks noGrp="1"/>
          </p:cNvSpPr>
          <p:nvPr>
            <p:ph sz="half" idx="2" hasCustomPrompt="1"/>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0DACD305-6F34-425E-A30E-6DBABD60AEC0}"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endParaRPr lang="it-IT" smtClean="0"/>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endParaRPr lang="it-IT" smtClean="0"/>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FBCD3E72-42C0-4FEB-89C0-AF9BB4061723}"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B64742C2-0D17-42A4-B7CF-15BBA428EC11}"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F8E7745E-634F-4453-97CD-3E97369DC9F8}"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endParaRPr lang="it-IT" smtClean="0"/>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CADD10B7-6D0C-427E-9A68-8AD5BEE405DD}"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contenuto 2"/>
          <p:cNvSpPr>
            <a:spLocks noGrp="1"/>
          </p:cNvSpPr>
          <p:nvPr>
            <p:ph idx="1" hasCustomPrompt="1"/>
          </p:nvPr>
        </p:nvSpPr>
        <p:spPr/>
        <p:txBody>
          <a:body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data 3"/>
          <p:cNvSpPr>
            <a:spLocks noGrp="1"/>
          </p:cNvSpPr>
          <p:nvPr>
            <p:ph type="dt" sz="half" idx="10"/>
          </p:nvPr>
        </p:nvSpPr>
        <p:spPr/>
        <p:txBody>
          <a:bodyPr/>
          <a:lstStyle/>
          <a:p>
            <a:fld id="{E3D63949-B97C-4AE7-A341-7D4CAAC226B6}"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endParaRPr lang="it-IT" smtClean="0"/>
          </a:p>
        </p:txBody>
      </p:sp>
      <p:sp>
        <p:nvSpPr>
          <p:cNvPr id="5" name="Segnaposto data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5483846E-7329-4314-B950-11C6FFA80C70}"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hasCustomPrompt="1"/>
          </p:nvPr>
        </p:nvSpPr>
        <p:spPr/>
        <p:txBody>
          <a:bodyPr vert="eaVert"/>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5AD57D18-D831-4951-AA94-D5AF56B8E69B}"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hasCustomPrompt="1"/>
          </p:nvPr>
        </p:nvSpPr>
        <p:spPr>
          <a:xfrm>
            <a:off x="685800" y="609600"/>
            <a:ext cx="5676900" cy="5486400"/>
          </a:xfrm>
        </p:spPr>
        <p:txBody>
          <a:bodyPr vert="eaVert"/>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DFE029A-2082-4470-8C4E-3ECC7A42E6B8}" type="slidenum">
              <a:rPr lang="it-IT" altLang="it-IT">
                <a:solidFill>
                  <a:srgbClr val="000000"/>
                </a:solidFill>
              </a:rPr>
            </a:fld>
            <a:endParaRPr lang="it-IT" altLang="it-IT">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endParaRPr lang="it-IT" smtClean="0"/>
          </a:p>
        </p:txBody>
      </p:sp>
      <p:sp>
        <p:nvSpPr>
          <p:cNvPr id="4" name="Segnaposto data 3"/>
          <p:cNvSpPr>
            <a:spLocks noGrp="1"/>
          </p:cNvSpPr>
          <p:nvPr>
            <p:ph type="dt" sz="half" idx="10"/>
          </p:nvPr>
        </p:nvSpPr>
        <p:spPr/>
        <p:txBody>
          <a:bodyPr/>
          <a:lstStyle/>
          <a:p>
            <a:fld id="{E3D63949-B97C-4AE7-A341-7D4CAAC226B6}"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contenuto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contenuto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5" name="Segnaposto data 4"/>
          <p:cNvSpPr>
            <a:spLocks noGrp="1"/>
          </p:cNvSpPr>
          <p:nvPr>
            <p:ph type="dt" sz="half" idx="10"/>
          </p:nvPr>
        </p:nvSpPr>
        <p:spPr/>
        <p:txBody>
          <a:bodyPr/>
          <a:lstStyle/>
          <a:p>
            <a:fld id="{E3D63949-B97C-4AE7-A341-7D4CAAC226B6}" type="datetimeFigureOut">
              <a:rPr lang="it-IT" smtClean="0"/>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endParaRPr lang="it-IT" smtClean="0"/>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endParaRPr lang="it-IT" smtClean="0"/>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7" name="Segnaposto data 6"/>
          <p:cNvSpPr>
            <a:spLocks noGrp="1"/>
          </p:cNvSpPr>
          <p:nvPr>
            <p:ph type="dt" sz="half" idx="10"/>
          </p:nvPr>
        </p:nvSpPr>
        <p:spPr/>
        <p:txBody>
          <a:bodyPr/>
          <a:lstStyle/>
          <a:p>
            <a:fld id="{E3D63949-B97C-4AE7-A341-7D4CAAC226B6}" type="datetimeFigureOut">
              <a:rPr lang="it-IT" smtClean="0"/>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3D63949-B97C-4AE7-A341-7D4CAAC226B6}" type="datetimeFigureOut">
              <a:rPr lang="it-IT" smtClean="0"/>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3D63949-B97C-4AE7-A341-7D4CAAC226B6}" type="datetimeFigureOut">
              <a:rPr lang="it-IT" smtClean="0"/>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endParaRPr lang="it-IT" smtClean="0"/>
          </a:p>
        </p:txBody>
      </p:sp>
      <p:sp>
        <p:nvSpPr>
          <p:cNvPr id="5" name="Segnaposto data 4"/>
          <p:cNvSpPr>
            <a:spLocks noGrp="1"/>
          </p:cNvSpPr>
          <p:nvPr>
            <p:ph type="dt" sz="half" idx="10"/>
          </p:nvPr>
        </p:nvSpPr>
        <p:spPr/>
        <p:txBody>
          <a:bodyPr/>
          <a:lstStyle/>
          <a:p>
            <a:fld id="{E3D63949-B97C-4AE7-A341-7D4CAAC226B6}" type="datetimeFigureOut">
              <a:rPr lang="it-IT" smtClean="0"/>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endParaRPr lang="it-IT" smtClean="0"/>
          </a:p>
        </p:txBody>
      </p:sp>
      <p:sp>
        <p:nvSpPr>
          <p:cNvPr id="5" name="Segnaposto data 4"/>
          <p:cNvSpPr>
            <a:spLocks noGrp="1"/>
          </p:cNvSpPr>
          <p:nvPr>
            <p:ph type="dt" sz="half" idx="10"/>
          </p:nvPr>
        </p:nvSpPr>
        <p:spPr/>
        <p:txBody>
          <a:bodyPr/>
          <a:lstStyle/>
          <a:p>
            <a:fld id="{E3D63949-B97C-4AE7-A341-7D4CAAC226B6}" type="datetimeFigureOut">
              <a:rPr lang="it-IT" smtClean="0"/>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75496EB-1436-41C8-8FE4-3E211984864B}" type="slidenum">
              <a:rPr lang="it-IT" smtClean="0"/>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endParaRPr lang="it-IT" smtClean="0"/>
          </a:p>
          <a:p>
            <a:pPr lvl="1"/>
            <a:r>
              <a:rPr lang="it-IT" smtClean="0"/>
              <a:t>Secondo livello</a:t>
            </a:r>
            <a:endParaRPr lang="it-IT" smtClean="0"/>
          </a:p>
          <a:p>
            <a:pPr lvl="2"/>
            <a:r>
              <a:rPr lang="it-IT" smtClean="0"/>
              <a:t>Terzo livello</a:t>
            </a:r>
            <a:endParaRPr lang="it-IT" smtClean="0"/>
          </a:p>
          <a:p>
            <a:pPr lvl="3"/>
            <a:r>
              <a:rPr lang="it-IT" smtClean="0"/>
              <a:t>Quarto livello</a:t>
            </a:r>
            <a:endParaRPr lang="it-IT" smtClean="0"/>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63949-B97C-4AE7-A341-7D4CAAC226B6}" type="datetimeFigureOut">
              <a:rPr lang="it-IT" smtClean="0"/>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496EB-1436-41C8-8FE4-3E211984864B}" type="slidenum">
              <a:rPr lang="it-IT" smtClean="0"/>
            </a:fld>
            <a:endParaRPr lang="it-IT"/>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it-IT" altLang="it-IT" smtClean="0"/>
              <a:t>Fare clic per modificare lo stile del titolo dello schema</a:t>
            </a:r>
            <a:endParaRPr lang="it-IT" altLang="it-IT"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it-IT" altLang="it-IT" smtClean="0"/>
              <a:t>Fare clic per modificare gli stili del testo dello schema</a:t>
            </a:r>
            <a:endParaRPr lang="it-IT" altLang="it-IT" smtClean="0"/>
          </a:p>
          <a:p>
            <a:pPr lvl="1"/>
            <a:r>
              <a:rPr lang="it-IT" altLang="it-IT" smtClean="0"/>
              <a:t>Secondo livello</a:t>
            </a:r>
            <a:endParaRPr lang="it-IT" altLang="it-IT" smtClean="0"/>
          </a:p>
          <a:p>
            <a:pPr lvl="2"/>
            <a:r>
              <a:rPr lang="it-IT" altLang="it-IT" smtClean="0"/>
              <a:t>Terzo livello</a:t>
            </a:r>
            <a:endParaRPr lang="it-IT" altLang="it-IT" smtClean="0"/>
          </a:p>
          <a:p>
            <a:pPr lvl="3"/>
            <a:r>
              <a:rPr lang="it-IT" altLang="it-IT" smtClean="0"/>
              <a:t>Quarto livello</a:t>
            </a:r>
            <a:endParaRPr lang="it-IT" altLang="it-IT" smtClean="0"/>
          </a:p>
          <a:p>
            <a:pPr lvl="4"/>
            <a:r>
              <a:rPr lang="it-IT" altLang="it-IT" smtClean="0"/>
              <a:t>Quinto livello</a:t>
            </a:r>
            <a:endParaRPr lang="it-IT" altLang="it-IT"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it-IT" alt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it-IT" alt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A7A808BE-A743-46B3-A238-2FC68D17754C}" type="slidenum">
              <a:rPr lang="it-IT" altLang="it-IT" smtClean="0">
                <a:solidFill>
                  <a:srgbClr val="000000"/>
                </a:solidFill>
              </a:rPr>
            </a:fld>
            <a:endParaRPr lang="it-IT" alt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http://www.amber-ambre-inclusions.info/nuova%20contraccezione.htm#Diaframma" TargetMode="External"/><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GIF"/><Relationship Id="rId2" Type="http://schemas.openxmlformats.org/officeDocument/2006/relationships/hyperlink" Target="http://www.amber-ambre-inclusions.info/nuova%20contraccezione.htm" TargetMode="External"/><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hyperlink" Target="http://www.amber-ambre-inclusions.info/nuova%20farmacia.htm#Sublimato_Corrosivo"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6.jpeg"/><Relationship Id="rId1"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hyperlink" Target="http://cdn.clearblue.com/images/it/ciclo-mestruale-it-giorno-5.jpg"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http://www.amber-ambre-inclusions.info/nuova%20contraccezione.htm#pillola pincus" TargetMode="Externa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2.png"/><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82763" y="1477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it-IT" altLang="it-IT"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a:t>
            </a:r>
            <a:endParaRPr kumimoji="0" lang="it-IT" altLang="it-IT"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9422" y="87124"/>
            <a:ext cx="6612197" cy="443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tangolo 4"/>
          <p:cNvSpPr/>
          <p:nvPr/>
        </p:nvSpPr>
        <p:spPr>
          <a:xfrm>
            <a:off x="1772000" y="4518898"/>
            <a:ext cx="5598368" cy="2339102"/>
          </a:xfrm>
          <a:prstGeom prst="rect">
            <a:avLst/>
          </a:prstGeom>
        </p:spPr>
        <p:txBody>
          <a:bodyPr wrap="square">
            <a:spAutoFit/>
          </a:bodyPr>
          <a:lstStyle/>
          <a:p>
            <a:r>
              <a:rPr lang="it-IT" sz="3200" b="1" dirty="0">
                <a:ea typeface="+mj-ea"/>
                <a:cs typeface="+mj-cs"/>
              </a:rPr>
              <a:t>LA CONTRACCEZIONE NELL’ANTICHITA</a:t>
            </a:r>
            <a:r>
              <a:rPr lang="it-IT" sz="3200" b="1" dirty="0" smtClean="0">
                <a:ea typeface="+mj-ea"/>
                <a:cs typeface="+mj-cs"/>
              </a:rPr>
              <a:t>’</a:t>
            </a:r>
            <a:endParaRPr lang="it-IT" sz="3200" b="1" dirty="0" smtClean="0">
              <a:ea typeface="+mj-ea"/>
              <a:cs typeface="+mj-cs"/>
            </a:endParaRPr>
          </a:p>
          <a:p>
            <a:r>
              <a:rPr lang="it-IT" sz="3200" b="1" dirty="0" smtClean="0">
                <a:ea typeface="+mj-ea"/>
                <a:cs typeface="+mj-cs"/>
              </a:rPr>
              <a:t>Gabrio </a:t>
            </a:r>
            <a:r>
              <a:rPr lang="it-IT" sz="3200" b="1" dirty="0" err="1" smtClean="0">
                <a:ea typeface="+mj-ea"/>
                <a:cs typeface="+mj-cs"/>
              </a:rPr>
              <a:t>Zacchè</a:t>
            </a:r>
            <a:endParaRPr lang="it-IT" sz="3200" b="1" dirty="0" smtClean="0">
              <a:ea typeface="+mj-ea"/>
              <a:cs typeface="+mj-cs"/>
            </a:endParaRPr>
          </a:p>
          <a:p>
            <a:endParaRPr lang="it-IT" dirty="0" smtClean="0"/>
          </a:p>
          <a:p>
            <a:r>
              <a:rPr lang="it-IT" sz="3200" b="1" dirty="0" smtClean="0">
                <a:ea typeface="+mj-ea"/>
                <a:cs typeface="+mj-cs"/>
              </a:rPr>
              <a:t>Mantova 25 marzo 2016.</a:t>
            </a:r>
            <a:endParaRPr lang="it-IT" sz="3200" b="1" dirty="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imone contraccettiv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500" y="260648"/>
            <a:ext cx="4940548" cy="38289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3262" y="4287579"/>
            <a:ext cx="918713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Il mezzo limone è stato uno dei mezzi contraccettivi usati attorno al 1600 e 1700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soprattutto nei paesi orientali; ne ha parlato nei suoi libri anche </a:t>
            </a:r>
            <a:r>
              <a:rPr lang="it-IT" altLang="it-IT" b="1" dirty="0" smtClean="0">
                <a:latin typeface="Arial" panose="020B0604020202020204" pitchFamily="34" charset="0"/>
                <a:cs typeface="Arial" panose="020B0604020202020204" pitchFamily="34" charset="0"/>
              </a:rPr>
              <a:t>il</a:t>
            </a: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Casanova.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Il mezzo limone spremuto e svuotato in parte della polpa,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veniva inserito in vagina esattamente come un odierno </a:t>
            </a:r>
            <a:r>
              <a:rPr kumimoji="0" lang="it-IT" altLang="it-IT" b="1" i="0" u="none" strike="noStrike" cap="none" normalizeH="0" baseline="0" dirty="0" smtClean="0">
                <a:ln>
                  <a:noFill/>
                </a:ln>
                <a:effectLst/>
                <a:latin typeface="Arial" panose="020B0604020202020204" pitchFamily="34" charset="0"/>
                <a:cs typeface="Arial" panose="020B0604020202020204" pitchFamily="34" charset="0"/>
                <a:hlinkClick r:id="rId2"/>
              </a:rPr>
              <a:t>diaframma</a:t>
            </a:r>
            <a:r>
              <a:rPr kumimoji="0" lang="it-IT" altLang="it-IT" b="1" i="0" u="none" strike="noStrike" cap="none" normalizeH="0" baseline="0" dirty="0" smtClean="0">
                <a:ln>
                  <a:noFill/>
                </a:ln>
                <a:effectLst/>
                <a:latin typeface="Arial" panose="020B0604020202020204" pitchFamily="34" charset="0"/>
                <a:cs typeface="Arial" panose="020B0604020202020204" pitchFamily="34" charset="0"/>
              </a:rPr>
              <a:t> </a:t>
            </a: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con la sua parte concava ostruiva meccanicamente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l'ingresso dell'utero e con l'acidità del suo succo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svolgeva una discreta azione spermicida.</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spugna vaginale contraccettiv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015" y="61912"/>
            <a:ext cx="4337961" cy="32561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8303" y="3337721"/>
            <a:ext cx="906978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 tIns="0" rIns="12696" bIns="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Un altro mezzo contraccettivo molto semplice e di qualche efficacia è stata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la spugna.</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Si è parlato per la prima volta di questo metodo in un libretto del 1786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attribuito a </a:t>
            </a:r>
            <a:r>
              <a:rPr kumimoji="0" lang="it-IT" altLang="it-IT" b="1" i="0" u="none" strike="noStrike" cap="none" normalizeH="0" baseline="0" dirty="0" err="1" smtClean="0">
                <a:ln>
                  <a:noFill/>
                </a:ln>
                <a:solidFill>
                  <a:schemeClr val="tx1"/>
                </a:solidFill>
                <a:effectLst/>
                <a:latin typeface="Arial" panose="020B0604020202020204" pitchFamily="34" charset="0"/>
                <a:cs typeface="Arial" panose="020B0604020202020204" pitchFamily="34" charset="0"/>
              </a:rPr>
              <a:t>Mirabeau</a:t>
            </a: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(1749-1791).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pP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Si consigliava di introdurre sul fondo della vagina una spugna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imbevuta di acquavite diluita;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successivamente l'acquavite venne sostituita da una soluzione di acqua ed aceto,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sicuramente meno irritante e forse più efficace.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La spugna con qualche variante strutturale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è stata uno dei mezzi contraccettivi usati ancora nel 1900.</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None/>
            </a:pP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hlinkClick r:id="rId2"/>
              </a:rPr>
              <a:t>  </a:t>
            </a:r>
            <a:r>
              <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a:t>
            </a:r>
            <a:endParaRPr kumimoji="0" lang="it-IT" altLang="it-IT"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29700" name="Picture 4" descr="http://www.amber-ambre-inclusions.info/images/top.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411163"/>
            <a:ext cx="247650" cy="247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wder vaginal insufflat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502" y="-1280"/>
            <a:ext cx="5725834" cy="4294376"/>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512377" y="4941168"/>
            <a:ext cx="7704856" cy="1754326"/>
          </a:xfrm>
          <a:prstGeom prst="rect">
            <a:avLst/>
          </a:prstGeom>
        </p:spPr>
        <p:txBody>
          <a:bodyPr wrap="square">
            <a:spAutoFit/>
          </a:bodyPr>
          <a:lstStyle/>
          <a:p>
            <a:r>
              <a:rPr lang="it-IT" b="1" u="sng" dirty="0">
                <a:latin typeface="Arial" panose="020B0604020202020204"/>
              </a:rPr>
              <a:t>Insufflatore vaginale</a:t>
            </a:r>
            <a:r>
              <a:rPr lang="it-IT" b="1" dirty="0">
                <a:latin typeface="Arial" panose="020B0604020202020204"/>
              </a:rPr>
              <a:t> per polveri contraccettive; si consigliava di introdurre in vagina mezz'ora prima del rapporto sessuale una polvere composta da solfato di chinina, acido borico e </a:t>
            </a:r>
            <a:r>
              <a:rPr lang="it-IT" b="1" dirty="0" err="1">
                <a:latin typeface="Arial" panose="020B0604020202020204"/>
              </a:rPr>
              <a:t>nitrofenolato</a:t>
            </a:r>
            <a:r>
              <a:rPr lang="it-IT" b="1" dirty="0">
                <a:latin typeface="Arial" panose="020B0604020202020204"/>
              </a:rPr>
              <a:t> di mercurio. </a:t>
            </a:r>
            <a:endParaRPr lang="it-IT" b="1" dirty="0" smtClean="0">
              <a:latin typeface="Arial" panose="020B0604020202020204"/>
            </a:endParaRPr>
          </a:p>
          <a:p>
            <a:r>
              <a:rPr lang="it-IT" b="1" dirty="0" smtClean="0">
                <a:latin typeface="Arial" panose="020B0604020202020204"/>
              </a:rPr>
              <a:t>Questa </a:t>
            </a:r>
            <a:r>
              <a:rPr lang="it-IT" b="1" dirty="0">
                <a:latin typeface="Arial" panose="020B0604020202020204"/>
              </a:rPr>
              <a:t>metodica per nulla sicura, era praticata </a:t>
            </a:r>
            <a:r>
              <a:rPr lang="it-IT" b="1" dirty="0" smtClean="0">
                <a:latin typeface="Arial" panose="020B0604020202020204"/>
              </a:rPr>
              <a:t>soprattutto </a:t>
            </a:r>
            <a:r>
              <a:rPr lang="it-IT" b="1" dirty="0">
                <a:latin typeface="Arial" panose="020B0604020202020204"/>
              </a:rPr>
              <a:t>in Inghilterra, negli Usa ed in Germania. </a:t>
            </a:r>
            <a:endParaRPr lang="it-I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493" y="4272677"/>
            <a:ext cx="8964488" cy="1754326"/>
          </a:xfrm>
          <a:prstGeom prst="rect">
            <a:avLst/>
          </a:prstGeom>
        </p:spPr>
        <p:txBody>
          <a:bodyPr wrap="square">
            <a:spAutoFit/>
          </a:bodyPr>
          <a:lstStyle/>
          <a:p>
            <a:r>
              <a:rPr lang="it-IT" b="1" dirty="0">
                <a:latin typeface="Arial" panose="020B0604020202020204"/>
              </a:rPr>
              <a:t>Cannula vaginale </a:t>
            </a:r>
            <a:r>
              <a:rPr lang="it-IT" b="1" dirty="0" smtClean="0">
                <a:latin typeface="Arial" panose="020B0604020202020204"/>
              </a:rPr>
              <a:t>consigliata per igiene ma anche </a:t>
            </a:r>
            <a:r>
              <a:rPr lang="it-IT" b="1" dirty="0">
                <a:latin typeface="Arial" panose="020B0604020202020204"/>
              </a:rPr>
              <a:t>per "lavande </a:t>
            </a:r>
            <a:r>
              <a:rPr lang="it-IT" b="1" dirty="0" smtClean="0">
                <a:latin typeface="Arial" panose="020B0604020202020204"/>
              </a:rPr>
              <a:t>antifecondative. </a:t>
            </a:r>
            <a:endParaRPr lang="it-IT" b="1" dirty="0" smtClean="0">
              <a:latin typeface="Arial" panose="020B0604020202020204"/>
            </a:endParaRPr>
          </a:p>
          <a:p>
            <a:endParaRPr lang="it-IT" b="1" dirty="0">
              <a:latin typeface="Arial" panose="020B0604020202020204"/>
            </a:endParaRPr>
          </a:p>
          <a:p>
            <a:r>
              <a:rPr lang="it-IT" b="1" dirty="0" smtClean="0">
                <a:latin typeface="Arial" panose="020B0604020202020204"/>
              </a:rPr>
              <a:t>Vi </a:t>
            </a:r>
            <a:r>
              <a:rPr lang="it-IT" b="1" dirty="0">
                <a:latin typeface="Arial" panose="020B0604020202020204"/>
              </a:rPr>
              <a:t>è stato un periodo, fine 1800 inizi 1900, in cui queste lavande avevano conosciuto un certo successo </a:t>
            </a:r>
            <a:r>
              <a:rPr lang="it-IT" b="1" dirty="0" smtClean="0">
                <a:latin typeface="Arial" panose="020B0604020202020204"/>
              </a:rPr>
              <a:t>in </a:t>
            </a:r>
            <a:r>
              <a:rPr lang="it-IT" b="1" dirty="0">
                <a:latin typeface="Arial" panose="020B0604020202020204"/>
              </a:rPr>
              <a:t>quanto venivano usate delle soluzioni di </a:t>
            </a:r>
            <a:r>
              <a:rPr lang="it-IT" b="1" dirty="0">
                <a:latin typeface="Arial" panose="020B0604020202020204"/>
                <a:hlinkClick r:id="rId1"/>
              </a:rPr>
              <a:t>sublimato di mercurio</a:t>
            </a:r>
            <a:r>
              <a:rPr lang="it-IT" b="1" dirty="0">
                <a:latin typeface="Arial" panose="020B0604020202020204"/>
              </a:rPr>
              <a:t> che neutralizzavano sicuramente tutti gli spermatozoi ma che provocavano anche gravissimi danni ai tessuti vaginali. </a:t>
            </a:r>
            <a:endParaRPr lang="it-IT" dirty="0">
              <a:effectLst/>
            </a:endParaRPr>
          </a:p>
        </p:txBody>
      </p:sp>
      <p:pic>
        <p:nvPicPr>
          <p:cNvPr id="2050" name="Picture 2" descr="Siringhe vaginali - siringhe battesimali.1700-1800 Clystère à baptiser - Pewter baptismal syri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860033" cy="3764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764" y="18047"/>
            <a:ext cx="4937239" cy="374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323528" y="3356992"/>
            <a:ext cx="1745799" cy="369332"/>
          </a:xfrm>
          <a:prstGeom prst="rect">
            <a:avLst/>
          </a:prstGeom>
          <a:noFill/>
        </p:spPr>
        <p:txBody>
          <a:bodyPr wrap="none" rtlCol="0">
            <a:spAutoFit/>
          </a:bodyPr>
          <a:lstStyle/>
          <a:p>
            <a:r>
              <a:rPr lang="it-IT" b="1" dirty="0" smtClean="0">
                <a:solidFill>
                  <a:schemeClr val="bg1"/>
                </a:solidFill>
              </a:rPr>
              <a:t>Siringhe vaginali</a:t>
            </a:r>
            <a:endParaRPr lang="it-IT"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74703" y="5157192"/>
            <a:ext cx="4572000" cy="923330"/>
          </a:xfrm>
          <a:prstGeom prst="rect">
            <a:avLst/>
          </a:prstGeom>
        </p:spPr>
        <p:txBody>
          <a:bodyPr>
            <a:spAutoFit/>
          </a:bodyPr>
          <a:lstStyle/>
          <a:p>
            <a:r>
              <a:rPr lang="it-IT" dirty="0" smtClean="0"/>
              <a:t>Spermicida distribuito </a:t>
            </a:r>
            <a:r>
              <a:rPr lang="it-IT" dirty="0"/>
              <a:t>alla </a:t>
            </a:r>
            <a:r>
              <a:rPr lang="it-IT" dirty="0" err="1"/>
              <a:t>Mother’s</a:t>
            </a:r>
            <a:r>
              <a:rPr lang="it-IT" dirty="0"/>
              <a:t> Clinic di Londra a partire dagli anni Venti del Novecento.</a:t>
            </a:r>
            <a:endParaRPr lang="it-IT" dirty="0"/>
          </a:p>
        </p:txBody>
      </p:sp>
      <p:pic>
        <p:nvPicPr>
          <p:cNvPr id="10244" name="Picture 4" descr="http://www.nationalgeographic.it/images/2016/02/22/165001306-06ba8c76-74bf-433d-a7f7-dfdd593c84d2.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500" y="-136526"/>
            <a:ext cx="7676852" cy="5117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oto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31639" y="3284984"/>
            <a:ext cx="6323831" cy="345638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63688" y="234514"/>
            <a:ext cx="4572000" cy="2923877"/>
          </a:xfrm>
          <a:prstGeom prst="rect">
            <a:avLst/>
          </a:prstGeom>
        </p:spPr>
        <p:txBody>
          <a:bodyPr>
            <a:spAutoFit/>
          </a:bodyPr>
          <a:lstStyle/>
          <a:p>
            <a:r>
              <a:rPr lang="it-IT" sz="2400" b="1" dirty="0" smtClean="0"/>
              <a:t>    Coca-cola contraccettiva</a:t>
            </a:r>
            <a:r>
              <a:rPr lang="it-IT" sz="2000" dirty="0"/>
              <a:t>.</a:t>
            </a:r>
            <a:r>
              <a:rPr lang="it-IT" sz="2000" dirty="0" smtClean="0"/>
              <a:t> </a:t>
            </a:r>
            <a:endParaRPr lang="it-IT" sz="2000" dirty="0" smtClean="0"/>
          </a:p>
          <a:p>
            <a:endParaRPr lang="it-IT" sz="2000" dirty="0" smtClean="0"/>
          </a:p>
          <a:p>
            <a:r>
              <a:rPr lang="it-IT" sz="2000" b="1" dirty="0"/>
              <a:t>N</a:t>
            </a:r>
            <a:r>
              <a:rPr lang="it-IT" sz="2000" b="1" dirty="0" smtClean="0"/>
              <a:t>egli </a:t>
            </a:r>
            <a:r>
              <a:rPr lang="it-IT" sz="2000" b="1" dirty="0"/>
              <a:t>anni </a:t>
            </a:r>
            <a:r>
              <a:rPr lang="it-IT" sz="2000" b="1" dirty="0" smtClean="0"/>
              <a:t>Cinquanta - sessanta </a:t>
            </a:r>
            <a:r>
              <a:rPr lang="it-IT" sz="2000" b="1" dirty="0"/>
              <a:t>una leggenda metropolitana voleva che la Coca-Cola fosse in grado di uccidere gli </a:t>
            </a:r>
            <a:r>
              <a:rPr lang="it-IT" sz="2000" b="1" dirty="0" smtClean="0"/>
              <a:t>spermatozoi.</a:t>
            </a:r>
            <a:endParaRPr lang="it-IT" sz="2000" b="1" dirty="0" smtClean="0"/>
          </a:p>
          <a:p>
            <a:r>
              <a:rPr lang="it-IT" sz="2000" b="1" dirty="0" smtClean="0"/>
              <a:t>Alle </a:t>
            </a:r>
            <a:r>
              <a:rPr lang="it-IT" sz="2000" b="1" dirty="0"/>
              <a:t>donne veniva raccomandato di farsi una doccia di Coca-Cola prima o dopo il rapporto</a:t>
            </a:r>
            <a:r>
              <a:rPr lang="it-IT" sz="2000" dirty="0"/>
              <a:t>.</a:t>
            </a:r>
            <a:endParaRPr lang="it-IT"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ria della contraccezione. Pessario Vimulé. Si consigliava di spalmare l'interno e l'esterno del pessario con prodotti a base di chinino o con vaselina, di fare molta attenzione che esso fosse ben posizionato sul muso di tinca e si raccomandava di non rimuoverlo prima che fossero passate 6 ore dal rapporto sessuale; per maggior sicurezza si consigliava di praticare subito dopo la rimozione anche un lavaggio vaginale con una siring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3687" y="-15488"/>
            <a:ext cx="4822377" cy="373252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3717032"/>
            <a:ext cx="9096965" cy="2862322"/>
          </a:xfrm>
          <a:prstGeom prst="rect">
            <a:avLst/>
          </a:prstGeom>
        </p:spPr>
        <p:txBody>
          <a:bodyPr wrap="square">
            <a:spAutoFit/>
          </a:bodyPr>
          <a:lstStyle/>
          <a:p>
            <a:r>
              <a:rPr lang="it-IT" b="1" dirty="0">
                <a:latin typeface="Arial" panose="020B0604020202020204"/>
              </a:rPr>
              <a:t>Pessario Contraccettivo in gomma </a:t>
            </a:r>
            <a:r>
              <a:rPr lang="it-IT" b="1" dirty="0" smtClean="0">
                <a:latin typeface="Arial" panose="020B0604020202020204"/>
              </a:rPr>
              <a:t>rossa. Era </a:t>
            </a:r>
            <a:r>
              <a:rPr lang="it-IT" b="1" dirty="0">
                <a:latin typeface="Arial" panose="020B0604020202020204"/>
              </a:rPr>
              <a:t>commercializzato come terapia contro il prolasso (</a:t>
            </a:r>
            <a:r>
              <a:rPr lang="it-IT" b="1" dirty="0" err="1">
                <a:latin typeface="Arial" panose="020B0604020202020204"/>
              </a:rPr>
              <a:t>Prolapsus</a:t>
            </a:r>
            <a:r>
              <a:rPr lang="it-IT" b="1" dirty="0">
                <a:latin typeface="Arial" panose="020B0604020202020204"/>
              </a:rPr>
              <a:t> </a:t>
            </a:r>
            <a:r>
              <a:rPr lang="it-IT" b="1" dirty="0" err="1">
                <a:latin typeface="Arial" panose="020B0604020202020204"/>
              </a:rPr>
              <a:t>Pessary</a:t>
            </a:r>
            <a:r>
              <a:rPr lang="it-IT" b="1" dirty="0">
                <a:latin typeface="Arial" panose="020B0604020202020204"/>
              </a:rPr>
              <a:t>) ma </a:t>
            </a:r>
            <a:r>
              <a:rPr lang="it-IT" b="1" dirty="0" err="1">
                <a:latin typeface="Arial" panose="020B0604020202020204"/>
              </a:rPr>
              <a:t>sopratutto</a:t>
            </a:r>
            <a:r>
              <a:rPr lang="it-IT" b="1" dirty="0">
                <a:latin typeface="Arial" panose="020B0604020202020204"/>
              </a:rPr>
              <a:t> era  </a:t>
            </a:r>
            <a:r>
              <a:rPr lang="it-IT" b="1" i="1" dirty="0">
                <a:latin typeface="Arial" panose="020B0604020202020204"/>
              </a:rPr>
              <a:t>"molto raccomandato per quelle donne delicate che per un'anomalia delle pelvi dovevano evitare una gravidanza" </a:t>
            </a:r>
            <a:r>
              <a:rPr lang="it-IT" b="1" dirty="0">
                <a:latin typeface="Arial" panose="020B0604020202020204"/>
              </a:rPr>
              <a:t>- vedi opuscolo allegato. </a:t>
            </a:r>
            <a:endParaRPr lang="it-IT" dirty="0"/>
          </a:p>
          <a:p>
            <a:r>
              <a:rPr lang="it-IT" b="1" dirty="0">
                <a:latin typeface="Arial" panose="020B0604020202020204"/>
              </a:rPr>
              <a:t>Si consigliava di spalmare l'interno e l'esterno del pessario con prodotti a base di </a:t>
            </a:r>
            <a:r>
              <a:rPr lang="it-IT" b="1" dirty="0" smtClean="0">
                <a:latin typeface="Arial" panose="020B0604020202020204"/>
              </a:rPr>
              <a:t>chinino, e </a:t>
            </a:r>
            <a:r>
              <a:rPr lang="it-IT" b="1" dirty="0">
                <a:latin typeface="Arial" panose="020B0604020202020204"/>
              </a:rPr>
              <a:t>si raccomandava di non rimuoverlo prima che fossero passate 6 ore dal rapporto </a:t>
            </a:r>
            <a:r>
              <a:rPr lang="it-IT" b="1" dirty="0" smtClean="0">
                <a:latin typeface="Arial" panose="020B0604020202020204"/>
              </a:rPr>
              <a:t>sessuale.</a:t>
            </a:r>
            <a:endParaRPr lang="it-IT" b="1" dirty="0" smtClean="0">
              <a:latin typeface="Arial" panose="020B0604020202020204"/>
            </a:endParaRPr>
          </a:p>
          <a:p>
            <a:endParaRPr lang="it-IT" b="1" dirty="0" smtClean="0">
              <a:latin typeface="Arial" panose="020B0604020202020204"/>
            </a:endParaRPr>
          </a:p>
          <a:p>
            <a:r>
              <a:rPr lang="it-IT" b="1" dirty="0" smtClean="0">
                <a:latin typeface="Arial" panose="020B0604020202020204"/>
              </a:rPr>
              <a:t>Per </a:t>
            </a:r>
            <a:r>
              <a:rPr lang="it-IT" b="1" dirty="0">
                <a:latin typeface="Arial" panose="020B0604020202020204"/>
              </a:rPr>
              <a:t>maggior sicurezza si consigliava di praticare subito dopo la rimozione anche un lavaggio vaginale con una </a:t>
            </a:r>
            <a:r>
              <a:rPr lang="it-IT" b="1" dirty="0" smtClean="0">
                <a:latin typeface="Arial" panose="020B0604020202020204"/>
              </a:rPr>
              <a:t>siringa.</a:t>
            </a:r>
            <a:endParaRPr lang="it-IT" dirty="0">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amber-ambre-inclusions.info/images/Diaframmi%20(3).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99992" y="680470"/>
            <a:ext cx="4581525" cy="347662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www.amber-ambre-inclusions.info/images/Diafram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3" y="548680"/>
            <a:ext cx="4461469" cy="3634069"/>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64831" y="4797152"/>
            <a:ext cx="9028518" cy="1477328"/>
          </a:xfrm>
          <a:prstGeom prst="rect">
            <a:avLst/>
          </a:prstGeom>
        </p:spPr>
        <p:txBody>
          <a:bodyPr wrap="square">
            <a:spAutoFit/>
          </a:bodyPr>
          <a:lstStyle/>
          <a:p>
            <a:r>
              <a:rPr lang="it-IT" b="1" dirty="0">
                <a:latin typeface="Arial" panose="020B0604020202020204"/>
              </a:rPr>
              <a:t>Set di  7 </a:t>
            </a:r>
            <a:r>
              <a:rPr lang="it-IT" b="1" dirty="0" smtClean="0">
                <a:latin typeface="Arial" panose="020B0604020202020204"/>
              </a:rPr>
              <a:t>diaframmi; </a:t>
            </a:r>
            <a:r>
              <a:rPr lang="it-IT" b="1" dirty="0">
                <a:latin typeface="Arial" panose="020B0604020202020204"/>
              </a:rPr>
              <a:t>partono da un diametro minimo di 60 mm fino a 90 mm</a:t>
            </a:r>
            <a:r>
              <a:rPr lang="it-IT" b="1" dirty="0" smtClean="0">
                <a:latin typeface="Arial" panose="020B0604020202020204"/>
              </a:rPr>
              <a:t>. Nella </a:t>
            </a:r>
            <a:r>
              <a:rPr lang="it-IT" b="1" dirty="0">
                <a:latin typeface="Arial" panose="020B0604020202020204"/>
              </a:rPr>
              <a:t>confezione è contenuto anche un libretto di istruzioni </a:t>
            </a:r>
            <a:r>
              <a:rPr lang="it-IT" b="1" dirty="0" smtClean="0">
                <a:latin typeface="Arial" panose="020B0604020202020204"/>
              </a:rPr>
              <a:t>, </a:t>
            </a:r>
            <a:r>
              <a:rPr lang="it-IT" b="1" dirty="0">
                <a:latin typeface="Arial" panose="020B0604020202020204"/>
              </a:rPr>
              <a:t>3 tipi di applicatori ed un tubetto di crema </a:t>
            </a:r>
            <a:r>
              <a:rPr lang="it-IT" b="1" dirty="0" smtClean="0">
                <a:latin typeface="Arial" panose="020B0604020202020204"/>
              </a:rPr>
              <a:t>spermicida.</a:t>
            </a:r>
            <a:endParaRPr lang="it-IT" b="1" dirty="0" smtClean="0">
              <a:latin typeface="Arial" panose="020B0604020202020204"/>
            </a:endParaRPr>
          </a:p>
          <a:p>
            <a:r>
              <a:rPr lang="it-IT" b="1" dirty="0" smtClean="0">
                <a:latin typeface="Arial" panose="020B0604020202020204"/>
              </a:rPr>
              <a:t> </a:t>
            </a:r>
            <a:endParaRPr lang="it-IT" b="1" dirty="0" smtClean="0">
              <a:latin typeface="Arial" panose="020B0604020202020204"/>
            </a:endParaRPr>
          </a:p>
          <a:p>
            <a:r>
              <a:rPr lang="it-IT" b="1" dirty="0" smtClean="0">
                <a:latin typeface="Arial" panose="020B0604020202020204"/>
              </a:rPr>
              <a:t>Prodotto </a:t>
            </a:r>
            <a:r>
              <a:rPr lang="it-IT" b="1" dirty="0">
                <a:latin typeface="Arial" panose="020B0604020202020204"/>
              </a:rPr>
              <a:t>dalla ditta </a:t>
            </a:r>
            <a:r>
              <a:rPr lang="it-IT" b="1" dirty="0" err="1">
                <a:latin typeface="Arial" panose="020B0604020202020204"/>
              </a:rPr>
              <a:t>Larré</a:t>
            </a:r>
            <a:r>
              <a:rPr lang="it-IT" b="1" dirty="0">
                <a:latin typeface="Arial" panose="020B0604020202020204"/>
              </a:rPr>
              <a:t> di Denver - Colorado. 1950 </a:t>
            </a:r>
            <a:r>
              <a:rPr lang="it-IT" b="1" dirty="0" err="1">
                <a:latin typeface="Arial" panose="020B0604020202020204"/>
              </a:rPr>
              <a:t>ca</a:t>
            </a:r>
            <a:endParaRPr lang="it-IT" dirty="0">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kugener.com/images/PATENTEX_196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500" y="-136524"/>
            <a:ext cx="5948659" cy="451823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96710" y="4898777"/>
            <a:ext cx="7491282" cy="1200329"/>
          </a:xfrm>
          <a:prstGeom prst="rect">
            <a:avLst/>
          </a:prstGeom>
          <a:noFill/>
        </p:spPr>
        <p:txBody>
          <a:bodyPr wrap="none" rtlCol="0">
            <a:spAutoFit/>
          </a:bodyPr>
          <a:lstStyle/>
          <a:p>
            <a:r>
              <a:rPr lang="it-IT" b="1" dirty="0" err="1" smtClean="0"/>
              <a:t>Nonoxynol</a:t>
            </a:r>
            <a:r>
              <a:rPr lang="it-IT" b="1" dirty="0" smtClean="0"/>
              <a:t> 9: sostanza tensioattiva che aggredisce la membrana </a:t>
            </a:r>
            <a:r>
              <a:rPr lang="it-IT" b="1" dirty="0" err="1" smtClean="0"/>
              <a:t>acrosomiale</a:t>
            </a:r>
            <a:endParaRPr lang="it-IT" b="1" dirty="0" smtClean="0"/>
          </a:p>
          <a:p>
            <a:r>
              <a:rPr lang="it-IT" b="1" dirty="0"/>
              <a:t>d</a:t>
            </a:r>
            <a:r>
              <a:rPr lang="it-IT" b="1" dirty="0" smtClean="0"/>
              <a:t>egli spermatozoi rendendoli inattivi.</a:t>
            </a:r>
            <a:endParaRPr lang="it-IT" b="1" dirty="0" smtClean="0"/>
          </a:p>
          <a:p>
            <a:endParaRPr lang="it-IT" b="1" dirty="0" smtClean="0"/>
          </a:p>
          <a:p>
            <a:r>
              <a:rPr lang="it-IT" b="1" dirty="0" smtClean="0"/>
              <a:t>Oggi è lo spermicida più usato.</a:t>
            </a:r>
            <a:endParaRPr lang="it-IT"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065" y="735895"/>
            <a:ext cx="9099930"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788474" y="184666"/>
            <a:ext cx="1215397" cy="461665"/>
          </a:xfrm>
          <a:prstGeom prst="rect">
            <a:avLst/>
          </a:prstGeom>
          <a:noFill/>
        </p:spPr>
        <p:txBody>
          <a:bodyPr wrap="none" rtlCol="0">
            <a:spAutoFit/>
          </a:bodyPr>
          <a:lstStyle/>
          <a:p>
            <a:r>
              <a:rPr lang="it-IT" sz="2400" b="1" dirty="0" smtClean="0"/>
              <a:t>SPIRALE</a:t>
            </a:r>
            <a:endParaRPr lang="it-IT" sz="2400"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2051050" y="785813"/>
            <a:ext cx="611663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it-IT" altLang="it-IT" sz="2400" b="1" dirty="0" smtClean="0">
                <a:solidFill>
                  <a:schemeClr val="accent2"/>
                </a:solidFill>
              </a:rPr>
              <a:t>PREMESSA</a:t>
            </a:r>
            <a:endParaRPr lang="it-IT" altLang="it-IT" sz="2400" b="1" dirty="0" smtClean="0">
              <a:solidFill>
                <a:schemeClr val="accent2"/>
              </a:solidFill>
            </a:endParaRPr>
          </a:p>
          <a:p>
            <a:pPr algn="ctr" fontAlgn="base">
              <a:spcBef>
                <a:spcPct val="0"/>
              </a:spcBef>
              <a:spcAft>
                <a:spcPct val="0"/>
              </a:spcAft>
            </a:pPr>
            <a:endParaRPr lang="it-IT" altLang="it-IT" sz="2400" b="1" dirty="0">
              <a:solidFill>
                <a:srgbClr val="3333CC"/>
              </a:solidFill>
            </a:endParaRPr>
          </a:p>
          <a:p>
            <a:pPr algn="ctr" fontAlgn="base">
              <a:spcBef>
                <a:spcPct val="0"/>
              </a:spcBef>
              <a:spcAft>
                <a:spcPct val="0"/>
              </a:spcAft>
            </a:pPr>
            <a:r>
              <a:rPr lang="it-IT" altLang="it-IT" sz="2400" b="1" dirty="0" smtClean="0">
                <a:solidFill>
                  <a:srgbClr val="3333CC"/>
                </a:solidFill>
              </a:rPr>
              <a:t>Stadi della Medicina</a:t>
            </a:r>
            <a:r>
              <a:rPr lang="it-IT" altLang="it-IT" sz="2400" b="1" dirty="0" smtClean="0">
                <a:solidFill>
                  <a:srgbClr val="000000"/>
                </a:solidFill>
              </a:rPr>
              <a:t>              </a:t>
            </a:r>
            <a:r>
              <a:rPr lang="it-IT" altLang="it-IT" sz="1600" b="1" dirty="0" smtClean="0">
                <a:solidFill>
                  <a:srgbClr val="000000"/>
                </a:solidFill>
              </a:rPr>
              <a:t>                        </a:t>
            </a:r>
            <a:endParaRPr lang="it-IT" altLang="it-IT" sz="1600" b="1" dirty="0" smtClean="0">
              <a:solidFill>
                <a:srgbClr val="000000"/>
              </a:solidFill>
            </a:endParaRPr>
          </a:p>
          <a:p>
            <a:pPr fontAlgn="base">
              <a:spcBef>
                <a:spcPct val="0"/>
              </a:spcBef>
              <a:spcAft>
                <a:spcPct val="0"/>
              </a:spcAft>
            </a:pPr>
            <a:endParaRPr lang="it-IT" altLang="it-IT" sz="1600" b="1" dirty="0" smtClean="0">
              <a:solidFill>
                <a:srgbClr val="000000"/>
              </a:solidFill>
            </a:endParaRPr>
          </a:p>
          <a:p>
            <a:pPr fontAlgn="base">
              <a:spcBef>
                <a:spcPct val="0"/>
              </a:spcBef>
              <a:spcAft>
                <a:spcPct val="0"/>
              </a:spcAft>
            </a:pPr>
            <a:endParaRPr lang="it-IT" altLang="it-IT" sz="1600" b="1" dirty="0" smtClean="0">
              <a:solidFill>
                <a:srgbClr val="000000"/>
              </a:solidFill>
            </a:endParaRPr>
          </a:p>
          <a:p>
            <a:pPr fontAlgn="base">
              <a:spcBef>
                <a:spcPct val="0"/>
              </a:spcBef>
              <a:spcAft>
                <a:spcPct val="0"/>
              </a:spcAft>
            </a:pPr>
            <a:r>
              <a:rPr lang="it-IT" altLang="it-IT" sz="1600" b="1" dirty="0" smtClean="0">
                <a:solidFill>
                  <a:srgbClr val="000000"/>
                </a:solidFill>
              </a:rPr>
              <a:t>                       1.  ISTINTIVA</a:t>
            </a:r>
            <a:endParaRPr lang="it-IT" altLang="it-IT" sz="1600" b="1" dirty="0" smtClean="0">
              <a:solidFill>
                <a:srgbClr val="000000"/>
              </a:solidFill>
            </a:endParaRPr>
          </a:p>
          <a:p>
            <a:pPr fontAlgn="base">
              <a:spcBef>
                <a:spcPct val="0"/>
              </a:spcBef>
              <a:spcAft>
                <a:spcPct val="0"/>
              </a:spcAft>
            </a:pPr>
            <a:endParaRPr lang="it-IT" altLang="it-IT" sz="1600" b="1" dirty="0" smtClean="0">
              <a:solidFill>
                <a:srgbClr val="000000"/>
              </a:solidFill>
            </a:endParaRPr>
          </a:p>
          <a:p>
            <a:pPr fontAlgn="base">
              <a:spcBef>
                <a:spcPct val="0"/>
              </a:spcBef>
              <a:spcAft>
                <a:spcPct val="0"/>
              </a:spcAft>
            </a:pPr>
            <a:r>
              <a:rPr lang="it-IT" altLang="it-IT" sz="1600" b="1" dirty="0" smtClean="0">
                <a:solidFill>
                  <a:srgbClr val="000000"/>
                </a:solidFill>
              </a:rPr>
              <a:t>                       2.  SACERDOTALE</a:t>
            </a:r>
            <a:endParaRPr lang="it-IT" altLang="it-IT" sz="1600" b="1" dirty="0" smtClean="0">
              <a:solidFill>
                <a:srgbClr val="000000"/>
              </a:solidFill>
            </a:endParaRPr>
          </a:p>
          <a:p>
            <a:pPr fontAlgn="base">
              <a:spcBef>
                <a:spcPct val="0"/>
              </a:spcBef>
              <a:spcAft>
                <a:spcPct val="0"/>
              </a:spcAft>
            </a:pPr>
            <a:endParaRPr lang="it-IT" altLang="it-IT" sz="1600" b="1" dirty="0" smtClean="0">
              <a:solidFill>
                <a:srgbClr val="000000"/>
              </a:solidFill>
            </a:endParaRPr>
          </a:p>
          <a:p>
            <a:pPr fontAlgn="base">
              <a:spcBef>
                <a:spcPct val="0"/>
              </a:spcBef>
              <a:spcAft>
                <a:spcPct val="0"/>
              </a:spcAft>
            </a:pPr>
            <a:r>
              <a:rPr lang="it-IT" altLang="it-IT" sz="1600" b="1" dirty="0" smtClean="0">
                <a:solidFill>
                  <a:srgbClr val="000000"/>
                </a:solidFill>
              </a:rPr>
              <a:t>                       3.  MAGICA</a:t>
            </a:r>
            <a:endParaRPr lang="it-IT" altLang="it-IT" sz="1600" b="1" dirty="0" smtClean="0">
              <a:solidFill>
                <a:srgbClr val="000000"/>
              </a:solidFill>
            </a:endParaRPr>
          </a:p>
          <a:p>
            <a:pPr fontAlgn="base">
              <a:spcBef>
                <a:spcPct val="0"/>
              </a:spcBef>
              <a:spcAft>
                <a:spcPct val="0"/>
              </a:spcAft>
            </a:pPr>
            <a:endParaRPr lang="it-IT" altLang="it-IT" sz="1600" b="1" dirty="0" smtClean="0">
              <a:solidFill>
                <a:srgbClr val="000000"/>
              </a:solidFill>
            </a:endParaRPr>
          </a:p>
          <a:p>
            <a:pPr fontAlgn="base">
              <a:spcBef>
                <a:spcPct val="0"/>
              </a:spcBef>
              <a:spcAft>
                <a:spcPct val="0"/>
              </a:spcAft>
            </a:pPr>
            <a:r>
              <a:rPr lang="it-IT" altLang="it-IT" sz="1600" b="1" dirty="0" smtClean="0">
                <a:solidFill>
                  <a:srgbClr val="000000"/>
                </a:solidFill>
              </a:rPr>
              <a:t>                       4.  EMPIRICA</a:t>
            </a:r>
            <a:endParaRPr lang="it-IT" altLang="it-IT" sz="1600" b="1" dirty="0" smtClean="0">
              <a:solidFill>
                <a:srgbClr val="000000"/>
              </a:solidFill>
            </a:endParaRPr>
          </a:p>
          <a:p>
            <a:pPr fontAlgn="base">
              <a:spcBef>
                <a:spcPct val="0"/>
              </a:spcBef>
              <a:spcAft>
                <a:spcPct val="0"/>
              </a:spcAft>
            </a:pPr>
            <a:endParaRPr lang="it-IT" altLang="it-IT" sz="1600" b="1" dirty="0" smtClean="0">
              <a:solidFill>
                <a:srgbClr val="000000"/>
              </a:solidFill>
            </a:endParaRPr>
          </a:p>
          <a:p>
            <a:pPr fontAlgn="base">
              <a:spcBef>
                <a:spcPct val="0"/>
              </a:spcBef>
              <a:spcAft>
                <a:spcPct val="0"/>
              </a:spcAft>
            </a:pPr>
            <a:r>
              <a:rPr lang="it-IT" altLang="it-IT" sz="1600" b="1" dirty="0" smtClean="0">
                <a:solidFill>
                  <a:srgbClr val="000000"/>
                </a:solidFill>
              </a:rPr>
              <a:t>                       5.  SCIENTIFICA</a:t>
            </a:r>
            <a:endParaRPr lang="it-IT" altLang="it-IT" sz="1600" b="1" dirty="0" smtClean="0">
              <a:solidFill>
                <a:srgbClr val="000000"/>
              </a:solidFill>
            </a:endParaRPr>
          </a:p>
          <a:p>
            <a:pPr algn="ctr" fontAlgn="base">
              <a:spcBef>
                <a:spcPct val="0"/>
              </a:spcBef>
              <a:spcAft>
                <a:spcPct val="0"/>
              </a:spcAft>
            </a:pPr>
            <a:endParaRPr lang="it-IT" altLang="it-IT" sz="2400" b="1" dirty="0" smtClean="0">
              <a:solidFill>
                <a:srgbClr val="000000"/>
              </a:solidFill>
            </a:endParaRPr>
          </a:p>
        </p:txBody>
      </p:sp>
      <p:sp>
        <p:nvSpPr>
          <p:cNvPr id="23557" name="Text Box 5"/>
          <p:cNvSpPr txBox="1">
            <a:spLocks noChangeArrowheads="1"/>
          </p:cNvSpPr>
          <p:nvPr/>
        </p:nvSpPr>
        <p:spPr bwMode="auto">
          <a:xfrm>
            <a:off x="1671638" y="51768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it-IT" altLang="it-IT" sz="2400" smtClean="0">
              <a:solidFill>
                <a:srgbClr val="000000"/>
              </a:solidFill>
            </a:endParaRPr>
          </a:p>
        </p:txBody>
      </p:sp>
      <p:pic>
        <p:nvPicPr>
          <p:cNvPr id="23559" name="Picture 7" descr="Note-succinte-sulla-Medicina-Egizia_imagelarg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8520" y="0"/>
            <a:ext cx="3231620" cy="2636912"/>
          </a:xfrm>
          <a:prstGeom prst="rect">
            <a:avLst/>
          </a:prstGeom>
          <a:noFill/>
          <a:extLst>
            <a:ext uri="{909E8E84-426E-40DD-AFC4-6F175D3DCCD1}">
              <a14:hiddenFill xmlns:a14="http://schemas.microsoft.com/office/drawing/2010/main">
                <a:solidFill>
                  <a:srgbClr val="FFFFFF"/>
                </a:solidFill>
              </a14:hiddenFill>
            </a:ext>
          </a:extLst>
        </p:spPr>
      </p:pic>
      <p:sp>
        <p:nvSpPr>
          <p:cNvPr id="23560" name="Text Box 8"/>
          <p:cNvSpPr txBox="1">
            <a:spLocks noChangeArrowheads="1"/>
          </p:cNvSpPr>
          <p:nvPr/>
        </p:nvSpPr>
        <p:spPr bwMode="auto">
          <a:xfrm>
            <a:off x="4695825" y="50339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it-IT" altLang="it-IT" sz="2400" smtClean="0">
              <a:solidFill>
                <a:srgbClr val="000000"/>
              </a:solidFill>
            </a:endParaRPr>
          </a:p>
        </p:txBody>
      </p:sp>
      <p:pic>
        <p:nvPicPr>
          <p:cNvPr id="23562" name="Picture 10" descr="pentaco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0"/>
            <a:ext cx="2573676" cy="2616570"/>
          </a:xfrm>
          <a:prstGeom prst="rect">
            <a:avLst/>
          </a:prstGeom>
          <a:noFill/>
          <a:extLst>
            <a:ext uri="{909E8E84-426E-40DD-AFC4-6F175D3DCCD1}">
              <a14:hiddenFill xmlns:a14="http://schemas.microsoft.com/office/drawing/2010/main">
                <a:solidFill>
                  <a:srgbClr val="FFFFFF"/>
                </a:solidFill>
              </a14:hiddenFill>
            </a:ext>
          </a:extLst>
        </p:spPr>
      </p:pic>
      <p:sp>
        <p:nvSpPr>
          <p:cNvPr id="23563" name="Text Box 11"/>
          <p:cNvSpPr txBox="1">
            <a:spLocks noChangeArrowheads="1"/>
          </p:cNvSpPr>
          <p:nvPr/>
        </p:nvSpPr>
        <p:spPr bwMode="auto">
          <a:xfrm>
            <a:off x="7000875" y="57531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it-IT" altLang="it-IT" sz="2400" smtClean="0">
              <a:solidFill>
                <a:srgbClr val="000000"/>
              </a:solidFill>
            </a:endParaRPr>
          </a:p>
        </p:txBody>
      </p:sp>
      <p:pic>
        <p:nvPicPr>
          <p:cNvPr id="23565" name="Picture 13" descr="alchimia-300x2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6562"/>
            <a:ext cx="2987824" cy="2779538"/>
          </a:xfrm>
          <a:prstGeom prst="rect">
            <a:avLst/>
          </a:prstGeom>
          <a:noFill/>
          <a:extLst>
            <a:ext uri="{909E8E84-426E-40DD-AFC4-6F175D3DCCD1}">
              <a14:hiddenFill xmlns:a14="http://schemas.microsoft.com/office/drawing/2010/main">
                <a:solidFill>
                  <a:srgbClr val="FFFFFF"/>
                </a:solidFill>
              </a14:hiddenFill>
            </a:ext>
          </a:extLst>
        </p:spPr>
      </p:pic>
      <p:sp>
        <p:nvSpPr>
          <p:cNvPr id="23566" name="Text Box 14"/>
          <p:cNvSpPr txBox="1">
            <a:spLocks noChangeArrowheads="1"/>
          </p:cNvSpPr>
          <p:nvPr/>
        </p:nvSpPr>
        <p:spPr bwMode="auto">
          <a:xfrm>
            <a:off x="5775325" y="52498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it-IT" altLang="it-IT" sz="2400" smtClean="0">
              <a:solidFill>
                <a:srgbClr val="000000"/>
              </a:solidFill>
            </a:endParaRPr>
          </a:p>
        </p:txBody>
      </p:sp>
      <p:pic>
        <p:nvPicPr>
          <p:cNvPr id="23568" name="Picture 16" descr="ANd9GcTQMSEredTHqmL0g2urQrZuOKPsO0R_MTNKH0DL1iuFfQjvDi-8v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4192" y="4437112"/>
            <a:ext cx="3597708" cy="2420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tichi pessari contraccettiv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568" y="834971"/>
            <a:ext cx="7013461" cy="399170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3590" y="188640"/>
            <a:ext cx="8982830" cy="369332"/>
          </a:xfrm>
          <a:prstGeom prst="rect">
            <a:avLst/>
          </a:prstGeom>
        </p:spPr>
        <p:txBody>
          <a:bodyPr wrap="square">
            <a:spAutoFit/>
          </a:bodyPr>
          <a:lstStyle/>
          <a:p>
            <a:r>
              <a:rPr lang="it-IT" b="1" u="sng" dirty="0">
                <a:latin typeface="Arial" panose="020B0604020202020204"/>
              </a:rPr>
              <a:t>Pessari contraccettivi - fine 1800 inizio1900 - </a:t>
            </a:r>
            <a:r>
              <a:rPr lang="it-IT" b="1" u="sng" dirty="0" err="1">
                <a:latin typeface="Arial" panose="020B0604020202020204"/>
              </a:rPr>
              <a:t>Stérilet</a:t>
            </a:r>
            <a:r>
              <a:rPr lang="it-IT" b="1" u="sng" dirty="0">
                <a:latin typeface="Arial" panose="020B0604020202020204"/>
              </a:rPr>
              <a:t> </a:t>
            </a:r>
            <a:endParaRPr lang="it-IT" dirty="0"/>
          </a:p>
        </p:txBody>
      </p:sp>
      <p:sp>
        <p:nvSpPr>
          <p:cNvPr id="3" name="Rettangolo 2"/>
          <p:cNvSpPr/>
          <p:nvPr/>
        </p:nvSpPr>
        <p:spPr>
          <a:xfrm>
            <a:off x="64391" y="4826675"/>
            <a:ext cx="8952029" cy="2031325"/>
          </a:xfrm>
          <a:prstGeom prst="rect">
            <a:avLst/>
          </a:prstGeom>
        </p:spPr>
        <p:txBody>
          <a:bodyPr wrap="square">
            <a:spAutoFit/>
          </a:bodyPr>
          <a:lstStyle/>
          <a:p>
            <a:r>
              <a:rPr lang="it-IT" b="1" dirty="0" smtClean="0">
                <a:solidFill>
                  <a:srgbClr val="000000"/>
                </a:solidFill>
                <a:latin typeface="Arial" panose="020B0604020202020204"/>
              </a:rPr>
              <a:t>Verso </a:t>
            </a:r>
            <a:r>
              <a:rPr lang="it-IT" b="1" dirty="0">
                <a:solidFill>
                  <a:srgbClr val="000000"/>
                </a:solidFill>
                <a:latin typeface="Arial" panose="020B0604020202020204"/>
              </a:rPr>
              <a:t>la metà </a:t>
            </a:r>
            <a:r>
              <a:rPr lang="it-IT" b="1" dirty="0" smtClean="0">
                <a:solidFill>
                  <a:srgbClr val="000000"/>
                </a:solidFill>
                <a:latin typeface="Arial" panose="020B0604020202020204"/>
              </a:rPr>
              <a:t>dell’ 800 abbiamo dei </a:t>
            </a:r>
            <a:r>
              <a:rPr lang="it-IT" b="1" dirty="0">
                <a:solidFill>
                  <a:srgbClr val="000000"/>
                </a:solidFill>
                <a:latin typeface="Arial" panose="020B0604020202020204"/>
              </a:rPr>
              <a:t>piccoli strumenti a forma di spirale o di piccolo fungo, costruiti in oro, in argento o in alluminio, questi furono i precursori degli odierni IUD (Intra Uterine Device). </a:t>
            </a:r>
            <a:r>
              <a:rPr lang="it-IT" dirty="0"/>
              <a:t> </a:t>
            </a:r>
            <a:endParaRPr lang="it-IT" dirty="0" smtClean="0"/>
          </a:p>
          <a:p>
            <a:r>
              <a:rPr lang="it-IT" b="1" dirty="0" smtClean="0">
                <a:solidFill>
                  <a:srgbClr val="000000"/>
                </a:solidFill>
                <a:latin typeface="Arial" panose="020B0604020202020204"/>
              </a:rPr>
              <a:t>Venivano </a:t>
            </a:r>
            <a:r>
              <a:rPr lang="it-IT" b="1" dirty="0">
                <a:solidFill>
                  <a:srgbClr val="000000"/>
                </a:solidFill>
                <a:latin typeface="Arial" panose="020B0604020202020204"/>
              </a:rPr>
              <a:t>inseriti nel canale cervicale impedendo l’annidamento dell’ovulo ma, dato che la finalità contraccettiva era proibita in quasi tutti i Paesi, si finse che dovessero servire per sostenere il collo dell’utero: furono chiamati anch’essi </a:t>
            </a:r>
            <a:r>
              <a:rPr lang="it-IT" b="1" dirty="0" smtClean="0">
                <a:solidFill>
                  <a:srgbClr val="000000"/>
                </a:solidFill>
                <a:latin typeface="Arial" panose="020B0604020202020204"/>
              </a:rPr>
              <a:t>pessari </a:t>
            </a:r>
            <a:r>
              <a:rPr lang="it-IT" b="1" dirty="0">
                <a:solidFill>
                  <a:srgbClr val="000000"/>
                </a:solidFill>
                <a:latin typeface="Arial" panose="020B0604020202020204"/>
              </a:rPr>
              <a:t>e permessa quindi la loro commercializzazione.</a:t>
            </a:r>
            <a:endParaRPr lang="it-IT" dirty="0">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essari contraccettivi in oro -  Pessaires contraceptives en or - Gold spring pessa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52736"/>
            <a:ext cx="3276600" cy="220980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07504" y="260648"/>
            <a:ext cx="5472608" cy="369332"/>
          </a:xfrm>
          <a:prstGeom prst="rect">
            <a:avLst/>
          </a:prstGeom>
        </p:spPr>
        <p:txBody>
          <a:bodyPr wrap="square">
            <a:spAutoFit/>
          </a:bodyPr>
          <a:lstStyle/>
          <a:p>
            <a:r>
              <a:rPr lang="it-IT" b="1" u="sng" dirty="0">
                <a:latin typeface="Arial" panose="020B0604020202020204"/>
              </a:rPr>
              <a:t>Pessari contraccettivi in oro </a:t>
            </a:r>
            <a:r>
              <a:rPr lang="it-IT" b="1" dirty="0" smtClean="0">
                <a:latin typeface="Arial" panose="020B0604020202020204"/>
              </a:rPr>
              <a:t>.</a:t>
            </a:r>
            <a:endParaRPr lang="it-IT" dirty="0"/>
          </a:p>
        </p:txBody>
      </p:sp>
      <p:pic>
        <p:nvPicPr>
          <p:cNvPr id="21508" name="Picture 4" descr="Pessari contraccettivi in arg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438649"/>
            <a:ext cx="3248025" cy="2419351"/>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0" y="3573016"/>
            <a:ext cx="5796136" cy="369332"/>
          </a:xfrm>
          <a:prstGeom prst="rect">
            <a:avLst/>
          </a:prstGeom>
        </p:spPr>
        <p:txBody>
          <a:bodyPr wrap="square">
            <a:spAutoFit/>
          </a:bodyPr>
          <a:lstStyle/>
          <a:p>
            <a:r>
              <a:rPr lang="it-IT" b="1" u="sng" dirty="0">
                <a:latin typeface="Arial" panose="020B0604020202020204"/>
              </a:rPr>
              <a:t>Pessari contraccettivi in argento - Germania   </a:t>
            </a:r>
            <a:endParaRPr lang="it-IT" dirty="0"/>
          </a:p>
        </p:txBody>
      </p:sp>
      <p:pic>
        <p:nvPicPr>
          <p:cNvPr id="21510" name="Picture 6" descr="Pessari contraccettivi in oro -  Pessaires contraceptives en or - Gold spring pess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3810000" cy="4514851"/>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3635896" y="4941168"/>
            <a:ext cx="5508104" cy="1477328"/>
          </a:xfrm>
          <a:prstGeom prst="rect">
            <a:avLst/>
          </a:prstGeom>
        </p:spPr>
        <p:txBody>
          <a:bodyPr wrap="square">
            <a:spAutoFit/>
          </a:bodyPr>
          <a:lstStyle/>
          <a:p>
            <a:r>
              <a:rPr lang="it-IT" b="1" dirty="0">
                <a:latin typeface="Arial" panose="020B0604020202020204"/>
              </a:rPr>
              <a:t>L'inserimento di questi pessari era facilitato dall'uso di una piccola capsula di gelatina che raccoglieva i due steli normalmente divaricati; la gelatina sciogliendosi li liberava all'interno della cavità uterina.</a:t>
            </a:r>
            <a:endParaRPr lang="it-IT"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clo mestruale : giorno 5">
            <a:hlinkClick r:id="rId1" tooltip="Ciclo mestruale : giorno 5"/>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9596" y="1035433"/>
            <a:ext cx="3794787"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metodo-persona.com/pub/media/wysiwyg/products/0000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 y="0"/>
            <a:ext cx="5423323" cy="372853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827584" y="5085184"/>
            <a:ext cx="3501151" cy="646331"/>
          </a:xfrm>
          <a:prstGeom prst="rect">
            <a:avLst/>
          </a:prstGeom>
          <a:noFill/>
        </p:spPr>
        <p:txBody>
          <a:bodyPr wrap="none" rtlCol="0">
            <a:spAutoFit/>
          </a:bodyPr>
          <a:lstStyle/>
          <a:p>
            <a:r>
              <a:rPr lang="it-IT" b="1" dirty="0" smtClean="0"/>
              <a:t>CONTRACCEZIONE NATURALISTICA</a:t>
            </a:r>
            <a:endParaRPr lang="it-IT" b="1" dirty="0" smtClean="0"/>
          </a:p>
          <a:p>
            <a:r>
              <a:rPr lang="it-IT" b="1" dirty="0" smtClean="0"/>
              <a:t>E NATURALE</a:t>
            </a:r>
            <a:endParaRPr lang="it-IT" b="1" dirty="0"/>
          </a:p>
        </p:txBody>
      </p:sp>
      <p:pic>
        <p:nvPicPr>
          <p:cNvPr id="2050" name="Picture 2" descr="http://www.consultorio-ucipem.messina.it/uploads/images/diagramma%20circolare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1797" y="3334931"/>
            <a:ext cx="3761577" cy="350050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652120" y="6525344"/>
            <a:ext cx="652743" cy="369332"/>
          </a:xfrm>
          <a:prstGeom prst="rect">
            <a:avLst/>
          </a:prstGeom>
          <a:noFill/>
        </p:spPr>
        <p:txBody>
          <a:bodyPr wrap="none" rtlCol="0">
            <a:spAutoFit/>
          </a:bodyPr>
          <a:lstStyle/>
          <a:p>
            <a:r>
              <a:rPr lang="it-IT" b="1" dirty="0" smtClean="0">
                <a:solidFill>
                  <a:schemeClr val="bg1"/>
                </a:solidFill>
              </a:rPr>
              <a:t>1965</a:t>
            </a:r>
            <a:endParaRPr lang="it-IT"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300193" y="1255161"/>
            <a:ext cx="2828884" cy="560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0" y="1280949"/>
            <a:ext cx="6417227" cy="4154984"/>
          </a:xfrm>
          <a:prstGeom prst="rect">
            <a:avLst/>
          </a:prstGeom>
          <a:noFill/>
        </p:spPr>
        <p:txBody>
          <a:bodyPr wrap="square" rtlCol="0">
            <a:spAutoFit/>
          </a:bodyPr>
          <a:lstStyle/>
          <a:p>
            <a:r>
              <a:rPr lang="it-IT" sz="2400" b="1" dirty="0" smtClean="0"/>
              <a:t>COITUS INTERRUPTUS: tempestiva estrazione </a:t>
            </a:r>
            <a:endParaRPr lang="it-IT" sz="2400" b="1" dirty="0" smtClean="0"/>
          </a:p>
          <a:p>
            <a:r>
              <a:rPr lang="it-IT" sz="2400" b="1" dirty="0" smtClean="0"/>
              <a:t>del pene prima dell’eiaculazione.</a:t>
            </a:r>
            <a:endParaRPr lang="it-IT" sz="2400" b="1" dirty="0" smtClean="0"/>
          </a:p>
          <a:p>
            <a:endParaRPr lang="it-IT" sz="2400" dirty="0"/>
          </a:p>
          <a:p>
            <a:r>
              <a:rPr lang="it-IT" sz="2400" b="1" dirty="0" smtClean="0"/>
              <a:t>COITUS RESERVATUS</a:t>
            </a:r>
            <a:r>
              <a:rPr lang="it-IT" sz="2400" dirty="0" smtClean="0"/>
              <a:t>:  si giunge quasi all’orgasmo senza eiaculazione. Scopo: contraccettivo e per conservazione delle energie per le occasioni future.</a:t>
            </a:r>
            <a:endParaRPr lang="it-IT" sz="2400" dirty="0" smtClean="0"/>
          </a:p>
          <a:p>
            <a:endParaRPr lang="it-IT" sz="2400" dirty="0"/>
          </a:p>
          <a:p>
            <a:r>
              <a:rPr lang="it-IT" sz="2400" b="1" dirty="0" smtClean="0"/>
              <a:t>COITUS OBSTRUCTUS</a:t>
            </a:r>
            <a:r>
              <a:rPr lang="it-IT" sz="2400" dirty="0" smtClean="0"/>
              <a:t>: premere, poco prima dell’eiaculazione tra pene ed ano, il seme non viene emesso, di fatto passa in vescica</a:t>
            </a:r>
            <a:r>
              <a:rPr lang="it-IT" dirty="0" smtClean="0"/>
              <a:t>.</a:t>
            </a:r>
            <a:endParaRPr lang="it-IT" dirty="0"/>
          </a:p>
        </p:txBody>
      </p:sp>
      <p:sp>
        <p:nvSpPr>
          <p:cNvPr id="3" name="CasellaDiTesto 2"/>
          <p:cNvSpPr txBox="1"/>
          <p:nvPr/>
        </p:nvSpPr>
        <p:spPr>
          <a:xfrm>
            <a:off x="1084988" y="159023"/>
            <a:ext cx="4868908" cy="461665"/>
          </a:xfrm>
          <a:prstGeom prst="rect">
            <a:avLst/>
          </a:prstGeom>
          <a:noFill/>
        </p:spPr>
        <p:txBody>
          <a:bodyPr wrap="square" rtlCol="0">
            <a:spAutoFit/>
          </a:bodyPr>
          <a:lstStyle/>
          <a:p>
            <a:r>
              <a:rPr lang="it-IT" sz="2400" b="1" dirty="0" smtClean="0"/>
              <a:t>NELL’ANTICA CINA E NON SOLO</a:t>
            </a:r>
            <a:endParaRPr lang="it-IT" sz="2400" b="1" dirty="0"/>
          </a:p>
        </p:txBody>
      </p:sp>
      <p:sp>
        <p:nvSpPr>
          <p:cNvPr id="4" name="CasellaDiTesto 3"/>
          <p:cNvSpPr txBox="1"/>
          <p:nvPr/>
        </p:nvSpPr>
        <p:spPr>
          <a:xfrm>
            <a:off x="323527" y="5454804"/>
            <a:ext cx="6093699" cy="1477328"/>
          </a:xfrm>
          <a:prstGeom prst="rect">
            <a:avLst/>
          </a:prstGeom>
          <a:noFill/>
        </p:spPr>
        <p:txBody>
          <a:bodyPr wrap="square" rtlCol="0">
            <a:spAutoFit/>
          </a:bodyPr>
          <a:lstStyle/>
          <a:p>
            <a:r>
              <a:rPr lang="it-IT" b="1" dirty="0" smtClean="0"/>
              <a:t>Nell’antica cultura cinese, lo YANG (sperma) è di quantità limitata, diversamente dallo YIN (secrezioni vaginali), </a:t>
            </a:r>
            <a:endParaRPr lang="it-IT" b="1" dirty="0" smtClean="0"/>
          </a:p>
          <a:p>
            <a:r>
              <a:rPr lang="it-IT" b="1" dirty="0" smtClean="0"/>
              <a:t>Quindi va conservato. </a:t>
            </a:r>
            <a:endParaRPr lang="it-IT" b="1" dirty="0" smtClean="0"/>
          </a:p>
          <a:p>
            <a:r>
              <a:rPr lang="it-IT" b="1" dirty="0" smtClean="0"/>
              <a:t>Il «flusso della vita» risale lungo il</a:t>
            </a:r>
            <a:endParaRPr lang="it-IT" b="1" dirty="0" smtClean="0"/>
          </a:p>
          <a:p>
            <a:r>
              <a:rPr lang="it-IT" b="1" dirty="0"/>
              <a:t>m</a:t>
            </a:r>
            <a:r>
              <a:rPr lang="it-IT" b="1" dirty="0" smtClean="0"/>
              <a:t>idollo spinale sino al cervello.</a:t>
            </a:r>
            <a:endParaRPr lang="it-IT"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90" y="1864853"/>
            <a:ext cx="9142310" cy="513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635896" y="980728"/>
            <a:ext cx="2494273" cy="369332"/>
          </a:xfrm>
          <a:prstGeom prst="rect">
            <a:avLst/>
          </a:prstGeom>
          <a:noFill/>
        </p:spPr>
        <p:txBody>
          <a:bodyPr wrap="none" rtlCol="0">
            <a:spAutoFit/>
          </a:bodyPr>
          <a:lstStyle/>
          <a:p>
            <a:r>
              <a:rPr lang="it-IT" b="1" dirty="0" smtClean="0"/>
              <a:t>QUANDO LA FERTILITA’?</a:t>
            </a:r>
            <a:endParaRPr lang="it-IT"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mber-ambre-inclusions.info/images/lib030.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8802" y="-50372"/>
            <a:ext cx="2664295" cy="355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ot;Précis d'Obstétrique&quot; -  Ribemont-Dessaignes &amp; G. Lapage 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6108" y="-16270"/>
            <a:ext cx="5007892" cy="32694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quot; Ostetricia e Ginecologia&quot; Emilio Alfie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901" y="4005064"/>
            <a:ext cx="5502099" cy="273545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0" y="5229200"/>
            <a:ext cx="3641901" cy="1200329"/>
          </a:xfrm>
          <a:prstGeom prst="rect">
            <a:avLst/>
          </a:prstGeom>
        </p:spPr>
        <p:txBody>
          <a:bodyPr wrap="square">
            <a:spAutoFit/>
          </a:bodyPr>
          <a:lstStyle/>
          <a:p>
            <a:r>
              <a:rPr lang="it-IT" dirty="0"/>
              <a:t>Ostetricia e Ginecologia</a:t>
            </a:r>
            <a:r>
              <a:rPr lang="it-IT" dirty="0" smtClean="0"/>
              <a:t>"-,1935 </a:t>
            </a:r>
            <a:endParaRPr lang="it-IT" dirty="0" smtClean="0"/>
          </a:p>
          <a:p>
            <a:r>
              <a:rPr lang="it-IT" dirty="0" smtClean="0"/>
              <a:t>appunti </a:t>
            </a:r>
            <a:r>
              <a:rPr lang="it-IT" dirty="0"/>
              <a:t>tratti dalle lezioni </a:t>
            </a:r>
            <a:endParaRPr lang="it-IT" dirty="0" smtClean="0"/>
          </a:p>
          <a:p>
            <a:r>
              <a:rPr lang="it-IT" dirty="0" smtClean="0"/>
              <a:t>del </a:t>
            </a:r>
            <a:r>
              <a:rPr lang="it-IT" dirty="0"/>
              <a:t>Prof. Emilio Alfieri </a:t>
            </a:r>
            <a:endParaRPr lang="it-IT" dirty="0" smtClean="0"/>
          </a:p>
          <a:p>
            <a:r>
              <a:rPr lang="it-IT" dirty="0" smtClean="0"/>
              <a:t>(1874 </a:t>
            </a:r>
            <a:r>
              <a:rPr lang="it-IT" dirty="0"/>
              <a:t>- 1949).</a:t>
            </a:r>
            <a:endParaRPr lang="it-IT" dirty="0"/>
          </a:p>
        </p:txBody>
      </p:sp>
      <p:sp>
        <p:nvSpPr>
          <p:cNvPr id="3" name="CasellaDiTesto 2"/>
          <p:cNvSpPr txBox="1"/>
          <p:nvPr/>
        </p:nvSpPr>
        <p:spPr>
          <a:xfrm>
            <a:off x="2339752" y="2420888"/>
            <a:ext cx="652743" cy="369332"/>
          </a:xfrm>
          <a:prstGeom prst="rect">
            <a:avLst/>
          </a:prstGeom>
          <a:noFill/>
        </p:spPr>
        <p:txBody>
          <a:bodyPr wrap="none" rtlCol="0">
            <a:spAutoFit/>
          </a:bodyPr>
          <a:lstStyle/>
          <a:p>
            <a:r>
              <a:rPr lang="it-IT" b="1" dirty="0" smtClean="0">
                <a:solidFill>
                  <a:schemeClr val="bg1"/>
                </a:solidFill>
              </a:rPr>
              <a:t>1900</a:t>
            </a:r>
            <a:endParaRPr lang="it-IT" b="1"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 Indicator - Ogino_Knau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188" y="1203857"/>
            <a:ext cx="3277940" cy="337727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325446" y="0"/>
            <a:ext cx="5927073" cy="5355312"/>
          </a:xfrm>
          <a:prstGeom prst="rect">
            <a:avLst/>
          </a:prstGeom>
        </p:spPr>
        <p:txBody>
          <a:bodyPr wrap="square">
            <a:spAutoFit/>
          </a:bodyPr>
          <a:lstStyle/>
          <a:p>
            <a:r>
              <a:rPr lang="it-IT" b="1" dirty="0">
                <a:latin typeface="Arial" panose="020B0604020202020204"/>
              </a:rPr>
              <a:t>Nel 1920 il giapponese </a:t>
            </a:r>
            <a:r>
              <a:rPr lang="it-IT" b="1" dirty="0" err="1">
                <a:latin typeface="Arial" panose="020B0604020202020204"/>
              </a:rPr>
              <a:t>Ogino</a:t>
            </a:r>
            <a:r>
              <a:rPr lang="it-IT" b="1" dirty="0">
                <a:latin typeface="Arial" panose="020B0604020202020204"/>
              </a:rPr>
              <a:t> e nel 1924 </a:t>
            </a:r>
            <a:endParaRPr lang="it-IT" b="1" dirty="0" smtClean="0">
              <a:latin typeface="Arial" panose="020B0604020202020204"/>
            </a:endParaRPr>
          </a:p>
          <a:p>
            <a:r>
              <a:rPr lang="it-IT" b="1" dirty="0" smtClean="0">
                <a:latin typeface="Arial" panose="020B0604020202020204"/>
              </a:rPr>
              <a:t>il </a:t>
            </a:r>
            <a:r>
              <a:rPr lang="it-IT" b="1" dirty="0">
                <a:latin typeface="Arial" panose="020B0604020202020204"/>
              </a:rPr>
              <a:t>tedesco </a:t>
            </a:r>
            <a:r>
              <a:rPr lang="it-IT" b="1" dirty="0" err="1">
                <a:latin typeface="Arial" panose="020B0604020202020204"/>
              </a:rPr>
              <a:t>Knaus</a:t>
            </a:r>
            <a:r>
              <a:rPr lang="it-IT" b="1" dirty="0">
                <a:latin typeface="Arial" panose="020B0604020202020204"/>
              </a:rPr>
              <a:t> studiando il ciclo </a:t>
            </a:r>
            <a:r>
              <a:rPr lang="it-IT" b="1" dirty="0" smtClean="0">
                <a:latin typeface="Arial" panose="020B0604020202020204"/>
              </a:rPr>
              <a:t>scoprirono </a:t>
            </a:r>
            <a:r>
              <a:rPr lang="it-IT" b="1" dirty="0">
                <a:latin typeface="Arial" panose="020B0604020202020204"/>
              </a:rPr>
              <a:t>che il periodo fecondo era </a:t>
            </a:r>
            <a:endParaRPr lang="it-IT" b="1" dirty="0" smtClean="0">
              <a:latin typeface="Arial" panose="020B0604020202020204"/>
            </a:endParaRPr>
          </a:p>
          <a:p>
            <a:r>
              <a:rPr lang="it-IT" b="1" dirty="0" smtClean="0">
                <a:latin typeface="Arial" panose="020B0604020202020204"/>
              </a:rPr>
              <a:t>verso </a:t>
            </a:r>
            <a:r>
              <a:rPr lang="it-IT" b="1" dirty="0">
                <a:latin typeface="Arial" panose="020B0604020202020204"/>
              </a:rPr>
              <a:t>il 14° </a:t>
            </a:r>
            <a:r>
              <a:rPr lang="it-IT" b="1" dirty="0" smtClean="0">
                <a:latin typeface="Arial" panose="020B0604020202020204"/>
              </a:rPr>
              <a:t>giorno.</a:t>
            </a:r>
            <a:endParaRPr lang="it-IT" b="1" dirty="0" smtClean="0">
              <a:latin typeface="Arial" panose="020B0604020202020204"/>
            </a:endParaRPr>
          </a:p>
          <a:p>
            <a:endParaRPr lang="it-IT" b="1" dirty="0" smtClean="0">
              <a:latin typeface="Arial" panose="020B0604020202020204"/>
            </a:endParaRPr>
          </a:p>
          <a:p>
            <a:r>
              <a:rPr lang="it-IT" b="1" dirty="0" smtClean="0">
                <a:latin typeface="Arial" panose="020B0604020202020204"/>
              </a:rPr>
              <a:t>Venne </a:t>
            </a:r>
            <a:r>
              <a:rPr lang="it-IT" b="1" dirty="0">
                <a:latin typeface="Arial" panose="020B0604020202020204"/>
              </a:rPr>
              <a:t>allora messa a punto una nuova proposta contraccettiva: la continenza periodica.</a:t>
            </a:r>
            <a:endParaRPr lang="it-IT" dirty="0"/>
          </a:p>
          <a:p>
            <a:r>
              <a:rPr lang="it-IT" b="1" dirty="0" smtClean="0">
                <a:latin typeface="Arial" panose="020B0604020202020204"/>
              </a:rPr>
              <a:t>Da </a:t>
            </a:r>
            <a:r>
              <a:rPr lang="it-IT" b="1" dirty="0">
                <a:latin typeface="Arial" panose="020B0604020202020204"/>
              </a:rPr>
              <a:t>un punto scientifico questo metodo aveva una certa validità ma praticamente, essendo molte le variabili che potevano subentrare, la sua affidabilità era piuttosto bassa</a:t>
            </a:r>
            <a:r>
              <a:rPr lang="it-IT" b="1" dirty="0" smtClean="0">
                <a:latin typeface="Arial" panose="020B0604020202020204"/>
              </a:rPr>
              <a:t>.</a:t>
            </a:r>
            <a:endParaRPr lang="it-IT" b="1" dirty="0" smtClean="0">
              <a:latin typeface="Arial" panose="020B0604020202020204"/>
            </a:endParaRPr>
          </a:p>
          <a:p>
            <a:endParaRPr lang="it-IT" dirty="0" smtClean="0"/>
          </a:p>
          <a:p>
            <a:r>
              <a:rPr lang="it-IT" b="1" dirty="0" smtClean="0">
                <a:latin typeface="Arial" panose="020B0604020202020204"/>
              </a:rPr>
              <a:t>Per </a:t>
            </a:r>
            <a:r>
              <a:rPr lang="it-IT" b="1" dirty="0">
                <a:latin typeface="Arial" panose="020B0604020202020204"/>
              </a:rPr>
              <a:t>determinare i giorni a rischio furono proposti numerosi apparecchi, interessante quello ideato nel 1931 da Adolf </a:t>
            </a:r>
            <a:r>
              <a:rPr lang="it-IT" b="1" dirty="0" err="1">
                <a:latin typeface="Arial" panose="020B0604020202020204"/>
              </a:rPr>
              <a:t>Schmid</a:t>
            </a:r>
            <a:r>
              <a:rPr lang="it-IT" b="1" dirty="0">
                <a:latin typeface="Arial" panose="020B0604020202020204"/>
              </a:rPr>
              <a:t>  e commercializzato </a:t>
            </a:r>
            <a:endParaRPr lang="it-IT" b="1" dirty="0" smtClean="0">
              <a:latin typeface="Arial" panose="020B0604020202020204"/>
            </a:endParaRPr>
          </a:p>
          <a:p>
            <a:r>
              <a:rPr lang="it-IT" b="1" dirty="0" smtClean="0">
                <a:latin typeface="Arial" panose="020B0604020202020204"/>
              </a:rPr>
              <a:t>da </a:t>
            </a:r>
            <a:r>
              <a:rPr lang="it-IT" b="1" dirty="0">
                <a:latin typeface="Arial" panose="020B0604020202020204"/>
              </a:rPr>
              <a:t>una ditta svizzera: il </a:t>
            </a:r>
            <a:r>
              <a:rPr lang="it-IT" b="1" u="sng" dirty="0">
                <a:latin typeface="Arial" panose="020B0604020202020204"/>
              </a:rPr>
              <a:t>C.D. INDICATOR</a:t>
            </a:r>
            <a:r>
              <a:rPr lang="it-IT" b="1" dirty="0">
                <a:latin typeface="Arial" panose="020B0604020202020204"/>
              </a:rPr>
              <a:t>.</a:t>
            </a:r>
            <a:endParaRPr lang="it-IT" dirty="0"/>
          </a:p>
          <a:p>
            <a:r>
              <a:rPr lang="it-IT" b="1" dirty="0" smtClean="0">
                <a:latin typeface="Arial" panose="020B0604020202020204"/>
              </a:rPr>
              <a:t>La </a:t>
            </a:r>
            <a:r>
              <a:rPr lang="it-IT" b="1" dirty="0">
                <a:latin typeface="Arial" panose="020B0604020202020204"/>
              </a:rPr>
              <a:t>produzione di questo apparecchio è durata sino al 1950 e si è interrotta con l’avvento della pillola </a:t>
            </a:r>
            <a:r>
              <a:rPr lang="it-IT" b="1" dirty="0" err="1">
                <a:latin typeface="Arial" panose="020B0604020202020204"/>
              </a:rPr>
              <a:t>Pincus</a:t>
            </a:r>
            <a:r>
              <a:rPr lang="it-IT" b="1" dirty="0">
                <a:latin typeface="Arial" panose="020B0604020202020204"/>
              </a:rPr>
              <a:t>.</a:t>
            </a:r>
            <a:endParaRPr lang="it-IT" dirty="0">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amber-ambre-inclusions.info/images/Contraccezione%20curva%20termica.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3" y="2708766"/>
            <a:ext cx="5884325" cy="3942499"/>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0979" y="25671"/>
            <a:ext cx="4572000" cy="369332"/>
          </a:xfrm>
          <a:prstGeom prst="rect">
            <a:avLst/>
          </a:prstGeom>
        </p:spPr>
        <p:txBody>
          <a:bodyPr>
            <a:spAutoFit/>
          </a:bodyPr>
          <a:lstStyle/>
          <a:p>
            <a:r>
              <a:rPr lang="fr-FR" b="1" u="sng" dirty="0" err="1" smtClean="0">
                <a:latin typeface="Arial" panose="020B0604020202020204"/>
              </a:rPr>
              <a:t>Metodo</a:t>
            </a:r>
            <a:r>
              <a:rPr lang="fr-FR" b="1" u="sng" dirty="0" smtClean="0">
                <a:latin typeface="Arial" panose="020B0604020202020204"/>
              </a:rPr>
              <a:t> </a:t>
            </a:r>
            <a:r>
              <a:rPr lang="fr-FR" b="1" u="sng" dirty="0" err="1" smtClean="0">
                <a:latin typeface="Arial" panose="020B0604020202020204"/>
              </a:rPr>
              <a:t>della</a:t>
            </a:r>
            <a:r>
              <a:rPr lang="fr-FR" b="1" u="sng" dirty="0" smtClean="0">
                <a:latin typeface="Arial" panose="020B0604020202020204"/>
              </a:rPr>
              <a:t> </a:t>
            </a:r>
            <a:r>
              <a:rPr lang="fr-FR" b="1" u="sng" dirty="0" err="1" smtClean="0">
                <a:latin typeface="Arial" panose="020B0604020202020204"/>
              </a:rPr>
              <a:t>temperatura</a:t>
            </a:r>
            <a:r>
              <a:rPr lang="fr-FR" b="1" u="sng" dirty="0" smtClean="0">
                <a:latin typeface="Arial" panose="020B0604020202020204"/>
              </a:rPr>
              <a:t> basale</a:t>
            </a:r>
            <a:endParaRPr lang="it-IT" dirty="0"/>
          </a:p>
        </p:txBody>
      </p:sp>
      <p:sp>
        <p:nvSpPr>
          <p:cNvPr id="3" name="Rettangolo 2"/>
          <p:cNvSpPr/>
          <p:nvPr/>
        </p:nvSpPr>
        <p:spPr>
          <a:xfrm>
            <a:off x="0" y="677441"/>
            <a:ext cx="9144000" cy="2031325"/>
          </a:xfrm>
          <a:prstGeom prst="rect">
            <a:avLst/>
          </a:prstGeom>
        </p:spPr>
        <p:txBody>
          <a:bodyPr wrap="square">
            <a:spAutoFit/>
          </a:bodyPr>
          <a:lstStyle/>
          <a:p>
            <a:r>
              <a:rPr lang="it-IT" b="1" dirty="0">
                <a:latin typeface="Arial" panose="020B0604020202020204"/>
              </a:rPr>
              <a:t>Nel 1904 il ginecologo olandese Van </a:t>
            </a:r>
            <a:r>
              <a:rPr lang="it-IT" b="1" dirty="0" err="1">
                <a:latin typeface="Arial" panose="020B0604020202020204"/>
              </a:rPr>
              <a:t>Der</a:t>
            </a:r>
            <a:r>
              <a:rPr lang="it-IT" b="1" dirty="0">
                <a:latin typeface="Arial" panose="020B0604020202020204"/>
              </a:rPr>
              <a:t> </a:t>
            </a:r>
            <a:r>
              <a:rPr lang="it-IT" b="1" dirty="0" err="1">
                <a:latin typeface="Arial" panose="020B0604020202020204"/>
              </a:rPr>
              <a:t>Velde</a:t>
            </a:r>
            <a:r>
              <a:rPr lang="it-IT" b="1" dirty="0">
                <a:latin typeface="Arial" panose="020B0604020202020204"/>
              </a:rPr>
              <a:t> notò che in corrispondenza dell'ovulazione la temperatura basale di cavie femmine subiva un lieve rialzo, questa scoperta però non diede seguito ad una ricerca pratica sulla donna. </a:t>
            </a:r>
            <a:endParaRPr lang="it-IT" b="1" dirty="0" smtClean="0">
              <a:latin typeface="Arial" panose="020B0604020202020204"/>
            </a:endParaRPr>
          </a:p>
          <a:p>
            <a:r>
              <a:rPr lang="it-IT" b="1" dirty="0" smtClean="0">
                <a:latin typeface="Arial" panose="020B0604020202020204"/>
              </a:rPr>
              <a:t>Solo </a:t>
            </a:r>
            <a:r>
              <a:rPr lang="it-IT" b="1" dirty="0">
                <a:latin typeface="Arial" panose="020B0604020202020204"/>
              </a:rPr>
              <a:t>nel 1930 quando fu evidenziata l'attività termogenica del progesterone si cominciò a pensare di poter monitorare il ciclo ovulatorio attraverso il rialzo termico. </a:t>
            </a:r>
            <a:endParaRPr lang="it-IT" b="1" dirty="0" smtClean="0">
              <a:latin typeface="Arial" panose="020B0604020202020204"/>
            </a:endParaRPr>
          </a:p>
          <a:p>
            <a:r>
              <a:rPr lang="it-IT" b="1" dirty="0" smtClean="0">
                <a:latin typeface="Arial" panose="020B0604020202020204"/>
              </a:rPr>
              <a:t>L'applicazione </a:t>
            </a:r>
            <a:r>
              <a:rPr lang="it-IT" b="1" dirty="0">
                <a:latin typeface="Arial" panose="020B0604020202020204"/>
              </a:rPr>
              <a:t>di questa metodica si diffuse attorno al 1950.</a:t>
            </a:r>
            <a:endParaRPr lang="it-IT"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repubblica.it/images/2014/01/20/113837600-36c8f9f7-b87d-4258-9b09-471bc6ceadfe.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504" y="903902"/>
            <a:ext cx="9038025" cy="56487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203848" y="404664"/>
            <a:ext cx="2445926" cy="461665"/>
          </a:xfrm>
          <a:prstGeom prst="rect">
            <a:avLst/>
          </a:prstGeom>
          <a:noFill/>
        </p:spPr>
        <p:txBody>
          <a:bodyPr wrap="none" rtlCol="0">
            <a:spAutoFit/>
          </a:bodyPr>
          <a:lstStyle/>
          <a:p>
            <a:r>
              <a:rPr lang="it-IT" dirty="0" smtClean="0"/>
              <a:t>	</a:t>
            </a:r>
            <a:r>
              <a:rPr lang="it-IT" sz="2400" b="1" dirty="0" smtClean="0"/>
              <a:t>LE PILLOLE</a:t>
            </a:r>
            <a:endParaRPr lang="it-IT" sz="24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broadly-images.vice.com/images/2016/10/14/depression-and-the-pill-body-image-1476406882.png?output-quality=7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854139" y="-10432"/>
            <a:ext cx="3268691" cy="6607784"/>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5877" y="1052736"/>
            <a:ext cx="6858000" cy="3416320"/>
          </a:xfrm>
          <a:prstGeom prst="rect">
            <a:avLst/>
          </a:prstGeom>
        </p:spPr>
        <p:txBody>
          <a:bodyPr wrap="square">
            <a:spAutoFit/>
          </a:bodyPr>
          <a:lstStyle/>
          <a:p>
            <a:r>
              <a:rPr lang="it-IT" b="1" dirty="0">
                <a:latin typeface="Arial" panose="020B0604020202020204"/>
              </a:rPr>
              <a:t>In Italia la divulgazione di informazioni </a:t>
            </a:r>
            <a:r>
              <a:rPr lang="it-IT" b="1" dirty="0" smtClean="0">
                <a:latin typeface="Arial" panose="020B0604020202020204"/>
              </a:rPr>
              <a:t>contraccettive</a:t>
            </a:r>
            <a:endParaRPr lang="it-IT" b="1" dirty="0" smtClean="0">
              <a:latin typeface="Arial" panose="020B0604020202020204"/>
            </a:endParaRPr>
          </a:p>
          <a:p>
            <a:r>
              <a:rPr lang="it-IT" b="1" dirty="0" smtClean="0">
                <a:latin typeface="Arial" panose="020B0604020202020204"/>
              </a:rPr>
              <a:t> </a:t>
            </a:r>
            <a:r>
              <a:rPr lang="it-IT" b="1" dirty="0">
                <a:latin typeface="Arial" panose="020B0604020202020204"/>
              </a:rPr>
              <a:t>e la contraccezione stessa sono sempre state </a:t>
            </a:r>
            <a:endParaRPr lang="it-IT" b="1" dirty="0" smtClean="0">
              <a:latin typeface="Arial" panose="020B0604020202020204"/>
            </a:endParaRPr>
          </a:p>
          <a:p>
            <a:r>
              <a:rPr lang="it-IT" b="1" dirty="0" smtClean="0">
                <a:latin typeface="Arial" panose="020B0604020202020204"/>
              </a:rPr>
              <a:t>considerate </a:t>
            </a:r>
            <a:r>
              <a:rPr lang="it-IT" b="1" dirty="0">
                <a:latin typeface="Arial" panose="020B0604020202020204"/>
              </a:rPr>
              <a:t>un reato in base all'art. 553 del </a:t>
            </a:r>
            <a:r>
              <a:rPr lang="it-IT" b="1" dirty="0" smtClean="0">
                <a:latin typeface="Arial" panose="020B0604020202020204"/>
              </a:rPr>
              <a:t>codice</a:t>
            </a:r>
            <a:endParaRPr lang="it-IT" b="1" dirty="0" smtClean="0">
              <a:latin typeface="Arial" panose="020B0604020202020204"/>
            </a:endParaRPr>
          </a:p>
          <a:p>
            <a:r>
              <a:rPr lang="it-IT" b="1" dirty="0" smtClean="0">
                <a:latin typeface="Arial" panose="020B0604020202020204"/>
              </a:rPr>
              <a:t>penale</a:t>
            </a:r>
            <a:r>
              <a:rPr lang="it-IT" b="1" dirty="0">
                <a:latin typeface="Arial" panose="020B0604020202020204"/>
              </a:rPr>
              <a:t>; solo nel 1953, </a:t>
            </a:r>
            <a:r>
              <a:rPr lang="it-IT" b="1" dirty="0" smtClean="0">
                <a:latin typeface="Arial" panose="020B0604020202020204"/>
              </a:rPr>
              <a:t>si </a:t>
            </a:r>
            <a:r>
              <a:rPr lang="it-IT" b="1" dirty="0">
                <a:latin typeface="Arial" panose="020B0604020202020204"/>
              </a:rPr>
              <a:t>è cominciato a parlare </a:t>
            </a:r>
            <a:endParaRPr lang="it-IT" b="1" dirty="0" smtClean="0">
              <a:latin typeface="Arial" panose="020B0604020202020204"/>
            </a:endParaRPr>
          </a:p>
          <a:p>
            <a:r>
              <a:rPr lang="it-IT" b="1" dirty="0" smtClean="0">
                <a:latin typeface="Arial" panose="020B0604020202020204"/>
              </a:rPr>
              <a:t>del </a:t>
            </a:r>
            <a:r>
              <a:rPr lang="it-IT" b="1" dirty="0">
                <a:latin typeface="Arial" panose="020B0604020202020204"/>
              </a:rPr>
              <a:t>problema demografico e finalmente nel 1971 </a:t>
            </a:r>
            <a:endParaRPr lang="it-IT" b="1" dirty="0" smtClean="0">
              <a:latin typeface="Arial" panose="020B0604020202020204"/>
            </a:endParaRPr>
          </a:p>
          <a:p>
            <a:r>
              <a:rPr lang="it-IT" b="1" dirty="0" smtClean="0">
                <a:latin typeface="Arial" panose="020B0604020202020204"/>
              </a:rPr>
              <a:t>è </a:t>
            </a:r>
            <a:r>
              <a:rPr lang="it-IT" b="1" dirty="0">
                <a:latin typeface="Arial" panose="020B0604020202020204"/>
              </a:rPr>
              <a:t>stata </a:t>
            </a:r>
            <a:r>
              <a:rPr lang="it-IT" b="1" dirty="0" smtClean="0">
                <a:latin typeface="Arial" panose="020B0604020202020204"/>
              </a:rPr>
              <a:t>ammessa</a:t>
            </a:r>
            <a:endParaRPr lang="it-IT" b="1" dirty="0" smtClean="0">
              <a:latin typeface="Arial" panose="020B0604020202020204"/>
            </a:endParaRPr>
          </a:p>
          <a:p>
            <a:r>
              <a:rPr lang="it-IT" b="1" dirty="0" smtClean="0">
                <a:latin typeface="Arial" panose="020B0604020202020204"/>
              </a:rPr>
              <a:t>la </a:t>
            </a:r>
            <a:r>
              <a:rPr lang="it-IT" b="1" dirty="0">
                <a:latin typeface="Arial" panose="020B0604020202020204"/>
              </a:rPr>
              <a:t>pillola </a:t>
            </a:r>
            <a:r>
              <a:rPr lang="it-IT" b="1" dirty="0" err="1">
                <a:latin typeface="Arial" panose="020B0604020202020204"/>
                <a:hlinkClick r:id="rId2"/>
              </a:rPr>
              <a:t>Pincus</a:t>
            </a:r>
            <a:r>
              <a:rPr lang="it-IT" b="1" dirty="0">
                <a:latin typeface="Arial" panose="020B0604020202020204"/>
                <a:hlinkClick r:id="rId2"/>
              </a:rPr>
              <a:t> (</a:t>
            </a:r>
            <a:r>
              <a:rPr lang="it-IT" b="1" dirty="0" err="1">
                <a:latin typeface="Arial" panose="020B0604020202020204"/>
                <a:hlinkClick r:id="rId2"/>
              </a:rPr>
              <a:t>Enovid</a:t>
            </a:r>
            <a:r>
              <a:rPr lang="it-IT" b="1" dirty="0" smtClean="0">
                <a:latin typeface="Arial" panose="020B0604020202020204"/>
                <a:hlinkClick r:id="rId2"/>
              </a:rPr>
              <a:t>)</a:t>
            </a:r>
            <a:r>
              <a:rPr lang="it-IT" b="1" dirty="0" smtClean="0">
                <a:latin typeface="Arial" panose="020B0604020202020204"/>
              </a:rPr>
              <a:t>.</a:t>
            </a:r>
            <a:endParaRPr lang="it-IT" b="1" dirty="0" smtClean="0">
              <a:latin typeface="Arial" panose="020B0604020202020204"/>
            </a:endParaRPr>
          </a:p>
          <a:p>
            <a:endParaRPr lang="it-IT" b="1" dirty="0">
              <a:latin typeface="Arial" panose="020B0604020202020204"/>
            </a:endParaRPr>
          </a:p>
          <a:p>
            <a:r>
              <a:rPr lang="it-IT" b="1" dirty="0" smtClean="0">
                <a:latin typeface="Arial" panose="020B0604020202020204"/>
              </a:rPr>
              <a:t> </a:t>
            </a:r>
            <a:endParaRPr lang="it-IT" b="1" dirty="0" smtClean="0">
              <a:latin typeface="Arial" panose="020B0604020202020204"/>
            </a:endParaRPr>
          </a:p>
          <a:p>
            <a:r>
              <a:rPr lang="it-IT" b="1" dirty="0" smtClean="0">
                <a:latin typeface="Arial" panose="020B0604020202020204"/>
              </a:rPr>
              <a:t>negli </a:t>
            </a:r>
            <a:r>
              <a:rPr lang="it-IT" b="1" dirty="0">
                <a:latin typeface="Arial" panose="020B0604020202020204"/>
              </a:rPr>
              <a:t>altri Paesi </a:t>
            </a:r>
            <a:r>
              <a:rPr lang="it-IT" b="1" dirty="0" smtClean="0">
                <a:latin typeface="Arial" panose="020B0604020202020204"/>
              </a:rPr>
              <a:t>(usa) era </a:t>
            </a:r>
            <a:r>
              <a:rPr lang="it-IT" b="1" dirty="0">
                <a:latin typeface="Arial" panose="020B0604020202020204"/>
              </a:rPr>
              <a:t>già in commercio dal </a:t>
            </a:r>
            <a:r>
              <a:rPr lang="it-IT" b="1" dirty="0" smtClean="0">
                <a:latin typeface="Arial" panose="020B0604020202020204"/>
              </a:rPr>
              <a:t>1960,</a:t>
            </a:r>
            <a:endParaRPr lang="it-IT" b="1" dirty="0" smtClean="0">
              <a:latin typeface="Arial" panose="020B0604020202020204"/>
            </a:endParaRPr>
          </a:p>
          <a:p>
            <a:r>
              <a:rPr lang="it-IT" b="1" dirty="0">
                <a:latin typeface="Arial" panose="020B0604020202020204"/>
              </a:rPr>
              <a:t>c</a:t>
            </a:r>
            <a:r>
              <a:rPr lang="it-IT" b="1" dirty="0" smtClean="0">
                <a:latin typeface="Arial" panose="020B0604020202020204"/>
              </a:rPr>
              <a:t>on la limitazione di usarla per non più di 2 anni</a:t>
            </a:r>
            <a:endParaRPr lang="it-IT" b="1" dirty="0" smtClean="0">
              <a:latin typeface="Arial" panose="020B0604020202020204"/>
            </a:endParaRPr>
          </a:p>
          <a:p>
            <a:r>
              <a:rPr lang="it-IT" b="1" dirty="0">
                <a:latin typeface="Arial" panose="020B0604020202020204"/>
              </a:rPr>
              <a:t>d</a:t>
            </a:r>
            <a:r>
              <a:rPr lang="it-IT" b="1" dirty="0" smtClean="0">
                <a:latin typeface="Arial" panose="020B0604020202020204"/>
              </a:rPr>
              <a:t>i seguito. </a:t>
            </a:r>
            <a:endParaRPr lang="it-IT" b="1" dirty="0" smtClean="0">
              <a:latin typeface="Arial" panose="020B0604020202020204"/>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C0Rcv-xWIAAKWKe.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500" y="11507"/>
            <a:ext cx="9067800" cy="61531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211960" y="1196752"/>
            <a:ext cx="300082" cy="369332"/>
          </a:xfrm>
          <a:prstGeom prst="rect">
            <a:avLst/>
          </a:prstGeom>
          <a:noFill/>
        </p:spPr>
        <p:txBody>
          <a:bodyPr wrap="none" rtlCol="0">
            <a:spAutoFit/>
          </a:bodyPr>
          <a:lstStyle/>
          <a:p>
            <a:r>
              <a:rPr lang="it-IT" dirty="0" smtClean="0">
                <a:solidFill>
                  <a:srgbClr val="FF0000"/>
                </a:solidFill>
              </a:rPr>
              <a:t>II</a:t>
            </a:r>
            <a:endParaRPr lang="it-IT"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zeroviolenza.it/images/articoli_immagini/contraccezione.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068" y="-23517"/>
            <a:ext cx="9239851" cy="584284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339752" y="5955377"/>
            <a:ext cx="4967257" cy="707886"/>
          </a:xfrm>
          <a:prstGeom prst="rect">
            <a:avLst/>
          </a:prstGeom>
          <a:noFill/>
        </p:spPr>
        <p:txBody>
          <a:bodyPr wrap="none" rtlCol="0">
            <a:spAutoFit/>
          </a:bodyPr>
          <a:lstStyle/>
          <a:p>
            <a:r>
              <a:rPr lang="it-IT"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GRAZIE PER L’ASCOLTO</a:t>
            </a:r>
            <a:endParaRPr lang="it-IT"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1840" y="476672"/>
            <a:ext cx="3619068" cy="461665"/>
          </a:xfrm>
          <a:prstGeom prst="rect">
            <a:avLst/>
          </a:prstGeom>
          <a:noFill/>
        </p:spPr>
        <p:txBody>
          <a:bodyPr wrap="none" rtlCol="0">
            <a:spAutoFit/>
          </a:bodyPr>
          <a:lstStyle/>
          <a:p>
            <a:r>
              <a:rPr lang="it-IT" sz="2400" b="1" dirty="0" smtClean="0"/>
              <a:t>METODI CURIOSI E MAGICI</a:t>
            </a:r>
            <a:endParaRPr lang="it-IT" sz="2400" b="1" dirty="0"/>
          </a:p>
        </p:txBody>
      </p:sp>
      <p:sp>
        <p:nvSpPr>
          <p:cNvPr id="3" name="Rettangolo 2"/>
          <p:cNvSpPr/>
          <p:nvPr/>
        </p:nvSpPr>
        <p:spPr>
          <a:xfrm>
            <a:off x="1325572" y="1185473"/>
            <a:ext cx="6696744" cy="5109091"/>
          </a:xfrm>
          <a:prstGeom prst="rect">
            <a:avLst/>
          </a:prstGeom>
        </p:spPr>
        <p:txBody>
          <a:bodyPr wrap="square">
            <a:spAutoFit/>
          </a:bodyPr>
          <a:lstStyle/>
          <a:p>
            <a:r>
              <a:rPr lang="it-IT" sz="2000" b="1" dirty="0" smtClean="0"/>
              <a:t>-   In epoca egizia(1900 </a:t>
            </a:r>
            <a:r>
              <a:rPr lang="it-IT" sz="2000" b="1" dirty="0" err="1"/>
              <a:t>a.C</a:t>
            </a:r>
            <a:r>
              <a:rPr lang="it-IT" sz="2000" b="1" dirty="0"/>
              <a:t>) si raccomanda </a:t>
            </a:r>
            <a:endParaRPr lang="it-IT" sz="2000" b="1" dirty="0"/>
          </a:p>
          <a:p>
            <a:r>
              <a:rPr lang="it-IT" sz="2000" b="1" dirty="0"/>
              <a:t>per evitare la </a:t>
            </a:r>
            <a:r>
              <a:rPr lang="it-IT" sz="2000" b="1" dirty="0" smtClean="0"/>
              <a:t>gravidanza  </a:t>
            </a:r>
            <a:r>
              <a:rPr lang="it-IT" sz="2000" b="1" dirty="0"/>
              <a:t>l'uso di un pessario composto da mollica di pane mescolata </a:t>
            </a:r>
            <a:r>
              <a:rPr lang="it-IT" sz="2000" b="1" dirty="0" smtClean="0"/>
              <a:t>con </a:t>
            </a:r>
            <a:r>
              <a:rPr lang="it-IT" sz="2000" b="1" dirty="0"/>
              <a:t>escrementi di coccodrillo</a:t>
            </a:r>
            <a:r>
              <a:rPr lang="it-IT" sz="2000" b="1" dirty="0" smtClean="0"/>
              <a:t>.</a:t>
            </a:r>
            <a:endParaRPr lang="it-IT" sz="2000" b="1" dirty="0" smtClean="0"/>
          </a:p>
          <a:p>
            <a:endParaRPr lang="it-IT" sz="2000" b="1" dirty="0" smtClean="0"/>
          </a:p>
          <a:p>
            <a:r>
              <a:rPr lang="it-IT" sz="2000" b="1" dirty="0" smtClean="0"/>
              <a:t>-   In </a:t>
            </a:r>
            <a:r>
              <a:rPr lang="it-IT" sz="2000" b="1" dirty="0"/>
              <a:t>epoca </a:t>
            </a:r>
            <a:r>
              <a:rPr lang="it-IT" sz="2000" b="1" dirty="0" smtClean="0"/>
              <a:t>Romana: </a:t>
            </a:r>
            <a:r>
              <a:rPr lang="it-IT" sz="2000" b="1" dirty="0"/>
              <a:t>testicoli di castoro sotto </a:t>
            </a:r>
            <a:r>
              <a:rPr lang="it-IT" sz="2000" b="1" dirty="0" smtClean="0"/>
              <a:t>alcol legati </a:t>
            </a:r>
            <a:r>
              <a:rPr lang="it-IT" sz="2000" b="1" dirty="0"/>
              <a:t>al </a:t>
            </a:r>
            <a:r>
              <a:rPr lang="it-IT" sz="2000" b="1" dirty="0" smtClean="0"/>
              <a:t>collo o </a:t>
            </a:r>
            <a:r>
              <a:rPr lang="it-IT" sz="2000" b="1" dirty="0" err="1" smtClean="0"/>
              <a:t>sacchettri</a:t>
            </a:r>
            <a:r>
              <a:rPr lang="it-IT" sz="2000" b="1" dirty="0" smtClean="0"/>
              <a:t> </a:t>
            </a:r>
            <a:r>
              <a:rPr lang="it-IT" sz="2000" b="1" dirty="0"/>
              <a:t>con sterco di </a:t>
            </a:r>
            <a:r>
              <a:rPr lang="it-IT" sz="2000" b="1" dirty="0" smtClean="0"/>
              <a:t>lepre.</a:t>
            </a:r>
            <a:endParaRPr lang="it-IT" sz="2000" b="1" dirty="0"/>
          </a:p>
          <a:p>
            <a:endParaRPr lang="it-IT" sz="2000" b="1" dirty="0"/>
          </a:p>
          <a:p>
            <a:r>
              <a:rPr lang="it-IT" sz="2000" b="1" dirty="0" smtClean="0"/>
              <a:t>-   Nel Medioevo: testicoli </a:t>
            </a:r>
            <a:r>
              <a:rPr lang="it-IT" sz="2000" b="1" dirty="0"/>
              <a:t>ed ossa di </a:t>
            </a:r>
            <a:r>
              <a:rPr lang="it-IT" sz="2000" b="1" dirty="0" smtClean="0"/>
              <a:t>donnola imbevuti </a:t>
            </a:r>
            <a:r>
              <a:rPr lang="it-IT" sz="2000" b="1" dirty="0"/>
              <a:t>di alcol  legati alla </a:t>
            </a:r>
            <a:r>
              <a:rPr lang="it-IT" sz="2000" b="1" dirty="0" smtClean="0"/>
              <a:t>coscia.</a:t>
            </a:r>
            <a:endParaRPr lang="it-IT" sz="2000" b="1" dirty="0"/>
          </a:p>
          <a:p>
            <a:endParaRPr lang="it-IT" sz="2000" b="1" dirty="0"/>
          </a:p>
          <a:p>
            <a:endParaRPr lang="it-IT" dirty="0"/>
          </a:p>
          <a:p>
            <a:r>
              <a:rPr lang="it-IT" dirty="0"/>
              <a:t>. </a:t>
            </a:r>
            <a:endParaRPr lang="it-IT" dirty="0" smtClean="0"/>
          </a:p>
          <a:p>
            <a:endParaRPr lang="it-IT" dirty="0"/>
          </a:p>
          <a:p>
            <a:endParaRPr lang="it-IT" dirty="0" smtClean="0"/>
          </a:p>
          <a:p>
            <a:endParaRPr lang="it-IT" dirty="0"/>
          </a:p>
          <a:p>
            <a:endParaRPr lang="it-IT" dirty="0" smtClean="0"/>
          </a:p>
          <a:p>
            <a:endParaRPr lang="it-IT" dirty="0"/>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8445" y="4077073"/>
            <a:ext cx="4941333" cy="278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40250" y="1124744"/>
            <a:ext cx="2000997" cy="461665"/>
          </a:xfrm>
          <a:prstGeom prst="rect">
            <a:avLst/>
          </a:prstGeom>
          <a:noFill/>
        </p:spPr>
        <p:txBody>
          <a:bodyPr wrap="none" rtlCol="0">
            <a:spAutoFit/>
          </a:bodyPr>
          <a:lstStyle/>
          <a:p>
            <a:r>
              <a:rPr lang="it-IT" sz="2400" b="1" dirty="0" smtClean="0"/>
              <a:t>PROFILATTICO</a:t>
            </a:r>
            <a:endParaRPr lang="it-IT" sz="2400" b="1" dirty="0"/>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743022"/>
            <a:ext cx="8897203" cy="219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7504" y="278793"/>
            <a:ext cx="8712968" cy="4893647"/>
          </a:xfrm>
          <a:prstGeom prst="rect">
            <a:avLst/>
          </a:prstGeom>
        </p:spPr>
        <p:txBody>
          <a:bodyPr wrap="square">
            <a:spAutoFit/>
          </a:bodyPr>
          <a:lstStyle/>
          <a:p>
            <a:pPr algn="just"/>
            <a:r>
              <a:rPr lang="it-IT" sz="2400" b="1" dirty="0"/>
              <a:t>L'uso del preservativo è molto antico, </a:t>
            </a:r>
            <a:endParaRPr lang="it-IT" sz="2400" b="1" dirty="0" smtClean="0"/>
          </a:p>
          <a:p>
            <a:pPr algn="just"/>
            <a:r>
              <a:rPr lang="it-IT" sz="2400" b="1" dirty="0" smtClean="0"/>
              <a:t>già </a:t>
            </a:r>
            <a:r>
              <a:rPr lang="it-IT" sz="2400" b="1" dirty="0"/>
              <a:t>all'epoca dei faraoni i soldati egiziani utilizzavano le vesciche di animali non a scopo contraccettivo ma per difendersi dalle malattie veneree. </a:t>
            </a:r>
            <a:endParaRPr lang="it-IT" sz="2400" b="1" dirty="0" smtClean="0"/>
          </a:p>
          <a:p>
            <a:pPr algn="just"/>
            <a:endParaRPr lang="it-IT" sz="2400" b="1" dirty="0"/>
          </a:p>
          <a:p>
            <a:pPr algn="just"/>
            <a:r>
              <a:rPr lang="it-IT" sz="2400" b="1" dirty="0"/>
              <a:t>I preservativi dal medioevo in poi, erano ottenuti </a:t>
            </a:r>
            <a:r>
              <a:rPr lang="it-IT" sz="2400" b="1" dirty="0" smtClean="0"/>
              <a:t>soprattutto </a:t>
            </a:r>
            <a:r>
              <a:rPr lang="it-IT" sz="2400" b="1" dirty="0"/>
              <a:t>dall'intestino cieco di pecora opportunamente trattato; </a:t>
            </a:r>
            <a:endParaRPr lang="it-IT" sz="2400" b="1" dirty="0" smtClean="0"/>
          </a:p>
          <a:p>
            <a:pPr algn="just"/>
            <a:r>
              <a:rPr lang="it-IT" sz="2400" b="1" dirty="0" smtClean="0"/>
              <a:t>erano </a:t>
            </a:r>
            <a:r>
              <a:rPr lang="it-IT" sz="2400" b="1" dirty="0"/>
              <a:t>costosi e solo le persone con buone  disponibilità finanziarie potevano permettersi di acquistarli </a:t>
            </a:r>
            <a:r>
              <a:rPr lang="it-IT" sz="2400" b="1" dirty="0" smtClean="0"/>
              <a:t>. </a:t>
            </a:r>
            <a:endParaRPr lang="it-IT" sz="2400" b="1" dirty="0" smtClean="0"/>
          </a:p>
          <a:p>
            <a:pPr algn="just"/>
            <a:r>
              <a:rPr lang="it-IT" sz="2400" b="1" dirty="0" smtClean="0"/>
              <a:t>La </a:t>
            </a:r>
            <a:r>
              <a:rPr lang="it-IT" sz="2400" b="1" dirty="0"/>
              <a:t>scoperta della gomma </a:t>
            </a:r>
            <a:r>
              <a:rPr lang="it-IT" sz="2400" b="1" dirty="0" smtClean="0"/>
              <a:t>poi e </a:t>
            </a:r>
            <a:endParaRPr lang="it-IT" sz="2400" b="1" dirty="0" smtClean="0"/>
          </a:p>
          <a:p>
            <a:pPr algn="just"/>
            <a:r>
              <a:rPr lang="it-IT" sz="2400" b="1" dirty="0" smtClean="0"/>
              <a:t>della </a:t>
            </a:r>
            <a:r>
              <a:rPr lang="it-IT" sz="2400" b="1" dirty="0"/>
              <a:t>vulcanizzazione </a:t>
            </a:r>
            <a:r>
              <a:rPr lang="it-IT" sz="2400" b="1" dirty="0" smtClean="0"/>
              <a:t> (1880) ne </a:t>
            </a:r>
            <a:r>
              <a:rPr lang="it-IT" sz="2400" b="1" dirty="0"/>
              <a:t>ha </a:t>
            </a:r>
            <a:endParaRPr lang="it-IT" sz="2400" b="1" dirty="0" smtClean="0"/>
          </a:p>
          <a:p>
            <a:pPr algn="just"/>
            <a:r>
              <a:rPr lang="it-IT" sz="2400" b="1" dirty="0" smtClean="0"/>
              <a:t>permesso </a:t>
            </a:r>
            <a:r>
              <a:rPr lang="it-IT" sz="2400" b="1" dirty="0"/>
              <a:t>una produzione industriale </a:t>
            </a:r>
            <a:endParaRPr lang="it-IT" sz="2400" b="1" dirty="0" smtClean="0"/>
          </a:p>
          <a:p>
            <a:pPr algn="just"/>
            <a:r>
              <a:rPr lang="it-IT" sz="2400" b="1" dirty="0" smtClean="0"/>
              <a:t>con </a:t>
            </a:r>
            <a:r>
              <a:rPr lang="it-IT" sz="2400" b="1" dirty="0"/>
              <a:t>una notevole riduzione dei costi. </a:t>
            </a:r>
            <a:endParaRPr lang="it-IT" sz="2400" b="1" dirty="0"/>
          </a:p>
        </p:txBody>
      </p:sp>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652120" y="3353309"/>
            <a:ext cx="3491880" cy="3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331640" y="5705967"/>
            <a:ext cx="4572000" cy="923330"/>
          </a:xfrm>
          <a:prstGeom prst="rect">
            <a:avLst/>
          </a:prstGeom>
        </p:spPr>
        <p:txBody>
          <a:bodyPr>
            <a:spAutoFit/>
          </a:bodyPr>
          <a:lstStyle/>
          <a:p>
            <a:r>
              <a:rPr lang="it-IT" dirty="0" smtClean="0"/>
              <a:t>Il </a:t>
            </a:r>
            <a:r>
              <a:rPr lang="it-IT" dirty="0"/>
              <a:t>più antico preservativo conservato. </a:t>
            </a:r>
            <a:br>
              <a:rPr lang="it-IT" dirty="0"/>
            </a:br>
            <a:r>
              <a:rPr lang="it-IT" dirty="0"/>
              <a:t>Si trova nel Museo del Tirolo </a:t>
            </a:r>
            <a:r>
              <a:rPr lang="it-IT" dirty="0" smtClean="0"/>
              <a:t> (Brunico) ed </a:t>
            </a:r>
            <a:r>
              <a:rPr lang="it-IT" dirty="0"/>
              <a:t>è datato 1640. </a:t>
            </a:r>
            <a:endParaRPr lang="it-IT"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188640"/>
            <a:ext cx="8964488" cy="3416320"/>
          </a:xfrm>
          <a:prstGeom prst="rect">
            <a:avLst/>
          </a:prstGeom>
        </p:spPr>
        <p:txBody>
          <a:bodyPr wrap="square">
            <a:spAutoFit/>
          </a:bodyPr>
          <a:lstStyle/>
          <a:p>
            <a:r>
              <a:rPr lang="it-IT" sz="2400" b="1" u="sng" dirty="0"/>
              <a:t>Condom </a:t>
            </a:r>
            <a:r>
              <a:rPr lang="it-IT" sz="2400" b="1" dirty="0"/>
              <a:t> - Gli abitanti della cittadina francese di Condom sostengono che questo termine derivi dal nome della loro città le cui macellerie erano grandi fornitrici di budella d'agnello necessarie per la confezione degli antichi profilattici. </a:t>
            </a:r>
            <a:endParaRPr lang="it-IT" sz="2400" b="1" dirty="0" smtClean="0"/>
          </a:p>
          <a:p>
            <a:endParaRPr lang="it-IT" sz="2400" b="1" dirty="0"/>
          </a:p>
          <a:p>
            <a:r>
              <a:rPr lang="it-IT" sz="2400" b="1" dirty="0"/>
              <a:t>Il "</a:t>
            </a:r>
            <a:r>
              <a:rPr lang="it-IT" sz="2400" b="1" dirty="0" err="1"/>
              <a:t>Dictionnaire</a:t>
            </a:r>
            <a:r>
              <a:rPr lang="it-IT" sz="2400" b="1" dirty="0"/>
              <a:t> de </a:t>
            </a:r>
            <a:r>
              <a:rPr lang="it-IT" sz="2400" b="1" dirty="0" err="1"/>
              <a:t>Médecine</a:t>
            </a:r>
            <a:r>
              <a:rPr lang="it-IT" sz="2400" b="1" dirty="0"/>
              <a:t> </a:t>
            </a:r>
            <a:r>
              <a:rPr lang="it-IT" sz="2400" b="1" dirty="0" err="1"/>
              <a:t>Nysten</a:t>
            </a:r>
            <a:r>
              <a:rPr lang="it-IT" sz="2400" b="1" dirty="0"/>
              <a:t>" </a:t>
            </a:r>
            <a:r>
              <a:rPr lang="it-IT" sz="2400" b="1" dirty="0" smtClean="0"/>
              <a:t>invece, </a:t>
            </a:r>
            <a:r>
              <a:rPr lang="it-IT" sz="2400" b="1" dirty="0"/>
              <a:t>fa derivare il nome condom da un non meglio identificato Dr. Condom </a:t>
            </a:r>
            <a:r>
              <a:rPr lang="it-IT" sz="2400" b="1" dirty="0" smtClean="0"/>
              <a:t>medico inglese del 600.che </a:t>
            </a:r>
            <a:r>
              <a:rPr lang="it-IT" sz="2400" b="1" dirty="0"/>
              <a:t>proponeva l'uso del budello opportunamente trattato, come profilattico contro le malattie veneree. </a:t>
            </a:r>
            <a:endParaRPr lang="it-IT" sz="2400" b="1" dirty="0"/>
          </a:p>
        </p:txBody>
      </p:sp>
      <p:pic>
        <p:nvPicPr>
          <p:cNvPr id="4097"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3728" y="4691425"/>
            <a:ext cx="7178592" cy="209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328134" y="2704"/>
            <a:ext cx="4824250" cy="1938992"/>
          </a:xfrm>
          <a:prstGeom prst="rect">
            <a:avLst/>
          </a:prstGeom>
        </p:spPr>
        <p:txBody>
          <a:bodyPr wrap="square">
            <a:spAutoFit/>
          </a:bodyPr>
          <a:lstStyle/>
          <a:p>
            <a:r>
              <a:rPr lang="it-IT" sz="2000" b="1" u="sng" dirty="0" smtClean="0"/>
              <a:t>Giacomo Casanova</a:t>
            </a:r>
            <a:r>
              <a:rPr lang="it-IT" sz="2000" b="1" dirty="0" smtClean="0"/>
              <a:t>, veneziano (1725-1798),</a:t>
            </a:r>
            <a:endParaRPr lang="it-IT" sz="2000" b="1" dirty="0" smtClean="0"/>
          </a:p>
          <a:p>
            <a:r>
              <a:rPr lang="it-IT" sz="2000" b="1" dirty="0" smtClean="0"/>
              <a:t> </a:t>
            </a:r>
            <a:r>
              <a:rPr lang="it-IT" sz="2000" b="1" dirty="0"/>
              <a:t>buon fruitore dell'oggetto</a:t>
            </a:r>
            <a:r>
              <a:rPr lang="it-IT" sz="2000" b="1" dirty="0" smtClean="0"/>
              <a:t>,</a:t>
            </a:r>
            <a:endParaRPr lang="it-IT" sz="2000" b="1" dirty="0" smtClean="0"/>
          </a:p>
          <a:p>
            <a:r>
              <a:rPr lang="it-IT" sz="2000" b="1" dirty="0" smtClean="0"/>
              <a:t> </a:t>
            </a:r>
            <a:r>
              <a:rPr lang="it-IT" sz="2000" b="1" dirty="0"/>
              <a:t>parla nelle sue </a:t>
            </a:r>
            <a:r>
              <a:rPr lang="it-IT" sz="2000" b="1" dirty="0" smtClean="0"/>
              <a:t>memorie, </a:t>
            </a:r>
            <a:r>
              <a:rPr lang="it-IT" sz="2000" b="1" dirty="0"/>
              <a:t>"Storia della mia </a:t>
            </a:r>
            <a:r>
              <a:rPr lang="it-IT" sz="2000" b="1" dirty="0" smtClean="0"/>
              <a:t>Vita«, del </a:t>
            </a:r>
            <a:r>
              <a:rPr lang="it-IT" sz="2000" b="1" dirty="0"/>
              <a:t>condom </a:t>
            </a:r>
            <a:endParaRPr lang="it-IT" sz="2000" b="1" dirty="0" smtClean="0"/>
          </a:p>
          <a:p>
            <a:r>
              <a:rPr lang="it-IT" sz="2000" b="1" dirty="0" smtClean="0"/>
              <a:t>evidenziando </a:t>
            </a:r>
            <a:endParaRPr lang="it-IT" sz="2000" b="1" dirty="0" smtClean="0"/>
          </a:p>
          <a:p>
            <a:r>
              <a:rPr lang="it-IT" sz="2000" b="1" dirty="0" smtClean="0"/>
              <a:t>che </a:t>
            </a:r>
            <a:r>
              <a:rPr lang="it-IT" sz="2000" b="1" dirty="0"/>
              <a:t>ne esistevano di qualità </a:t>
            </a:r>
            <a:r>
              <a:rPr lang="it-IT" sz="2000" b="1" dirty="0" smtClean="0"/>
              <a:t>diverse.   </a:t>
            </a:r>
            <a:endParaRPr lang="it-IT" sz="2000" b="1" dirty="0"/>
          </a:p>
        </p:txBody>
      </p:sp>
      <p:pic>
        <p:nvPicPr>
          <p:cNvPr id="1025" name="Picture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 y="2017767"/>
            <a:ext cx="4499993" cy="252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119062"/>
            <a:ext cx="3995936" cy="472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475656" y="5013176"/>
            <a:ext cx="4572000" cy="1200329"/>
          </a:xfrm>
          <a:prstGeom prst="rect">
            <a:avLst/>
          </a:prstGeom>
        </p:spPr>
        <p:txBody>
          <a:bodyPr>
            <a:spAutoFit/>
          </a:bodyPr>
          <a:lstStyle/>
          <a:p>
            <a:pPr lvl="0"/>
            <a:r>
              <a:rPr lang="fr-FR" dirty="0">
                <a:solidFill>
                  <a:prstClr val="white"/>
                </a:solidFill>
              </a:rPr>
              <a:t>Casanova (à gauche) et la </a:t>
            </a:r>
            <a:endParaRPr lang="fr-FR" dirty="0" smtClean="0">
              <a:solidFill>
                <a:prstClr val="white"/>
              </a:solidFill>
            </a:endParaRPr>
          </a:p>
          <a:p>
            <a:pPr lvl="0"/>
            <a:r>
              <a:rPr lang="fr-FR" dirty="0" smtClean="0">
                <a:solidFill>
                  <a:prstClr val="white"/>
                </a:solidFill>
              </a:rPr>
              <a:t>redingote </a:t>
            </a:r>
            <a:r>
              <a:rPr lang="fr-FR" dirty="0">
                <a:solidFill>
                  <a:prstClr val="white"/>
                </a:solidFill>
              </a:rPr>
              <a:t>anglaise, </a:t>
            </a:r>
            <a:endParaRPr lang="fr-FR" dirty="0" smtClean="0">
              <a:solidFill>
                <a:prstClr val="white"/>
              </a:solidFill>
            </a:endParaRPr>
          </a:p>
          <a:p>
            <a:pPr lvl="0"/>
            <a:r>
              <a:rPr lang="fr-FR" dirty="0" smtClean="0">
                <a:solidFill>
                  <a:prstClr val="white"/>
                </a:solidFill>
              </a:rPr>
              <a:t>gravure </a:t>
            </a:r>
            <a:r>
              <a:rPr lang="fr-FR" dirty="0">
                <a:solidFill>
                  <a:prstClr val="white"/>
                </a:solidFill>
              </a:rPr>
              <a:t>illustrant l'édition </a:t>
            </a:r>
            <a:r>
              <a:rPr lang="fr-FR" dirty="0" err="1">
                <a:solidFill>
                  <a:prstClr val="white"/>
                </a:solidFill>
              </a:rPr>
              <a:t>Rozez</a:t>
            </a:r>
            <a:r>
              <a:rPr lang="fr-FR" dirty="0">
                <a:solidFill>
                  <a:prstClr val="white"/>
                </a:solidFill>
              </a:rPr>
              <a:t> 1872 </a:t>
            </a:r>
            <a:endParaRPr lang="fr-FR" dirty="0" smtClean="0">
              <a:solidFill>
                <a:prstClr val="white"/>
              </a:solidFill>
            </a:endParaRPr>
          </a:p>
          <a:p>
            <a:pPr lvl="0"/>
            <a:r>
              <a:rPr lang="fr-FR" dirty="0" smtClean="0">
                <a:solidFill>
                  <a:prstClr val="white"/>
                </a:solidFill>
              </a:rPr>
              <a:t>des </a:t>
            </a:r>
            <a:r>
              <a:rPr lang="fr-FR" dirty="0">
                <a:solidFill>
                  <a:prstClr val="white"/>
                </a:solidFill>
              </a:rPr>
              <a:t>Mémoires. </a:t>
            </a:r>
            <a:endParaRPr lang="it-IT" dirty="0">
              <a:solidFill>
                <a:prstClr val="whit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itadamamma.com/wp-content/uploads/2011/12/SPUGNA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1196" y="3800790"/>
            <a:ext cx="3440718" cy="258053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620565" y="243291"/>
            <a:ext cx="3893823" cy="461665"/>
          </a:xfrm>
          <a:prstGeom prst="rect">
            <a:avLst/>
          </a:prstGeom>
          <a:noFill/>
        </p:spPr>
        <p:txBody>
          <a:bodyPr wrap="none" rtlCol="0">
            <a:spAutoFit/>
          </a:bodyPr>
          <a:lstStyle/>
          <a:p>
            <a:r>
              <a:rPr lang="it-IT" sz="2400" b="1" dirty="0" smtClean="0"/>
              <a:t>CONTRACCEZIONE VAGINALE</a:t>
            </a:r>
            <a:endParaRPr lang="it-IT" sz="2400" b="1" dirty="0"/>
          </a:p>
        </p:txBody>
      </p:sp>
      <p:pic>
        <p:nvPicPr>
          <p:cNvPr id="3" name="Picture 2" descr="https://images-na.ssl-images-amazon.com/images/I/41pVvWnptQ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708" y="198884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pourfemme.it/pfmamma/fotogallery/1200X0/655/diafram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776"/>
            <a:ext cx="3358569" cy="235099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923928" y="1988840"/>
            <a:ext cx="1252394" cy="369332"/>
          </a:xfrm>
          <a:prstGeom prst="rect">
            <a:avLst/>
          </a:prstGeom>
          <a:noFill/>
        </p:spPr>
        <p:txBody>
          <a:bodyPr wrap="none" rtlCol="0">
            <a:spAutoFit/>
          </a:bodyPr>
          <a:lstStyle/>
          <a:p>
            <a:r>
              <a:rPr lang="it-IT" b="1" dirty="0" smtClean="0"/>
              <a:t>Diaframma</a:t>
            </a:r>
            <a:endParaRPr lang="it-IT" b="1" dirty="0"/>
          </a:p>
        </p:txBody>
      </p:sp>
      <p:sp>
        <p:nvSpPr>
          <p:cNvPr id="5" name="CasellaDiTesto 4"/>
          <p:cNvSpPr txBox="1"/>
          <p:nvPr/>
        </p:nvSpPr>
        <p:spPr>
          <a:xfrm>
            <a:off x="414445" y="6407934"/>
            <a:ext cx="2289409" cy="369332"/>
          </a:xfrm>
          <a:prstGeom prst="rect">
            <a:avLst/>
          </a:prstGeom>
          <a:noFill/>
        </p:spPr>
        <p:txBody>
          <a:bodyPr wrap="none" rtlCol="0">
            <a:spAutoFit/>
          </a:bodyPr>
          <a:lstStyle/>
          <a:p>
            <a:r>
              <a:rPr lang="it-IT" b="1" dirty="0" smtClean="0"/>
              <a:t>Spugna contraccettiva</a:t>
            </a:r>
            <a:endParaRPr lang="it-IT" b="1" dirty="0"/>
          </a:p>
        </p:txBody>
      </p:sp>
      <p:sp>
        <p:nvSpPr>
          <p:cNvPr id="6" name="CasellaDiTesto 5"/>
          <p:cNvSpPr txBox="1"/>
          <p:nvPr/>
        </p:nvSpPr>
        <p:spPr>
          <a:xfrm>
            <a:off x="6444208" y="6011996"/>
            <a:ext cx="1189749" cy="369332"/>
          </a:xfrm>
          <a:prstGeom prst="rect">
            <a:avLst/>
          </a:prstGeom>
          <a:noFill/>
        </p:spPr>
        <p:txBody>
          <a:bodyPr wrap="none" rtlCol="0">
            <a:spAutoFit/>
          </a:bodyPr>
          <a:lstStyle/>
          <a:p>
            <a:r>
              <a:rPr lang="it-IT" b="1" dirty="0" smtClean="0"/>
              <a:t>Spermicidi</a:t>
            </a:r>
            <a:endParaRPr lang="it-IT" b="1" dirty="0"/>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8363</Words>
  <Application>WPS Presentation</Application>
  <PresentationFormat>Presentazione su schermo (4:3)</PresentationFormat>
  <Paragraphs>206</Paragraphs>
  <Slides>30</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30</vt:i4>
      </vt:variant>
    </vt:vector>
  </HeadingPairs>
  <TitlesOfParts>
    <vt:vector size="39" baseType="lpstr">
      <vt:lpstr>Arial</vt:lpstr>
      <vt:lpstr>SimSun</vt:lpstr>
      <vt:lpstr>Wingdings</vt:lpstr>
      <vt:lpstr>Times New Roman</vt:lpstr>
      <vt:lpstr>Arial</vt:lpstr>
      <vt:lpstr>Calibri</vt:lpstr>
      <vt:lpstr>Microsoft YaHei</vt:lpstr>
      <vt:lpstr>Tema di Office</vt:lpstr>
      <vt:lpstr>Struttura predefinita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CONTRACCEZIONE NELL’ANTICHITA’</dc:title>
  <dc:creator>Gabrio</dc:creator>
  <cp:lastModifiedBy>collegio ostetriche</cp:lastModifiedBy>
  <cp:revision>64</cp:revision>
  <dcterms:created xsi:type="dcterms:W3CDTF">2017-03-04T08:15:00Z</dcterms:created>
  <dcterms:modified xsi:type="dcterms:W3CDTF">2017-03-25T08:19:08Z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1033-10.2.0.5811</vt:lpwstr>
  </property>
</Properties>
</file>