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0" r:id="rId3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8" r:id="rId30"/>
    <p:sldId id="289" r:id="rId31"/>
    <p:sldId id="292" r:id="rId32"/>
    <p:sldId id="281" r:id="rId33"/>
    <p:sldId id="282" r:id="rId34"/>
    <p:sldId id="287" r:id="rId35"/>
    <p:sldId id="283" r:id="rId36"/>
    <p:sldId id="284" r:id="rId3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200" b="0" i="0" u="none" strike="noStrike" cap="none" spc="0" normalizeH="0" baseline="0">
        <a:ln>
          <a:noFill/>
        </a:ln>
        <a:solidFill>
          <a:srgbClr val="546056"/>
        </a:solidFill>
        <a:effectLst/>
        <a:uFillTx/>
        <a:latin typeface="+mn-lt"/>
        <a:ea typeface="+mn-ea"/>
        <a:cs typeface="+mn-cs"/>
        <a:sym typeface="Palatino"/>
      </a:defRPr>
    </a:lvl9pPr>
  </p:defaultTextStyle>
  <p:extLst>
    <p:ext uri="{521415D9-36F7-43E2-AB2F-B90AF26B5E84}">
      <p14:sectionLst xmlns:p14="http://schemas.microsoft.com/office/powerpoint/2010/main">
        <p14:section name="Sezione predefinita" id="{F405795F-F00D-4881-B206-EFA2CDAE0970}">
          <p14:sldIdLst>
            <p14:sldId id="290"/>
            <p14:sldId id="256"/>
            <p14:sldId id="257"/>
            <p14:sldId id="258"/>
            <p14:sldId id="259"/>
            <p14:sldId id="260"/>
          </p14:sldIdLst>
        </p14:section>
        <p14:section name="Sezione senza titolo" id="{B3588DEA-6778-4FDA-8066-CF489BA69252}">
          <p14:sldIdLst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8"/>
            <p14:sldId id="289"/>
            <p14:sldId id="292"/>
            <p14:sldId id="281"/>
            <p14:sldId id="282"/>
            <p14:sldId id="287"/>
            <p14:sldId id="283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4660"/>
  </p:normalViewPr>
  <p:slideViewPr>
    <p:cSldViewPr>
      <p:cViewPr varScale="1">
        <p:scale>
          <a:sx n="43" d="100"/>
          <a:sy n="43" d="100"/>
        </p:scale>
        <p:origin x="-1494" y="-11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Arianna\Documents\SALA PARTO\2016\ANALISI DATI\GENNAIO-DICEMB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Regione 1</c:v>
                </c:pt>
              </c:strCache>
            </c:strRef>
          </c:tx>
          <c:spPr>
            <a:blipFill rotWithShape="1">
              <a:blip xmlns:r="http://schemas.openxmlformats.org/officeDocument/2006/relationships" r:embed="rId2"/>
              <a:srcRect/>
              <a:tile tx="0" ty="0" sx="100000" sy="100000" flip="none" algn="tl"/>
            </a:blipFill>
            <a:ln w="6350" cap="flat">
              <a:noFill/>
              <a:miter lim="400000"/>
            </a:ln>
            <a:effectLst/>
          </c:spPr>
          <c:explosion val="0"/>
          <c:dPt>
            <c:idx val="1"/>
            <c:bubble3D val="0"/>
            <c:spPr>
              <a:blipFill rotWithShape="1">
                <a:blip xmlns:r="http://schemas.openxmlformats.org/officeDocument/2006/relationships" r:embed="rId3"/>
                <a:srcRect/>
                <a:tile tx="0" ty="0" sx="100000" sy="100000" flip="none" algn="tl"/>
              </a:blipFill>
              <a:ln w="6350" cap="flat">
                <a:noFill/>
                <a:miter lim="400000"/>
              </a:ln>
              <a:effectLst/>
            </c:spPr>
          </c:dPt>
          <c:dLbls>
            <c:dLbl>
              <c:idx val="0"/>
              <c:layout>
                <c:manualLayout>
                  <c:x val="-0.0744274809160305"/>
                  <c:y val="-0.0801526717557251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en-US" sz="3200" b="1" i="0" u="none" strike="noStrike" kern="1200" baseline="0">
                        <a:solidFill>
                          <a:srgbClr val="F6F8EB"/>
                        </a:solidFill>
                        <a:latin typeface="Palatino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72,1</a:t>
                    </a:r>
                    <a:r>
                      <a:rPr lang="en-US" baseline="0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477099236641221"/>
                  <c:y val="-0.0553435114503817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en-US" sz="3200" b="1" i="0" u="none" strike="noStrike" kern="1200" baseline="0">
                        <a:solidFill>
                          <a:srgbClr val="F6F8EB"/>
                        </a:solidFill>
                        <a:latin typeface="Palatino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27,9 %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%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3200" b="1" i="0" u="none" strike="noStrike" kern="1200" baseline="0">
                    <a:solidFill>
                      <a:srgbClr val="F6F8EB"/>
                    </a:solidFill>
                    <a:latin typeface="Palatino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Sheet1!$B$1:$C$1</c:f>
              <c:strCache>
                <c:ptCount val="2"/>
                <c:pt idx="0">
                  <c:v>aprile</c:v>
                </c:pt>
                <c:pt idx="1">
                  <c:v>giugno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71.95</c:v>
                </c:pt>
                <c:pt idx="1">
                  <c:v>28.05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/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0.0839532244863"/>
                  <c:y val="0.1414587632688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en-US" sz="3200" b="0" i="0" u="none" strike="noStrike" kern="1200" baseline="0">
                        <a:solidFill>
                          <a:schemeClr val="tx1"/>
                        </a:solidFill>
                        <a:latin typeface="AR CENA" pitchFamily="2" charset="0"/>
                        <a:ea typeface="+mn-ea"/>
                        <a:cs typeface="+mn-cs"/>
                      </a:defRPr>
                    </a:pPr>
                    <a:r>
                      <a:rPr lang="en-US" smtClean="0"/>
                      <a:t>61,1%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pPr>
                      <a:defRPr lang="en-US" sz="3200" b="0" i="0" u="none" strike="noStrike" kern="1200" baseline="0">
                        <a:solidFill>
                          <a:schemeClr val="tx1"/>
                        </a:solidFill>
                        <a:latin typeface="AR CENA" pitchFamily="2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rgbClr val="C00000"/>
                        </a:solidFill>
                      </a:rPr>
                      <a:t>34,7%</a:t>
                    </a:r>
                    <a:endParaRPr lang="en-US" dirty="0">
                      <a:solidFill>
                        <a:srgbClr val="C00000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3200" b="0" i="0" u="none" strike="noStrike" kern="1200" baseline="0">
                    <a:solidFill>
                      <a:schemeClr val="tx1"/>
                    </a:solidFill>
                    <a:latin typeface="AR CENA" pitchFamily="2" charset="0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4999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Foglio1!$O$1520:$O$1522</c:f>
              <c:strCache>
                <c:ptCount val="3"/>
                <c:pt idx="0">
                  <c:v>SN</c:v>
                </c:pt>
                <c:pt idx="1">
                  <c:v>VO</c:v>
                </c:pt>
                <c:pt idx="2">
                  <c:v>TC</c:v>
                </c:pt>
              </c:strCache>
            </c:strRef>
          </c:cat>
          <c:val>
            <c:numRef>
              <c:f>Foglio1!$P$1520:$P$1522</c:f>
              <c:numCache>
                <c:formatCode>General</c:formatCode>
                <c:ptCount val="3"/>
                <c:pt idx="0">
                  <c:v>925</c:v>
                </c:pt>
                <c:pt idx="1">
                  <c:v>65</c:v>
                </c:pt>
                <c:pt idx="2">
                  <c:v>525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3200" b="0" i="0" u="none" strike="noStrike" kern="1200" baseline="0">
              <a:solidFill>
                <a:schemeClr val="tx1"/>
              </a:solidFill>
              <a:latin typeface="AR CENA" pitchFamily="2" charset="0"/>
              <a:ea typeface="+mn-ea"/>
              <a:cs typeface="+mn-cs"/>
            </a:defRPr>
          </a:pPr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lang="en-US" sz="3200">
          <a:latin typeface="AR CENA" pitchFamily="2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>
            <a:off x="647700" y="2095500"/>
            <a:ext cx="11709400" cy="29083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 hasCustomPrompt="1"/>
          </p:nvPr>
        </p:nvSpPr>
        <p:spPr>
          <a:xfrm>
            <a:off x="647700" y="5207000"/>
            <a:ext cx="117094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body" sz="quarter" idx="13" hasCustomPrompt="1"/>
          </p:nvPr>
        </p:nvSpPr>
        <p:spPr>
          <a:xfrm>
            <a:off x="2044700" y="6642100"/>
            <a:ext cx="89027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–Giovanni Mela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4" hasCustomPrompt="1"/>
          </p:nvPr>
        </p:nvSpPr>
        <p:spPr>
          <a:xfrm>
            <a:off x="2044700" y="4203700"/>
            <a:ext cx="8902700" cy="812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“Inserisci qui una citazione” 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/>
          <a:lstStyle/>
          <a:p>
            <a:fld id="{E92E9FE6-2380-4224-B544-82D9E8CD6A5F}" type="datetimeFigureOut">
              <a:rPr lang="it-IT" smtClean="0"/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284453" y="9359900"/>
            <a:ext cx="423193" cy="379591"/>
          </a:xfrm>
        </p:spPr>
        <p:txBody>
          <a:bodyPr/>
          <a:lstStyle/>
          <a:p>
            <a:fld id="{EAB4D9C9-1599-4214-9401-8847DDD6BBD3}" type="slidenum">
              <a:rPr lang="it-IT" smtClean="0"/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pic" idx="13"/>
          </p:nvPr>
        </p:nvSpPr>
        <p:spPr>
          <a:xfrm>
            <a:off x="368300" y="368300"/>
            <a:ext cx="12268200" cy="6045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33" name="Shape 33"/>
          <p:cNvSpPr>
            <a:spLocks noGrp="1"/>
          </p:cNvSpPr>
          <p:nvPr>
            <p:ph type="title" hasCustomPrompt="1"/>
          </p:nvPr>
        </p:nvSpPr>
        <p:spPr>
          <a:xfrm>
            <a:off x="647700" y="6794500"/>
            <a:ext cx="11709400" cy="14224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sz="quarter" idx="1" hasCustomPrompt="1"/>
          </p:nvPr>
        </p:nvSpPr>
        <p:spPr>
          <a:xfrm>
            <a:off x="647700" y="8204200"/>
            <a:ext cx="11709400" cy="1282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 hasCustomPrompt="1"/>
          </p:nvPr>
        </p:nvSpPr>
        <p:spPr>
          <a:xfrm>
            <a:off x="647700" y="3390900"/>
            <a:ext cx="11709400" cy="29591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pic" sz="half" idx="13"/>
          </p:nvPr>
        </p:nvSpPr>
        <p:spPr>
          <a:xfrm>
            <a:off x="64897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51" name="Shape 51"/>
          <p:cNvSpPr>
            <a:spLocks noGrp="1"/>
          </p:cNvSpPr>
          <p:nvPr>
            <p:ph type="title" hasCustomPrompt="1"/>
          </p:nvPr>
        </p:nvSpPr>
        <p:spPr>
          <a:xfrm>
            <a:off x="647700" y="1689100"/>
            <a:ext cx="5600700" cy="34925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sz="quarter" idx="1" hasCustomPrompt="1"/>
          </p:nvPr>
        </p:nvSpPr>
        <p:spPr>
          <a:xfrm>
            <a:off x="647700" y="5435600"/>
            <a:ext cx="5600700" cy="35941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0" indent="2286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0" indent="4572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3pPr>
            <a:lvl4pPr marL="0" indent="6858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4pPr>
            <a:lvl5pPr marL="0" indent="914400" algn="ctr">
              <a:lnSpc>
                <a:spcPct val="110000"/>
              </a:lnSpc>
              <a:spcBef>
                <a:spcPts val="0"/>
              </a:spcBef>
              <a:buSzTx/>
              <a:buNone/>
              <a:defRPr sz="3200" i="1">
                <a:solidFill>
                  <a:srgbClr val="717D75"/>
                </a:solidFill>
                <a:latin typeface="Hoefler Text"/>
                <a:ea typeface="Hoefler Text"/>
                <a:cs typeface="Hoefler Text"/>
                <a:sym typeface="Hoefler Text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676900" cy="6553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78" name="Shape 78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" hasCustomPrompt="1"/>
          </p:nvPr>
        </p:nvSpPr>
        <p:spPr>
          <a:xfrm>
            <a:off x="647700" y="2628900"/>
            <a:ext cx="5600700" cy="6477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1pPr>
            <a:lvl2pPr marL="7874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2pPr>
            <a:lvl3pPr marL="11811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3pPr>
            <a:lvl4pPr marL="15748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4pPr>
            <a:lvl5pPr marL="1968500" indent="-393700">
              <a:lnSpc>
                <a:spcPct val="120000"/>
              </a:lnSpc>
              <a:spcBef>
                <a:spcPts val="2400"/>
              </a:spcBef>
              <a:buBlip>
                <a:blip r:embed="rId2"/>
              </a:buBlip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idx="1" hasCustomPrompt="1"/>
          </p:nvPr>
        </p:nvSpPr>
        <p:spPr>
          <a:xfrm>
            <a:off x="647700" y="647700"/>
            <a:ext cx="11709400" cy="84582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pic" sz="quarter" idx="13"/>
          </p:nvPr>
        </p:nvSpPr>
        <p:spPr>
          <a:xfrm>
            <a:off x="6540500" y="490220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96" name="Shape 96"/>
          <p:cNvSpPr>
            <a:spLocks noGrp="1"/>
          </p:cNvSpPr>
          <p:nvPr>
            <p:ph type="pic" sz="quarter" idx="14"/>
          </p:nvPr>
        </p:nvSpPr>
        <p:spPr>
          <a:xfrm>
            <a:off x="6540500" y="641350"/>
            <a:ext cx="5854700" cy="424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97" name="Shape 97"/>
          <p:cNvSpPr>
            <a:spLocks noGrp="1"/>
          </p:cNvSpPr>
          <p:nvPr>
            <p:ph type="pic" sz="half" idx="15"/>
          </p:nvPr>
        </p:nvSpPr>
        <p:spPr>
          <a:xfrm>
            <a:off x="622300" y="622300"/>
            <a:ext cx="5892800" cy="8521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98" name="Shape 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png"/><Relationship Id="rId14" Type="http://schemas.openxmlformats.org/officeDocument/2006/relationships/image" Target="../media/image4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599" y="93599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FFFFFF">
                    <a:alpha val="95000"/>
                  </a:srgbClr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7000" b="0" i="0" u="none" strike="noStrike" cap="none" spc="0" baseline="0">
          <a:ln>
            <a:noFill/>
          </a:ln>
          <a:solidFill>
            <a:srgbClr val="FFFFFF">
              <a:alpha val="95000"/>
            </a:srgbClr>
          </a:solidFill>
          <a:uFillTx/>
          <a:latin typeface="+mn-lt"/>
          <a:ea typeface="+mn-ea"/>
          <a:cs typeface="+mn-cs"/>
          <a:sym typeface="Palatino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5"/>
        </a:buBlip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5"/>
        </a:buBlip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5"/>
        </a:buBlip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5"/>
        </a:buBlip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5"/>
        </a:buBlip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5"/>
        </a:buBlip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5"/>
        </a:buBlip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5"/>
        </a:buBlip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0000"/>
        <a:buFontTx/>
        <a:buBlip>
          <a:blip r:embed="rId15"/>
        </a:buBlip>
        <a:defRPr sz="4300" b="0" i="0" u="none" strike="noStrike" cap="none" spc="0" baseline="0">
          <a:ln>
            <a:noFill/>
          </a:ln>
          <a:solidFill>
            <a:srgbClr val="546056"/>
          </a:solidFill>
          <a:uFillTx/>
          <a:latin typeface="+mn-lt"/>
          <a:ea typeface="+mn-ea"/>
          <a:cs typeface="+mn-cs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1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2186" y="3852686"/>
            <a:ext cx="11054080" cy="157518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Baskerville Old Face" pitchFamily="18" charset="0"/>
              </a:rPr>
              <a:t>Appunti per ostetriche e non solo</a:t>
            </a:r>
            <a:endParaRPr lang="it-IT" dirty="0">
              <a:latin typeface="Baskerville Old Face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77008" y="6105737"/>
            <a:ext cx="10753195" cy="1740993"/>
          </a:xfrm>
        </p:spPr>
        <p:txBody>
          <a:bodyPr>
            <a:normAutofit/>
          </a:bodyPr>
          <a:lstStyle/>
          <a:p>
            <a:r>
              <a:rPr lang="it-IT" sz="3130" dirty="0">
                <a:solidFill>
                  <a:schemeClr val="tx1"/>
                </a:solidFill>
                <a:latin typeface="Baskerville Old Face" pitchFamily="18" charset="0"/>
              </a:rPr>
              <a:t>Green Park Mantova, Strada Circonvallazione Sud 21/B</a:t>
            </a:r>
            <a:endParaRPr lang="it-IT" sz="3130" dirty="0">
              <a:solidFill>
                <a:schemeClr val="tx1"/>
              </a:solidFill>
              <a:latin typeface="Baskerville Old Face" pitchFamily="18" charset="0"/>
            </a:endParaRPr>
          </a:p>
          <a:p>
            <a:r>
              <a:rPr lang="it-IT" sz="3130" dirty="0">
                <a:solidFill>
                  <a:schemeClr val="tx1"/>
                </a:solidFill>
                <a:latin typeface="Baskerville Old Face" pitchFamily="18" charset="0"/>
              </a:rPr>
              <a:t>Mantova</a:t>
            </a:r>
            <a:endParaRPr lang="it-IT" sz="3130" dirty="0">
              <a:solidFill>
                <a:schemeClr val="tx1"/>
              </a:solidFill>
              <a:latin typeface="Baskerville Old Face" pitchFamily="18" charset="0"/>
            </a:endParaRPr>
          </a:p>
          <a:p>
            <a:r>
              <a:rPr lang="it-IT" sz="3130" dirty="0">
                <a:solidFill>
                  <a:schemeClr val="tx1"/>
                </a:solidFill>
                <a:latin typeface="Baskerville Old Face" pitchFamily="18" charset="0"/>
              </a:rPr>
              <a:t>25 marzo – 8/22 aprile – 6/20 maggio 2017</a:t>
            </a:r>
            <a:endParaRPr lang="it-IT" sz="3130" dirty="0">
              <a:solidFill>
                <a:schemeClr val="tx1"/>
              </a:solidFill>
              <a:latin typeface="Baskerville Old Face" pitchFamily="18" charset="0"/>
            </a:endParaRP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75875" y="268289"/>
            <a:ext cx="2048228" cy="208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4966229" y="2316516"/>
            <a:ext cx="2969930" cy="705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990" dirty="0">
                <a:latin typeface="Baskerville Old Face" pitchFamily="18" charset="0"/>
              </a:rPr>
              <a:t>Collegio delle Ostetriche della provincia di Mantova</a:t>
            </a:r>
            <a:endParaRPr lang="it-IT" sz="1990" dirty="0">
              <a:latin typeface="Baskerville Old Fac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647700" y="723900"/>
            <a:ext cx="11709400" cy="2959100"/>
          </a:xfrm>
          <a:prstGeom prst="rect">
            <a:avLst/>
          </a:prstGeom>
        </p:spPr>
        <p:txBody>
          <a:bodyPr/>
          <a:lstStyle>
            <a:lvl1pPr defTabSz="466725">
              <a:defRPr sz="5600"/>
            </a:lvl1pPr>
          </a:lstStyle>
          <a:p>
            <a:r>
              <a:t>L’UTILIZZO DELLE POSIZIONI LIBERE IN TRAVAGLIO HA DIVERSE FUNZIONI</a:t>
            </a:r>
          </a:p>
        </p:txBody>
      </p:sp>
      <p:sp>
        <p:nvSpPr>
          <p:cNvPr id="166" name="Shape 166"/>
          <p:cNvSpPr/>
          <p:nvPr/>
        </p:nvSpPr>
        <p:spPr>
          <a:xfrm rot="6632828">
            <a:off x="2184400" y="4258468"/>
            <a:ext cx="937469" cy="935832"/>
          </a:xfrm>
          <a:prstGeom prst="rightArrow">
            <a:avLst>
              <a:gd name="adj1" fmla="val 32000"/>
              <a:gd name="adj2" fmla="val 64112"/>
            </a:avLst>
          </a:prstGeom>
          <a:blipFill>
            <a:blip r:embed="rId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sp>
        <p:nvSpPr>
          <p:cNvPr id="167" name="Shape 167"/>
          <p:cNvSpPr/>
          <p:nvPr/>
        </p:nvSpPr>
        <p:spPr>
          <a:xfrm>
            <a:off x="543024" y="5334000"/>
            <a:ext cx="4882952" cy="635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FUNZIONE ANTALGICA</a:t>
            </a:r>
          </a:p>
        </p:txBody>
      </p:sp>
      <p:sp>
        <p:nvSpPr>
          <p:cNvPr id="168" name="Shape 168"/>
          <p:cNvSpPr/>
          <p:nvPr/>
        </p:nvSpPr>
        <p:spPr>
          <a:xfrm rot="5453513">
            <a:off x="6031622" y="6187760"/>
            <a:ext cx="937470" cy="935833"/>
          </a:xfrm>
          <a:prstGeom prst="rightArrow">
            <a:avLst>
              <a:gd name="adj1" fmla="val 32000"/>
              <a:gd name="adj2" fmla="val 64112"/>
            </a:avLst>
          </a:prstGeom>
          <a:blipFill>
            <a:blip r:embed="rId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sp>
        <p:nvSpPr>
          <p:cNvPr id="169" name="Shape 169"/>
          <p:cNvSpPr/>
          <p:nvPr/>
        </p:nvSpPr>
        <p:spPr>
          <a:xfrm>
            <a:off x="2974379" y="7302499"/>
            <a:ext cx="7335442" cy="1168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MAGGIORI BENEFICI NEL SECONDO</a:t>
            </a:r>
            <a:br/>
            <a:r>
              <a:t> STADIO DEL TRAVAGLIO</a:t>
            </a:r>
          </a:p>
        </p:txBody>
      </p:sp>
      <p:sp>
        <p:nvSpPr>
          <p:cNvPr id="170" name="Shape 170"/>
          <p:cNvSpPr/>
          <p:nvPr/>
        </p:nvSpPr>
        <p:spPr>
          <a:xfrm rot="3442350">
            <a:off x="9384422" y="4272558"/>
            <a:ext cx="937470" cy="935832"/>
          </a:xfrm>
          <a:prstGeom prst="rightArrow">
            <a:avLst>
              <a:gd name="adj1" fmla="val 32000"/>
              <a:gd name="adj2" fmla="val 64112"/>
            </a:avLst>
          </a:prstGeom>
          <a:blipFill>
            <a:blip r:embed="rId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sp>
        <p:nvSpPr>
          <p:cNvPr id="171" name="Shape 171"/>
          <p:cNvSpPr/>
          <p:nvPr/>
        </p:nvSpPr>
        <p:spPr>
          <a:xfrm>
            <a:off x="7090091" y="5321299"/>
            <a:ext cx="5384603" cy="1168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RISPETTO DELLA STATICA </a:t>
            </a:r>
            <a:br/>
            <a:r>
              <a:t>PELVICA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egnaposto immagine 172"/>
          <p:cNvPicPr>
            <a:picLocks noGrp="1"/>
          </p:cNvPicPr>
          <p:nvPr>
            <p:ph type="pic" idx="13"/>
          </p:nvPr>
        </p:nvPicPr>
        <p:blipFill>
          <a:blip r:embed="rId1"/>
          <a:stretch>
            <a:fillRect/>
          </a:stretch>
        </p:blipFill>
        <p:spPr>
          <a:xfrm>
            <a:off x="2990332" y="348251"/>
            <a:ext cx="7382714" cy="952728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478790">
              <a:defRPr sz="5740"/>
            </a:lvl1pPr>
          </a:lstStyle>
          <a:p>
            <a:r>
              <a:t>VANTAGGI DELLE POSIZIONI VERTICALI IN FASE DILATANTE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1"/>
              </a:buBlip>
            </a:pPr>
            <a:r>
              <a:t>FAVORISCONO LA DISCESA DELLA P.P. SFRUTTANDO LA FORZA DI GRAVITÀ </a:t>
            </a:r>
          </a:p>
          <a:p>
            <a:pPr>
              <a:buBlip>
                <a:blip r:embed="rId1"/>
              </a:buBlip>
            </a:pPr>
            <a:r>
              <a:t>ALLINEAMENTO DEL FETO ATTRAVERSO LA PELVI </a:t>
            </a:r>
          </a:p>
          <a:p>
            <a:pPr>
              <a:buBlip>
                <a:blip r:embed="rId1"/>
              </a:buBlip>
            </a:pPr>
            <a:r>
              <a:t>AUMENTO DEI DIAMETRI PELVICI</a:t>
            </a:r>
          </a:p>
          <a:p>
            <a:pPr>
              <a:buBlip>
                <a:blip r:embed="rId1"/>
              </a:buBlip>
            </a:pPr>
            <a:r>
              <a:t>CONTRAZIONI UTERINE PIÙ EFFICACI  ED INTENSE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478790">
              <a:defRPr sz="5740"/>
            </a:lvl1pPr>
          </a:lstStyle>
          <a:p>
            <a:r>
              <a:t>VANTAGGI DELLE POSIZIONI VERTICALI IN FASE ESPULSIVA</a:t>
            </a:r>
          </a:p>
        </p:txBody>
      </p:sp>
      <p:sp>
        <p:nvSpPr>
          <p:cNvPr id="179" name="Shape 1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1"/>
              </a:buBlip>
            </a:pPr>
            <a:r>
              <a:t>FASE ESPULSIVA PUÒ DIVENTARE </a:t>
            </a:r>
            <a:br/>
            <a:r>
              <a:t>PIÙ  BREVE </a:t>
            </a:r>
          </a:p>
          <a:p>
            <a:pPr>
              <a:buBlip>
                <a:blip r:embed="rId1"/>
              </a:buBlip>
            </a:pPr>
            <a:r>
              <a:t>DIMINUZIONE DELL’UTILIZZO DI VENTOSA O TAGLIO CESAREO</a:t>
            </a:r>
          </a:p>
          <a:p>
            <a:pPr>
              <a:buBlip>
                <a:blip r:embed="rId1"/>
              </a:buBlip>
            </a:pPr>
            <a:r>
              <a:t>LA SPINTA SPONTANEA È PIÙ FACILITATA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foto-pilates.jpg"/>
          <p:cNvPicPr>
            <a:picLocks noGrp="1" noChangeAspect="1"/>
          </p:cNvPicPr>
          <p:nvPr>
            <p:ph type="pic" idx="13"/>
          </p:nvPr>
        </p:nvPicPr>
        <p:blipFill>
          <a:blip r:embed="rId1"/>
          <a:srcRect t="21833" b="21833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505">
              <a:defRPr sz="5810"/>
            </a:lvl1pPr>
          </a:lstStyle>
          <a:p>
            <a:r>
              <a:t>TRAVAGLIO E PARTO IN ACQUA</a:t>
            </a:r>
          </a:p>
        </p:txBody>
      </p:sp>
      <p:pic>
        <p:nvPicPr>
          <p:cNvPr id="184" name="Immagine 183"/>
          <p:cNvPicPr/>
          <p:nvPr/>
        </p:nvPicPr>
        <p:blipFill>
          <a:blip r:embed="rId1"/>
          <a:stretch>
            <a:fillRect/>
          </a:stretch>
        </p:blipFill>
        <p:spPr>
          <a:xfrm>
            <a:off x="2930280" y="2677108"/>
            <a:ext cx="7537461" cy="638058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algn="ctr"/>
            <a:r>
              <a:t>EFFETTI POSITIVI 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xfrm>
            <a:off x="647700" y="2628900"/>
            <a:ext cx="8072438" cy="6477000"/>
          </a:xfrm>
          <a:prstGeom prst="rect">
            <a:avLst/>
          </a:prstGeom>
        </p:spPr>
        <p:txBody>
          <a:bodyPr/>
          <a:lstStyle/>
          <a:p>
            <a:pPr marL="362585" indent="-362585" defTabSz="396875">
              <a:spcBef>
                <a:spcPts val="2800"/>
              </a:spcBef>
              <a:buBlip>
                <a:blip r:embed="rId1"/>
              </a:buBlip>
              <a:defRPr sz="2925"/>
            </a:pPr>
            <a:r>
              <a:t>ABBASSAMENTO DELLE CATECOLAMINE</a:t>
            </a:r>
          </a:p>
          <a:p>
            <a:pPr marL="362585" indent="-362585" defTabSz="396875">
              <a:spcBef>
                <a:spcPts val="2800"/>
              </a:spcBef>
              <a:buBlip>
                <a:blip r:embed="rId1"/>
              </a:buBlip>
              <a:defRPr sz="2925"/>
            </a:pPr>
            <a:r>
              <a:t>DIMINUZIONE DELLA PRESSIONE ADDOMINALE SULLA VENA CAVA E L’AORTA </a:t>
            </a:r>
          </a:p>
          <a:p>
            <a:pPr marL="362585" indent="-362585" defTabSz="396875">
              <a:spcBef>
                <a:spcPts val="2800"/>
              </a:spcBef>
              <a:buBlip>
                <a:blip r:embed="rId1"/>
              </a:buBlip>
              <a:defRPr sz="2925"/>
            </a:pPr>
            <a:r>
              <a:t>RIDUZIONE DEI TEMPI DI DILATAZIONE </a:t>
            </a:r>
          </a:p>
          <a:p>
            <a:pPr marL="362585" indent="-362585" defTabSz="396875">
              <a:spcBef>
                <a:spcPts val="2800"/>
              </a:spcBef>
              <a:buBlip>
                <a:blip r:embed="rId1"/>
              </a:buBlip>
              <a:defRPr sz="2925"/>
            </a:pPr>
            <a:r>
              <a:t>RIDUZIONE DELLA TENSIONE SUL PAVIMENTO PELVICO</a:t>
            </a:r>
          </a:p>
          <a:p>
            <a:pPr marL="362585" indent="-362585" defTabSz="396875">
              <a:spcBef>
                <a:spcPts val="2800"/>
              </a:spcBef>
              <a:buBlip>
                <a:blip r:embed="rId1"/>
              </a:buBlip>
              <a:defRPr sz="2925"/>
            </a:pPr>
            <a:r>
              <a:t>RIDUZIONE DI INTERVENTI OSTETRICI</a:t>
            </a:r>
          </a:p>
          <a:p>
            <a:pPr marL="362585" indent="-362585" defTabSz="396875">
              <a:spcBef>
                <a:spcPts val="2800"/>
              </a:spcBef>
              <a:buBlip>
                <a:blip r:embed="rId1"/>
              </a:buBlip>
              <a:defRPr sz="2925"/>
            </a:pPr>
            <a:r>
              <a:t>RIDUCE LA PERCEZIONE DEL DOLORE</a:t>
            </a:r>
          </a:p>
        </p:txBody>
      </p:sp>
      <p:pic>
        <p:nvPicPr>
          <p:cNvPr id="188" name="Immagine 187"/>
          <p:cNvPicPr/>
          <p:nvPr/>
        </p:nvPicPr>
        <p:blipFill>
          <a:blip r:embed="rId2"/>
          <a:stretch>
            <a:fillRect/>
          </a:stretch>
        </p:blipFill>
        <p:spPr>
          <a:xfrm>
            <a:off x="8320562" y="5925154"/>
            <a:ext cx="4193701" cy="333949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519430">
              <a:defRPr sz="6230"/>
            </a:pPr>
            <a:r>
              <a:t>CRITERI CLINICI DI ACCESSO:  </a:t>
            </a:r>
            <a:r>
              <a:rPr sz="5075">
                <a:solidFill>
                  <a:srgbClr val="FFFB00"/>
                </a:solidFill>
              </a:rPr>
              <a:t>MATERNI</a:t>
            </a:r>
            <a:endParaRPr sz="5075">
              <a:solidFill>
                <a:srgbClr val="FFFB00"/>
              </a:solidFill>
            </a:endParaRPr>
          </a:p>
        </p:txBody>
      </p:sp>
      <p:sp>
        <p:nvSpPr>
          <p:cNvPr id="191" name="Shape 1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7505" indent="-357505" defTabSz="391160">
              <a:spcBef>
                <a:spcPts val="2800"/>
              </a:spcBef>
              <a:buBlip>
                <a:blip r:embed="rId1"/>
              </a:buBlip>
              <a:defRPr sz="2880"/>
            </a:pPr>
            <a:r>
              <a:t>&gt; 37 SETT.</a:t>
            </a:r>
          </a:p>
          <a:p>
            <a:pPr marL="357505" indent="-357505" defTabSz="391160">
              <a:spcBef>
                <a:spcPts val="2800"/>
              </a:spcBef>
              <a:buBlip>
                <a:blip r:embed="rId1"/>
              </a:buBlip>
              <a:defRPr sz="2880"/>
            </a:pPr>
            <a:r>
              <a:t>GRAVIDANZA FISIOLOGICA</a:t>
            </a:r>
          </a:p>
          <a:p>
            <a:pPr marL="357505" indent="-357505" defTabSz="391160">
              <a:spcBef>
                <a:spcPts val="2800"/>
              </a:spcBef>
              <a:buBlip>
                <a:blip r:embed="rId1"/>
              </a:buBlip>
              <a:defRPr sz="2880"/>
            </a:pPr>
            <a:r>
              <a:t>TRAVAGLIO ATTIVO</a:t>
            </a:r>
          </a:p>
          <a:p>
            <a:pPr marL="357505" indent="-357505" defTabSz="391160">
              <a:spcBef>
                <a:spcPts val="2800"/>
              </a:spcBef>
              <a:buBlip>
                <a:blip r:embed="rId1"/>
              </a:buBlip>
              <a:defRPr sz="2880"/>
            </a:pPr>
            <a:r>
              <a:t>VOLONTÀ DELLA DONNA</a:t>
            </a:r>
          </a:p>
          <a:p>
            <a:pPr marL="357505" indent="-357505" defTabSz="391160">
              <a:spcBef>
                <a:spcPts val="2800"/>
              </a:spcBef>
              <a:buBlip>
                <a:blip r:embed="rId1"/>
              </a:buBlip>
              <a:defRPr sz="2880"/>
            </a:pPr>
            <a:r>
              <a:t>COLLABORATIVITÀ</a:t>
            </a:r>
          </a:p>
          <a:p>
            <a:pPr marL="357505" indent="-357505" defTabSz="391160">
              <a:spcBef>
                <a:spcPts val="2800"/>
              </a:spcBef>
              <a:buBlip>
                <a:blip r:embed="rId1"/>
              </a:buBlip>
              <a:defRPr sz="2880"/>
            </a:pPr>
            <a:r>
              <a:t>SIEROLOGIA NEGATIVA</a:t>
            </a:r>
          </a:p>
          <a:p>
            <a:pPr marL="357505" indent="-357505" defTabSz="391160">
              <a:spcBef>
                <a:spcPts val="2800"/>
              </a:spcBef>
              <a:buBlip>
                <a:blip r:embed="rId1"/>
              </a:buBlip>
              <a:defRPr sz="2880"/>
            </a:pPr>
            <a:r>
              <a:t>PARAMETRI VITALI NELLA NORMA</a:t>
            </a:r>
          </a:p>
          <a:p>
            <a:pPr marL="357505" indent="-357505" defTabSz="391160">
              <a:spcBef>
                <a:spcPts val="2800"/>
              </a:spcBef>
              <a:buBlip>
                <a:blip r:embed="rId1"/>
              </a:buBlip>
              <a:defRPr sz="2880"/>
            </a:pPr>
            <a:r>
              <a:t>NESSUN PROBLEMA CARDIACO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519430">
              <a:defRPr sz="6230"/>
            </a:pPr>
            <a:r>
              <a:t>CRITERI CLINICI DI ACCESSO:  </a:t>
            </a:r>
            <a:r>
              <a:rPr sz="5075">
                <a:solidFill>
                  <a:srgbClr val="FFFB00"/>
                </a:solidFill>
              </a:rPr>
              <a:t>FETALI</a:t>
            </a:r>
            <a:endParaRPr sz="5075">
              <a:solidFill>
                <a:srgbClr val="FFFB00"/>
              </a:solidFill>
            </a:endParaRPr>
          </a:p>
        </p:txBody>
      </p:sp>
      <p:sp>
        <p:nvSpPr>
          <p:cNvPr id="194" name="Shape 1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1"/>
              </a:buBlip>
            </a:pPr>
            <a:r>
              <a:t>CRESCITA TRA IL 10° E IL 90° PERCENTILE</a:t>
            </a:r>
          </a:p>
          <a:p>
            <a:pPr>
              <a:buBlip>
                <a:blip r:embed="rId1"/>
              </a:buBlip>
            </a:pPr>
            <a:r>
              <a:t>PRESENTAZIONE CEFALICA</a:t>
            </a:r>
          </a:p>
          <a:p>
            <a:pPr>
              <a:buBlip>
                <a:blip r:embed="rId1"/>
              </a:buBlip>
            </a:pPr>
            <a:r>
              <a:t>AFI REGOLARE</a:t>
            </a:r>
          </a:p>
          <a:p>
            <a:pPr>
              <a:buBlip>
                <a:blip r:embed="rId1"/>
              </a:buBlip>
            </a:pPr>
            <a:r>
              <a:t>LIQUIDO AMNIOTICO LIMPIDO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519430">
              <a:defRPr sz="6230"/>
            </a:pPr>
            <a:r>
              <a:t>CRITERI CLINICI DI ACCESSO:  </a:t>
            </a:r>
            <a:r>
              <a:rPr sz="5075">
                <a:solidFill>
                  <a:srgbClr val="FFFB00"/>
                </a:solidFill>
              </a:rPr>
              <a:t>PERSONALE SANITARIO</a:t>
            </a:r>
            <a:endParaRPr sz="5075">
              <a:solidFill>
                <a:srgbClr val="FFFB00"/>
              </a:solidFill>
            </a:endParaRPr>
          </a:p>
        </p:txBody>
      </p:sp>
      <p:sp>
        <p:nvSpPr>
          <p:cNvPr id="197" name="Shape 197"/>
          <p:cNvSpPr>
            <a:spLocks noGrp="1"/>
          </p:cNvSpPr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1"/>
              </a:buBlip>
            </a:pPr>
            <a:r>
              <a:t>RAPPORTO ONE TO ONE CON LA DONNA</a:t>
            </a:r>
          </a:p>
          <a:p>
            <a:pPr>
              <a:buBlip>
                <a:blip r:embed="rId1"/>
              </a:buBlip>
            </a:pPr>
            <a:r>
              <a:t>COLLABORAZIONE TRA OSTETRICA E MEDICO</a:t>
            </a:r>
          </a:p>
          <a:p>
            <a:pPr>
              <a:buBlip>
                <a:blip r:embed="rId1"/>
              </a:buBlip>
            </a:pPr>
            <a:r>
              <a:rPr smtClean="0"/>
              <a:t>CONV</a:t>
            </a:r>
            <a:r>
              <a:rPr lang="it-IT" dirty="0" smtClean="0"/>
              <a:t>I</a:t>
            </a:r>
            <a:r>
              <a:rPr smtClean="0"/>
              <a:t>NZIONE </a:t>
            </a:r>
            <a:r>
              <a:t>DELLA METODICA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subTitle" sz="quarter" idx="1"/>
          </p:nvPr>
        </p:nvSpPr>
        <p:spPr>
          <a:xfrm>
            <a:off x="647700" y="6267450"/>
            <a:ext cx="11709400" cy="139700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8 Aprile 2017</a:t>
            </a:r>
          </a:p>
        </p:txBody>
      </p:sp>
      <p:pic>
        <p:nvPicPr>
          <p:cNvPr id="132" name="Immagine 131"/>
          <p:cNvPicPr/>
          <p:nvPr/>
        </p:nvPicPr>
        <p:blipFill>
          <a:blip r:embed="rId1"/>
          <a:stretch>
            <a:fillRect/>
          </a:stretch>
        </p:blipFill>
        <p:spPr>
          <a:xfrm>
            <a:off x="3746500" y="647700"/>
            <a:ext cx="5511800" cy="5422900"/>
          </a:xfrm>
          <a:prstGeom prst="rect">
            <a:avLst/>
          </a:prstGeom>
        </p:spPr>
      </p:pic>
      <p:sp>
        <p:nvSpPr>
          <p:cNvPr id="133" name="Shape 133"/>
          <p:cNvSpPr/>
          <p:nvPr/>
        </p:nvSpPr>
        <p:spPr>
          <a:xfrm>
            <a:off x="1335819" y="7016749"/>
            <a:ext cx="10536362" cy="1104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r>
              <a:t>Le buone pratiche in sala parto</a:t>
            </a:r>
          </a:p>
        </p:txBody>
      </p:sp>
      <p:sp>
        <p:nvSpPr>
          <p:cNvPr id="134" name="Shape 134"/>
          <p:cNvSpPr/>
          <p:nvPr/>
        </p:nvSpPr>
        <p:spPr>
          <a:xfrm>
            <a:off x="2644748" y="8305824"/>
            <a:ext cx="8507137" cy="59503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lang="it-IT" dirty="0" err="1" smtClean="0"/>
              <a:t>Ost</a:t>
            </a:r>
            <a:r>
              <a:rPr lang="it-IT" dirty="0" smtClean="0"/>
              <a:t>. </a:t>
            </a:r>
            <a:r>
              <a:rPr smtClean="0"/>
              <a:t>Manuela </a:t>
            </a:r>
            <a:r>
              <a:t>Cocconi </a:t>
            </a:r>
            <a:r>
              <a:rPr lang="it-IT" dirty="0" smtClean="0"/>
              <a:t>–</a:t>
            </a:r>
            <a:r>
              <a:rPr smtClean="0"/>
              <a:t> </a:t>
            </a:r>
            <a:r>
              <a:rPr lang="it-IT" dirty="0" err="1" smtClean="0"/>
              <a:t>Ost</a:t>
            </a:r>
            <a:r>
              <a:rPr lang="it-IT" dirty="0" smtClean="0"/>
              <a:t>. </a:t>
            </a:r>
            <a:r>
              <a:rPr smtClean="0"/>
              <a:t>Giulia </a:t>
            </a:r>
            <a:r>
              <a:t>Mantovani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531495">
              <a:defRPr sz="6370"/>
            </a:pPr>
            <a:r>
              <a:t>CRITERI DI ESCLUSIONE</a:t>
            </a:r>
          </a:p>
          <a:p>
            <a:pPr algn="ctr" defTabSz="531495">
              <a:defRPr sz="6370">
                <a:solidFill>
                  <a:srgbClr val="FFFB00"/>
                </a:solidFill>
              </a:defRPr>
            </a:pPr>
            <a:r>
              <a:rPr sz="5185"/>
              <a:t>MATERNI</a:t>
            </a:r>
            <a:endParaRPr sz="5185"/>
          </a:p>
        </p:txBody>
      </p:sp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xfrm>
            <a:off x="647700" y="2389857"/>
            <a:ext cx="11709400" cy="6955086"/>
          </a:xfrm>
          <a:prstGeom prst="rect">
            <a:avLst/>
          </a:prstGeom>
        </p:spPr>
        <p:txBody>
          <a:bodyPr/>
          <a:lstStyle/>
          <a:p>
            <a:pPr marL="213360" indent="-213360" defTabSz="233045">
              <a:spcBef>
                <a:spcPts val="1600"/>
              </a:spcBef>
              <a:buBlip>
                <a:blip r:embed="rId1"/>
              </a:buBlip>
              <a:defRPr sz="2440"/>
            </a:pPr>
            <a:r>
              <a:t>ANSIA MATERNA</a:t>
            </a:r>
          </a:p>
          <a:p>
            <a:pPr marL="213360" indent="-213360" defTabSz="233045">
              <a:spcBef>
                <a:spcPts val="1600"/>
              </a:spcBef>
              <a:buBlip>
                <a:blip r:embed="rId1"/>
              </a:buBlip>
              <a:defRPr sz="2440"/>
            </a:pPr>
            <a:r>
              <a:t>POCA COLLABORAZIONE</a:t>
            </a:r>
          </a:p>
          <a:p>
            <a:pPr marL="213360" indent="-213360" defTabSz="233045">
              <a:spcBef>
                <a:spcPts val="1600"/>
              </a:spcBef>
              <a:buBlip>
                <a:blip r:embed="rId1"/>
              </a:buBlip>
              <a:defRPr sz="2440"/>
            </a:pPr>
            <a:r>
              <a:t>PATOLOGIE MATERNE </a:t>
            </a:r>
          </a:p>
          <a:p>
            <a:pPr marL="213360" indent="-213360" defTabSz="233045">
              <a:spcBef>
                <a:spcPts val="1600"/>
              </a:spcBef>
              <a:buBlip>
                <a:blip r:embed="rId1"/>
              </a:buBlip>
              <a:defRPr sz="2440"/>
            </a:pPr>
            <a:r>
              <a:t>PERDITE EMATICHE PATOLOGICHE </a:t>
            </a:r>
          </a:p>
          <a:p>
            <a:pPr marL="213360" indent="-213360" defTabSz="233045">
              <a:spcBef>
                <a:spcPts val="1600"/>
              </a:spcBef>
              <a:buBlip>
                <a:blip r:embed="rId1"/>
              </a:buBlip>
              <a:defRPr sz="2440"/>
            </a:pPr>
            <a:r>
              <a:t>PRECESARIZZATE</a:t>
            </a:r>
          </a:p>
          <a:p>
            <a:pPr marL="213360" indent="-213360" defTabSz="233045">
              <a:spcBef>
                <a:spcPts val="1600"/>
              </a:spcBef>
              <a:buBlip>
                <a:blip r:embed="rId1"/>
              </a:buBlip>
              <a:defRPr sz="2440"/>
            </a:pPr>
            <a:r>
              <a:t>BMI &gt; 35</a:t>
            </a:r>
          </a:p>
          <a:p>
            <a:pPr marL="213360" indent="-213360" defTabSz="233045">
              <a:spcBef>
                <a:spcPts val="1600"/>
              </a:spcBef>
              <a:buBlip>
                <a:blip r:embed="rId1"/>
              </a:buBlip>
              <a:defRPr sz="2440"/>
            </a:pPr>
            <a:r>
              <a:t>TRAVAGLI INDOTTI PER PATOLOGIE</a:t>
            </a:r>
          </a:p>
          <a:p>
            <a:pPr marL="213360" indent="-213360" defTabSz="233045">
              <a:spcBef>
                <a:spcPts val="1600"/>
              </a:spcBef>
              <a:buBlip>
                <a:blip r:embed="rId1"/>
              </a:buBlip>
              <a:defRPr sz="2440"/>
            </a:pPr>
            <a:r>
              <a:t>SOSPETTA SPROPORZIONE FETO-PELVICA</a:t>
            </a:r>
          </a:p>
          <a:p>
            <a:pPr marL="213360" indent="-213360" defTabSz="233045">
              <a:spcBef>
                <a:spcPts val="1600"/>
              </a:spcBef>
              <a:buBlip>
                <a:blip r:embed="rId1"/>
              </a:buBlip>
              <a:defRPr sz="2440"/>
            </a:pPr>
            <a:r>
              <a:t>ANOMALIA DI INSERZIONE PLACENTARE </a:t>
            </a:r>
          </a:p>
          <a:p>
            <a:pPr marL="213360" indent="-213360" defTabSz="233045">
              <a:spcBef>
                <a:spcPts val="1600"/>
              </a:spcBef>
              <a:buBlip>
                <a:blip r:embed="rId1"/>
              </a:buBlip>
              <a:defRPr sz="2440"/>
            </a:pPr>
            <a:r>
              <a:t>CTG NON RASSICURANTE O PATOLOGICO</a:t>
            </a:r>
          </a:p>
          <a:p>
            <a:pPr marL="213360" indent="-213360" defTabSz="233045">
              <a:spcBef>
                <a:spcPts val="1600"/>
              </a:spcBef>
              <a:buBlip>
                <a:blip r:embed="rId1"/>
              </a:buBlip>
              <a:defRPr sz="2440"/>
            </a:pPr>
            <a:r>
              <a:t>ANALGESIA EPIDURALE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531495">
              <a:defRPr sz="6370"/>
            </a:pPr>
            <a:r>
              <a:t>CRITERI DI ESCLUSIONE</a:t>
            </a:r>
          </a:p>
          <a:p>
            <a:pPr algn="ctr" defTabSz="531495">
              <a:defRPr sz="6370">
                <a:solidFill>
                  <a:srgbClr val="FFFB00"/>
                </a:solidFill>
              </a:defRPr>
            </a:pPr>
            <a:r>
              <a:rPr sz="5185"/>
              <a:t>FETALI</a:t>
            </a:r>
            <a:endParaRPr sz="5185"/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1"/>
              </a:buBlip>
            </a:pPr>
            <a:r>
              <a:t>LA TINTO</a:t>
            </a:r>
          </a:p>
          <a:p>
            <a:pPr>
              <a:buBlip>
                <a:blip r:embed="rId1"/>
              </a:buBlip>
            </a:pPr>
            <a:r>
              <a:t>GRAVIDANZA GEMELLARE</a:t>
            </a:r>
          </a:p>
          <a:p>
            <a:pPr>
              <a:buBlip>
                <a:blip r:embed="rId1"/>
              </a:buBlip>
            </a:pPr>
            <a:r>
              <a:t>IUGR O MACROSOMIA</a:t>
            </a:r>
          </a:p>
          <a:p>
            <a:pPr>
              <a:buBlip>
                <a:blip r:embed="rId1"/>
              </a:buBlip>
            </a:pPr>
            <a:r>
              <a:t>PREMATURITÀ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531495">
              <a:defRPr sz="6370"/>
            </a:pPr>
            <a:r>
              <a:t>CRITERI DI ESCLUSIONE</a:t>
            </a:r>
          </a:p>
          <a:p>
            <a:pPr algn="ctr" defTabSz="531495">
              <a:defRPr sz="6370">
                <a:solidFill>
                  <a:srgbClr val="FFFB00"/>
                </a:solidFill>
              </a:defRPr>
            </a:pPr>
            <a:r>
              <a:rPr sz="5185"/>
              <a:t>PERSONALE SANITARIO</a:t>
            </a:r>
            <a:endParaRPr sz="5185"/>
          </a:p>
        </p:txBody>
      </p:sp>
      <p:sp>
        <p:nvSpPr>
          <p:cNvPr id="206" name="Shape 20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1"/>
              </a:buBlip>
            </a:lvl1pPr>
          </a:lstStyle>
          <a:p>
            <a:r>
              <a:t>SCARSE COMPETENZE DELL’EQUIPE ASSISTENZIALE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TIMING </a:t>
            </a:r>
          </a:p>
        </p:txBody>
      </p:sp>
      <p:sp>
        <p:nvSpPr>
          <p:cNvPr id="209" name="Shape 209"/>
          <p:cNvSpPr/>
          <p:nvPr/>
        </p:nvSpPr>
        <p:spPr>
          <a:xfrm>
            <a:off x="594366" y="2552699"/>
            <a:ext cx="665468" cy="762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r>
              <a:t>T0</a:t>
            </a:r>
          </a:p>
        </p:txBody>
      </p:sp>
      <p:sp>
        <p:nvSpPr>
          <p:cNvPr id="210" name="Shape 210"/>
          <p:cNvSpPr/>
          <p:nvPr/>
        </p:nvSpPr>
        <p:spPr>
          <a:xfrm>
            <a:off x="440035" y="3428999"/>
            <a:ext cx="5800130" cy="1168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VALUTAZIONE DEI CRITERI </a:t>
            </a:r>
          </a:p>
          <a:p>
            <a:r>
              <a:t>DI ACCESSO</a:t>
            </a:r>
          </a:p>
        </p:txBody>
      </p:sp>
      <p:sp>
        <p:nvSpPr>
          <p:cNvPr id="211" name="Shape 211"/>
          <p:cNvSpPr/>
          <p:nvPr/>
        </p:nvSpPr>
        <p:spPr>
          <a:xfrm>
            <a:off x="7691090" y="2552699"/>
            <a:ext cx="4713983" cy="3835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marL="396875" indent="-396875" algn="l">
              <a:buSzPct val="80000"/>
              <a:buChar char="•"/>
            </a:pPr>
            <a:r>
              <a:t> CTG PER ALMENO  30 MINUTI PRIMA DELL’ IMMERSIONE IN VASCA</a:t>
            </a:r>
          </a:p>
          <a:p>
            <a:pPr marL="396875" indent="-396875" algn="l">
              <a:buSzPct val="80000"/>
              <a:buChar char="•"/>
            </a:pPr>
            <a:r>
              <a:t>ACCESSO VENOSO</a:t>
            </a:r>
          </a:p>
          <a:p>
            <a:pPr marL="396875" indent="-396875" algn="l">
              <a:buSzPct val="80000"/>
              <a:buChar char="•"/>
            </a:pPr>
            <a:r>
              <a:t>PARAMETRI VITALI</a:t>
            </a:r>
          </a:p>
        </p:txBody>
      </p:sp>
      <p:sp>
        <p:nvSpPr>
          <p:cNvPr id="212" name="Shape 212"/>
          <p:cNvSpPr/>
          <p:nvPr/>
        </p:nvSpPr>
        <p:spPr>
          <a:xfrm>
            <a:off x="6720730" y="3898899"/>
            <a:ext cx="824460" cy="736601"/>
          </a:xfrm>
          <a:prstGeom prst="rightArrow">
            <a:avLst>
              <a:gd name="adj1" fmla="val 32000"/>
              <a:gd name="adj2" fmla="val 71634"/>
            </a:avLst>
          </a:prstGeom>
          <a:blipFill>
            <a:blip r:embed="rId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sp>
        <p:nvSpPr>
          <p:cNvPr id="213" name="Shape 213"/>
          <p:cNvSpPr/>
          <p:nvPr/>
        </p:nvSpPr>
        <p:spPr>
          <a:xfrm>
            <a:off x="533499" y="6997700"/>
            <a:ext cx="5613202" cy="635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ACCOGLIMENTO IN VASCA</a:t>
            </a:r>
          </a:p>
        </p:txBody>
      </p:sp>
      <p:sp>
        <p:nvSpPr>
          <p:cNvPr id="214" name="Shape 214"/>
          <p:cNvSpPr/>
          <p:nvPr/>
        </p:nvSpPr>
        <p:spPr>
          <a:xfrm>
            <a:off x="7838901" y="6845299"/>
            <a:ext cx="4713983" cy="17018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marL="396875" indent="-396875" algn="l">
              <a:buSzPct val="80000"/>
              <a:buChar char="•"/>
            </a:pPr>
            <a:r>
              <a:t>PREPARAZIONE AMBIENTE /VASCA</a:t>
            </a:r>
          </a:p>
          <a:p>
            <a:pPr marL="396875" indent="-396875" algn="l">
              <a:buSzPct val="80000"/>
              <a:buChar char="•"/>
            </a:pPr>
            <a:r>
              <a:t>TEMP. ACQUA 34/37°</a:t>
            </a:r>
          </a:p>
        </p:txBody>
      </p:sp>
      <p:sp>
        <p:nvSpPr>
          <p:cNvPr id="215" name="Shape 215"/>
          <p:cNvSpPr/>
          <p:nvPr/>
        </p:nvSpPr>
        <p:spPr>
          <a:xfrm>
            <a:off x="6720730" y="6946900"/>
            <a:ext cx="824460" cy="736600"/>
          </a:xfrm>
          <a:prstGeom prst="rightArrow">
            <a:avLst>
              <a:gd name="adj1" fmla="val 32000"/>
              <a:gd name="adj2" fmla="val 71634"/>
            </a:avLst>
          </a:prstGeom>
          <a:blipFill>
            <a:blip r:embed="rId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sp>
        <p:nvSpPr>
          <p:cNvPr id="216" name="Shape 216"/>
          <p:cNvSpPr/>
          <p:nvPr/>
        </p:nvSpPr>
        <p:spPr>
          <a:xfrm>
            <a:off x="594366" y="6070599"/>
            <a:ext cx="665468" cy="762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r>
              <a:t>T1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TIMING </a:t>
            </a:r>
          </a:p>
        </p:txBody>
      </p:sp>
      <p:sp>
        <p:nvSpPr>
          <p:cNvPr id="219" name="Shape 219"/>
          <p:cNvSpPr/>
          <p:nvPr/>
        </p:nvSpPr>
        <p:spPr>
          <a:xfrm>
            <a:off x="594366" y="2552699"/>
            <a:ext cx="665468" cy="762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r>
              <a:t>T2</a:t>
            </a:r>
          </a:p>
        </p:txBody>
      </p:sp>
      <p:sp>
        <p:nvSpPr>
          <p:cNvPr id="220" name="Shape 220"/>
          <p:cNvSpPr/>
          <p:nvPr/>
        </p:nvSpPr>
        <p:spPr>
          <a:xfrm>
            <a:off x="1760636" y="3949700"/>
            <a:ext cx="1939728" cy="635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(0 m’ - 2h)</a:t>
            </a:r>
          </a:p>
        </p:txBody>
      </p:sp>
      <p:sp>
        <p:nvSpPr>
          <p:cNvPr id="221" name="Shape 221"/>
          <p:cNvSpPr/>
          <p:nvPr/>
        </p:nvSpPr>
        <p:spPr>
          <a:xfrm>
            <a:off x="6653212" y="2489199"/>
            <a:ext cx="5675661" cy="27686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marL="396875" indent="-396875" algn="l">
              <a:buSzPct val="80000"/>
              <a:buChar char="•"/>
              <a:defRPr sz="2700"/>
            </a:pPr>
            <a:r>
              <a:t>BCF COME DA LINEE GUIDA</a:t>
            </a:r>
          </a:p>
          <a:p>
            <a:pPr marL="396875" indent="-396875" algn="l">
              <a:buSzPct val="80000"/>
              <a:buChar char="•"/>
              <a:defRPr sz="2700"/>
            </a:pPr>
            <a:r>
              <a:t>IDRATAZIONE</a:t>
            </a:r>
          </a:p>
          <a:p>
            <a:pPr marL="396875" indent="-396875" algn="l">
              <a:buSzPct val="80000"/>
              <a:buChar char="•"/>
              <a:defRPr sz="2700"/>
            </a:pPr>
            <a:r>
              <a:t>INCORAGGIARE POSIZIONI LIBERE</a:t>
            </a:r>
          </a:p>
          <a:p>
            <a:pPr marL="396875" indent="-396875" algn="l">
              <a:buSzPct val="80000"/>
              <a:buChar char="•"/>
              <a:defRPr sz="2700"/>
            </a:pPr>
            <a:r>
              <a:t>CONTROLLO TEMPERATURA</a:t>
            </a:r>
          </a:p>
          <a:p>
            <a:pPr marL="396875" indent="-396875" algn="l">
              <a:buSzPct val="80000"/>
              <a:buChar char="•"/>
              <a:defRPr sz="2700"/>
            </a:pPr>
            <a:r>
              <a:t>PULIZIA DELL’ACQUA</a:t>
            </a:r>
          </a:p>
        </p:txBody>
      </p:sp>
      <p:sp>
        <p:nvSpPr>
          <p:cNvPr id="222" name="Shape 222"/>
          <p:cNvSpPr/>
          <p:nvPr/>
        </p:nvSpPr>
        <p:spPr>
          <a:xfrm>
            <a:off x="5552330" y="3340100"/>
            <a:ext cx="824460" cy="736600"/>
          </a:xfrm>
          <a:prstGeom prst="rightArrow">
            <a:avLst>
              <a:gd name="adj1" fmla="val 32000"/>
              <a:gd name="adj2" fmla="val 71634"/>
            </a:avLst>
          </a:prstGeom>
          <a:blipFill>
            <a:blip r:embed="rId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sp>
        <p:nvSpPr>
          <p:cNvPr id="223" name="Shape 223"/>
          <p:cNvSpPr/>
          <p:nvPr/>
        </p:nvSpPr>
        <p:spPr>
          <a:xfrm>
            <a:off x="656431" y="3390900"/>
            <a:ext cx="4427538" cy="635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PERIODO DILATANTE</a:t>
            </a:r>
          </a:p>
        </p:txBody>
      </p:sp>
      <p:sp>
        <p:nvSpPr>
          <p:cNvPr id="224" name="Shape 224"/>
          <p:cNvSpPr/>
          <p:nvPr/>
        </p:nvSpPr>
        <p:spPr>
          <a:xfrm>
            <a:off x="708666" y="5486399"/>
            <a:ext cx="665468" cy="762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r>
              <a:t>T3</a:t>
            </a:r>
          </a:p>
        </p:txBody>
      </p:sp>
      <p:sp>
        <p:nvSpPr>
          <p:cNvPr id="225" name="Shape 225"/>
          <p:cNvSpPr/>
          <p:nvPr/>
        </p:nvSpPr>
        <p:spPr>
          <a:xfrm>
            <a:off x="1760636" y="6832599"/>
            <a:ext cx="1939728" cy="635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(0 m’ - 2h)</a:t>
            </a:r>
          </a:p>
        </p:txBody>
      </p:sp>
      <p:sp>
        <p:nvSpPr>
          <p:cNvPr id="226" name="Shape 226"/>
          <p:cNvSpPr/>
          <p:nvPr/>
        </p:nvSpPr>
        <p:spPr>
          <a:xfrm>
            <a:off x="717153" y="6248400"/>
            <a:ext cx="4306094" cy="635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PERIODO ESPULSIVO</a:t>
            </a:r>
          </a:p>
        </p:txBody>
      </p:sp>
      <p:sp>
        <p:nvSpPr>
          <p:cNvPr id="227" name="Shape 227"/>
          <p:cNvSpPr/>
          <p:nvPr/>
        </p:nvSpPr>
        <p:spPr>
          <a:xfrm>
            <a:off x="5552330" y="6197600"/>
            <a:ext cx="824460" cy="736600"/>
          </a:xfrm>
          <a:prstGeom prst="rightArrow">
            <a:avLst>
              <a:gd name="adj1" fmla="val 32000"/>
              <a:gd name="adj2" fmla="val 71634"/>
            </a:avLst>
          </a:prstGeom>
          <a:blipFill>
            <a:blip r:embed="rId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sp>
        <p:nvSpPr>
          <p:cNvPr id="228" name="Shape 228"/>
          <p:cNvSpPr/>
          <p:nvPr/>
        </p:nvSpPr>
        <p:spPr>
          <a:xfrm>
            <a:off x="6675837" y="5848350"/>
            <a:ext cx="5401811" cy="14351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marL="396875" indent="-396875" algn="l">
              <a:buSzPct val="80000"/>
              <a:buChar char="•"/>
              <a:defRPr sz="2700"/>
            </a:pPr>
            <a:r>
              <a:t>CONTROLLO BCF</a:t>
            </a:r>
          </a:p>
          <a:p>
            <a:pPr marL="396875" indent="-396875" algn="l">
              <a:buSzPct val="80000"/>
              <a:buChar char="•"/>
              <a:defRPr sz="2700"/>
            </a:pPr>
            <a:r>
              <a:t>TUTTE LE PRECEDENTI </a:t>
            </a:r>
          </a:p>
          <a:p>
            <a:pPr marL="396875" indent="-396875" algn="l">
              <a:buSzPct val="80000"/>
              <a:buChar char="•"/>
              <a:defRPr sz="2700"/>
            </a:pPr>
            <a:r>
              <a:t>DISTESIONE DEL PERINEO</a:t>
            </a:r>
          </a:p>
        </p:txBody>
      </p:sp>
      <p:sp>
        <p:nvSpPr>
          <p:cNvPr id="229" name="Shape 229"/>
          <p:cNvSpPr/>
          <p:nvPr/>
        </p:nvSpPr>
        <p:spPr>
          <a:xfrm>
            <a:off x="5552330" y="8023224"/>
            <a:ext cx="824460" cy="736601"/>
          </a:xfrm>
          <a:prstGeom prst="rightArrow">
            <a:avLst>
              <a:gd name="adj1" fmla="val 32000"/>
              <a:gd name="adj2" fmla="val 71634"/>
            </a:avLst>
          </a:prstGeom>
          <a:blipFill>
            <a:blip r:embed="rId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sp>
        <p:nvSpPr>
          <p:cNvPr id="230" name="Shape 230"/>
          <p:cNvSpPr/>
          <p:nvPr/>
        </p:nvSpPr>
        <p:spPr>
          <a:xfrm>
            <a:off x="6691908" y="7578724"/>
            <a:ext cx="6021784" cy="16256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algn="l">
              <a:defRPr sz="2300"/>
            </a:pPr>
            <a:r>
              <a:t>DOPO L’ESPULSIONE DELLA TESTA  EVITARE STIMOLI TATTILI  SULLA CUTE DEL VISO PER PRESERVARE </a:t>
            </a:r>
            <a:br/>
            <a:r>
              <a:t>IL “DIVE REFLEX”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TIMING </a:t>
            </a:r>
          </a:p>
        </p:txBody>
      </p:sp>
      <p:sp>
        <p:nvSpPr>
          <p:cNvPr id="233" name="Shape 233"/>
          <p:cNvSpPr/>
          <p:nvPr/>
        </p:nvSpPr>
        <p:spPr>
          <a:xfrm>
            <a:off x="594366" y="2552699"/>
            <a:ext cx="665468" cy="762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r>
              <a:t>T4</a:t>
            </a:r>
          </a:p>
        </p:txBody>
      </p:sp>
      <p:sp>
        <p:nvSpPr>
          <p:cNvPr id="234" name="Shape 234"/>
          <p:cNvSpPr/>
          <p:nvPr/>
        </p:nvSpPr>
        <p:spPr>
          <a:xfrm>
            <a:off x="5754637" y="2514600"/>
            <a:ext cx="6546603" cy="26924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marL="396875" indent="-396875" algn="l">
              <a:buSzPct val="80000"/>
              <a:buFont typeface="Zapf Dingbats"/>
              <a:buChar char="•"/>
              <a:defRPr sz="2600"/>
            </a:pPr>
            <a:r>
              <a:t>POSIZIONA IL NEONATO SUL TORACE MATERNO E PULIRE IL NEONATO DA EVENTUALI SECREZIONI</a:t>
            </a:r>
          </a:p>
          <a:p>
            <a:pPr marL="396875" indent="-396875" algn="l">
              <a:buSzPct val="80000"/>
              <a:buFont typeface="Zapf Dingbats"/>
              <a:buChar char="•"/>
              <a:defRPr sz="2600"/>
            </a:pPr>
            <a:r>
              <a:t>OSSERVARE L’ADATTAMENTO NEONATALE</a:t>
            </a:r>
          </a:p>
        </p:txBody>
      </p:sp>
      <p:sp>
        <p:nvSpPr>
          <p:cNvPr id="235" name="Shape 235"/>
          <p:cNvSpPr/>
          <p:nvPr/>
        </p:nvSpPr>
        <p:spPr>
          <a:xfrm>
            <a:off x="4701430" y="2717800"/>
            <a:ext cx="824460" cy="736600"/>
          </a:xfrm>
          <a:prstGeom prst="rightArrow">
            <a:avLst>
              <a:gd name="adj1" fmla="val 32000"/>
              <a:gd name="adj2" fmla="val 71634"/>
            </a:avLst>
          </a:prstGeom>
          <a:blipFill>
            <a:blip r:embed="rId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sp>
        <p:nvSpPr>
          <p:cNvPr id="236" name="Shape 236"/>
          <p:cNvSpPr/>
          <p:nvPr/>
        </p:nvSpPr>
        <p:spPr>
          <a:xfrm>
            <a:off x="708666" y="5689599"/>
            <a:ext cx="665468" cy="762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r>
              <a:t>T5</a:t>
            </a:r>
          </a:p>
        </p:txBody>
      </p:sp>
      <p:sp>
        <p:nvSpPr>
          <p:cNvPr id="237" name="Shape 237"/>
          <p:cNvSpPr/>
          <p:nvPr/>
        </p:nvSpPr>
        <p:spPr>
          <a:xfrm>
            <a:off x="4701430" y="6464300"/>
            <a:ext cx="824460" cy="736600"/>
          </a:xfrm>
          <a:prstGeom prst="rightArrow">
            <a:avLst>
              <a:gd name="adj1" fmla="val 32000"/>
              <a:gd name="adj2" fmla="val 71634"/>
            </a:avLst>
          </a:prstGeom>
          <a:blipFill>
            <a:blip r:embed="rId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sp>
        <p:nvSpPr>
          <p:cNvPr id="238" name="Shape 238"/>
          <p:cNvSpPr/>
          <p:nvPr/>
        </p:nvSpPr>
        <p:spPr>
          <a:xfrm>
            <a:off x="5807422" y="5537200"/>
            <a:ext cx="6796634" cy="3556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marL="396875" indent="-396875" algn="l">
              <a:buSzPct val="80000"/>
              <a:buFont typeface="Zapf Dingbats"/>
              <a:buChar char="•"/>
              <a:defRPr sz="2500"/>
            </a:pPr>
            <a:r>
              <a:t>SVUOTARE  LA VASCA</a:t>
            </a:r>
          </a:p>
          <a:p>
            <a:pPr marL="396875" indent="-396875" algn="l">
              <a:buSzPct val="80000"/>
              <a:buFont typeface="Zapf Dingbats"/>
              <a:buChar char="•"/>
              <a:defRPr sz="2500"/>
            </a:pPr>
            <a:r>
              <a:t>CLAMPAGGIO FUNICOLO</a:t>
            </a:r>
          </a:p>
          <a:p>
            <a:pPr marL="396875" indent="-396875" algn="l">
              <a:buSzPct val="80000"/>
              <a:buFont typeface="Zapf Dingbats"/>
              <a:buChar char="•"/>
              <a:defRPr sz="2500"/>
            </a:pPr>
            <a:r>
              <a:t>PH FETALE</a:t>
            </a:r>
          </a:p>
          <a:p>
            <a:pPr marL="396875" indent="-396875" algn="l">
              <a:buSzPct val="80000"/>
              <a:buFont typeface="Zapf Dingbats"/>
              <a:buChar char="•"/>
              <a:defRPr sz="2500"/>
            </a:pPr>
            <a:r>
              <a:t>VALUTAZIONE PERDITA EMATICA</a:t>
            </a:r>
          </a:p>
          <a:p>
            <a:pPr marL="396875" indent="-396875" algn="l">
              <a:buSzPct val="80000"/>
              <a:buFont typeface="Zapf Dingbats"/>
              <a:buChar char="•"/>
              <a:defRPr sz="2500"/>
            </a:pPr>
            <a:r>
              <a:t>OFFRIRE TELI CALDI </a:t>
            </a:r>
          </a:p>
          <a:p>
            <a:pPr marL="396875" indent="-396875" algn="l">
              <a:buSzPct val="80000"/>
              <a:buFont typeface="Zapf Dingbats"/>
              <a:buChar char="•"/>
              <a:defRPr sz="2500"/>
            </a:pPr>
            <a:r>
              <a:t>POSIZIONARE LA DONNA SUL LETTINO PER ASSISTENZA AL  SECONDAMENTO ED EVENTUALE SUTURA </a:t>
            </a:r>
          </a:p>
        </p:txBody>
      </p:sp>
      <p:sp>
        <p:nvSpPr>
          <p:cNvPr id="239" name="Shape 239"/>
          <p:cNvSpPr/>
          <p:nvPr/>
        </p:nvSpPr>
        <p:spPr>
          <a:xfrm>
            <a:off x="723602" y="6515100"/>
            <a:ext cx="3683596" cy="635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SECONDAMENTO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TIMING </a:t>
            </a:r>
          </a:p>
        </p:txBody>
      </p:sp>
      <p:sp>
        <p:nvSpPr>
          <p:cNvPr id="242" name="Shape 242"/>
          <p:cNvSpPr/>
          <p:nvPr/>
        </p:nvSpPr>
        <p:spPr>
          <a:xfrm>
            <a:off x="594366" y="3035299"/>
            <a:ext cx="665468" cy="762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r>
              <a:t>T6</a:t>
            </a:r>
          </a:p>
        </p:txBody>
      </p:sp>
      <p:sp>
        <p:nvSpPr>
          <p:cNvPr id="243" name="Shape 243"/>
          <p:cNvSpPr/>
          <p:nvPr/>
        </p:nvSpPr>
        <p:spPr>
          <a:xfrm>
            <a:off x="3119136" y="2759074"/>
            <a:ext cx="4578106" cy="17018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marL="396875" indent="-396875" algn="l">
              <a:buSzPct val="80000"/>
              <a:buFont typeface="Zapf Dingbats"/>
              <a:buChar char="•"/>
            </a:lvl1pPr>
          </a:lstStyle>
          <a:p>
            <a:r>
              <a:t>DISINFEZIONE VASCA COME DA LINEE GUIDA</a:t>
            </a:r>
          </a:p>
        </p:txBody>
      </p:sp>
      <p:sp>
        <p:nvSpPr>
          <p:cNvPr id="244" name="Shape 244"/>
          <p:cNvSpPr/>
          <p:nvPr/>
        </p:nvSpPr>
        <p:spPr>
          <a:xfrm>
            <a:off x="1894730" y="3048000"/>
            <a:ext cx="824460" cy="736600"/>
          </a:xfrm>
          <a:prstGeom prst="rightArrow">
            <a:avLst>
              <a:gd name="adj1" fmla="val 32000"/>
              <a:gd name="adj2" fmla="val 71634"/>
            </a:avLst>
          </a:prstGeom>
          <a:blipFill>
            <a:blip r:embed="rId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pic>
        <p:nvPicPr>
          <p:cNvPr id="245" name="Immagine 244"/>
          <p:cNvPicPr/>
          <p:nvPr/>
        </p:nvPicPr>
        <p:blipFill>
          <a:blip r:embed="rId2"/>
          <a:stretch>
            <a:fillRect/>
          </a:stretch>
        </p:blipFill>
        <p:spPr>
          <a:xfrm>
            <a:off x="7937249" y="2440171"/>
            <a:ext cx="4578105" cy="68544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FFFF"/>
                </a:solidFill>
              </a:rPr>
              <a:t>BONDING 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90948" y="4372744"/>
            <a:ext cx="10873208" cy="28110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it-IT" sz="44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LEGAME:</a:t>
            </a:r>
            <a:r>
              <a:rPr kumimoji="0" lang="it-IT" sz="4400" b="1" i="0" u="none" strike="noStrike" cap="none" spc="0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 DEFINISCE LA RELAZIONE AFFETTIVA SPECIFICA E PERMANENTE CHE SI CREA TRA I GENITORI E IL BAMBINO</a:t>
            </a:r>
            <a:endParaRPr kumimoji="0" lang="it-IT" sz="4400" b="1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070352" y="2932584"/>
            <a:ext cx="914400" cy="91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t-IT" sz="2800" b="1" i="0" u="none" strike="noStrike" cap="none" spc="0" normalizeH="0" baseline="0">
              <a:ln>
                <a:noFill/>
              </a:ln>
              <a:solidFill>
                <a:srgbClr val="F5F8EB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6260084" y="2931550"/>
            <a:ext cx="484632" cy="978408"/>
          </a:xfrm>
          <a:prstGeom prst="downArrow">
            <a:avLst/>
          </a:prstGeom>
          <a:blipFill rotWithShape="1">
            <a:blip r:embed="rId1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t-IT" sz="2800" b="1" i="0" u="none" strike="noStrike" cap="none" spc="0" normalizeH="0" baseline="0">
              <a:ln>
                <a:noFill/>
              </a:ln>
              <a:solidFill>
                <a:srgbClr val="F5F8EB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600" dirty="0" smtClean="0"/>
              <a:t>BONDING: LEGAME</a:t>
            </a:r>
            <a:endParaRPr lang="it-IT" sz="6600" dirty="0"/>
          </a:p>
        </p:txBody>
      </p:sp>
      <p:pic>
        <p:nvPicPr>
          <p:cNvPr id="3" name="Picture 17" descr="img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84" y="2932584"/>
            <a:ext cx="4121150" cy="552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618633" y="2655765"/>
            <a:ext cx="4320480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it-IT" sz="28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PROCESSO:</a:t>
            </a:r>
            <a:endParaRPr kumimoji="0" lang="it-IT" sz="2800" b="1" i="0" u="none" strike="noStrike" cap="none" spc="0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t-IT" sz="2800" b="1" i="0" u="none" strike="noStrike" cap="none" spc="0" normalizeH="0" baseline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FISICO</a:t>
            </a:r>
            <a:endParaRPr lang="it-IT" sz="2400" b="1" dirty="0">
              <a:solidFill>
                <a:schemeClr val="tx1">
                  <a:lumMod val="50000"/>
                </a:schemeClr>
              </a:solidFill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EMOZIONALE</a:t>
            </a:r>
            <a:endParaRPr lang="it-IT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ORMONALE</a:t>
            </a:r>
            <a:endParaRPr lang="it-IT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SPIRITUALE</a:t>
            </a:r>
            <a:endParaRPr lang="it-IT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DI LEGAME</a:t>
            </a:r>
            <a:endParaRPr lang="it-IT" sz="2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it-IT" sz="2400" b="1" dirty="0" smtClean="0">
                <a:solidFill>
                  <a:schemeClr val="tx1">
                    <a:lumMod val="50000"/>
                  </a:schemeClr>
                </a:solidFill>
              </a:rPr>
              <a:t>D’ACCUDIMENTO</a:t>
            </a:r>
            <a:endParaRPr lang="it-IT" sz="24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565858" y="6242194"/>
            <a:ext cx="2426030" cy="533479"/>
          </a:xfrm>
          <a:prstGeom prst="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it-IT" sz="2400" b="1" dirty="0" smtClean="0">
                <a:solidFill>
                  <a:srgbClr val="F5F8EB"/>
                </a:solidFill>
              </a:rPr>
              <a:t>«</a:t>
            </a:r>
            <a:r>
              <a:rPr kumimoji="0" lang="it-IT" sz="2400" b="1" i="0" u="none" strike="noStrike" cap="none" spc="0" normalizeH="0" baseline="0" dirty="0" smtClean="0">
                <a:ln>
                  <a:noFill/>
                </a:ln>
                <a:solidFill>
                  <a:srgbClr val="F5F8EB"/>
                </a:solidFill>
                <a:effectLst/>
                <a:uFillTx/>
                <a:sym typeface="Palatino"/>
              </a:rPr>
              <a:t>CARE</a:t>
            </a:r>
            <a:r>
              <a:rPr kumimoji="0" lang="it-IT" sz="2800" b="1" i="0" u="none" strike="noStrike" cap="none" spc="0" normalizeH="0" baseline="0" dirty="0" smtClean="0">
                <a:ln>
                  <a:noFill/>
                </a:ln>
                <a:solidFill>
                  <a:srgbClr val="F5F8EB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»</a:t>
            </a:r>
            <a:endParaRPr kumimoji="0" lang="it-IT" sz="2800" b="1" i="0" u="none" strike="noStrike" cap="none" spc="0" normalizeH="0" baseline="0" dirty="0">
              <a:ln>
                <a:noFill/>
              </a:ln>
              <a:solidFill>
                <a:srgbClr val="F5F8EB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>
            <a:off x="7565979" y="6864812"/>
            <a:ext cx="648072" cy="576064"/>
          </a:xfrm>
          <a:prstGeom prst="straightConnector1">
            <a:avLst/>
          </a:prstGeom>
          <a:noFill/>
          <a:ln w="25400" cap="flat">
            <a:solidFill>
              <a:srgbClr val="717D75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Connettore 2 10"/>
          <p:cNvCxnSpPr/>
          <p:nvPr/>
        </p:nvCxnSpPr>
        <p:spPr>
          <a:xfrm>
            <a:off x="9349376" y="6864812"/>
            <a:ext cx="612337" cy="595875"/>
          </a:xfrm>
          <a:prstGeom prst="straightConnector1">
            <a:avLst/>
          </a:prstGeom>
          <a:noFill/>
          <a:ln w="25400" cap="flat">
            <a:solidFill>
              <a:srgbClr val="717D75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ettangolo 12"/>
          <p:cNvSpPr/>
          <p:nvPr/>
        </p:nvSpPr>
        <p:spPr>
          <a:xfrm>
            <a:off x="6108740" y="7546964"/>
            <a:ext cx="1453755" cy="471924"/>
          </a:xfrm>
          <a:prstGeom prst="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it-IT" sz="2400" b="1" i="0" u="none" strike="noStrike" cap="none" spc="0" normalizeH="0" baseline="0" dirty="0" smtClean="0">
                <a:ln>
                  <a:noFill/>
                </a:ln>
                <a:solidFill>
                  <a:srgbClr val="F5F8EB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MADRE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F5F8EB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9929546" y="7546963"/>
            <a:ext cx="2019134" cy="471924"/>
          </a:xfrm>
          <a:prstGeom prst="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it-IT" sz="2400" b="1" i="0" u="none" strike="noStrike" cap="none" spc="0" normalizeH="0" baseline="0" dirty="0" smtClean="0">
                <a:ln>
                  <a:noFill/>
                </a:ln>
                <a:solidFill>
                  <a:srgbClr val="F5F8EB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NEONATO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F5F8EB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897704" y="8369550"/>
            <a:ext cx="4076672" cy="841256"/>
          </a:xfrm>
          <a:prstGeom prst="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it-IT" sz="2400" b="1" i="0" u="none" strike="noStrike" cap="none" spc="0" normalizeH="0" baseline="0" dirty="0" smtClean="0">
                <a:ln>
                  <a:noFill/>
                </a:ln>
                <a:solidFill>
                  <a:srgbClr val="F5F8EB"/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NECESSITA’ FISIOLOGICA DI STARE INSIEME</a:t>
            </a:r>
            <a:endParaRPr kumimoji="0" lang="it-IT" sz="2400" b="1" i="0" u="none" strike="noStrike" cap="none" spc="0" normalizeH="0" baseline="0" dirty="0">
              <a:ln>
                <a:noFill/>
              </a:ln>
              <a:solidFill>
                <a:srgbClr val="F5F8EB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  <p:cxnSp>
        <p:nvCxnSpPr>
          <p:cNvPr id="17" name="Connettore 2 16"/>
          <p:cNvCxnSpPr/>
          <p:nvPr/>
        </p:nvCxnSpPr>
        <p:spPr>
          <a:xfrm>
            <a:off x="7222480" y="8117160"/>
            <a:ext cx="343378" cy="232579"/>
          </a:xfrm>
          <a:prstGeom prst="straightConnector1">
            <a:avLst/>
          </a:prstGeom>
          <a:noFill/>
          <a:ln w="25400" cap="flat">
            <a:solidFill>
              <a:srgbClr val="717D75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nettore 2 18"/>
          <p:cNvCxnSpPr/>
          <p:nvPr/>
        </p:nvCxnSpPr>
        <p:spPr>
          <a:xfrm flipH="1">
            <a:off x="9991888" y="8117160"/>
            <a:ext cx="326936" cy="232579"/>
          </a:xfrm>
          <a:prstGeom prst="straightConnector1">
            <a:avLst/>
          </a:prstGeom>
          <a:noFill/>
          <a:ln w="25400" cap="flat">
            <a:solidFill>
              <a:srgbClr val="717D75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FFFF"/>
                </a:solidFill>
              </a:rPr>
              <a:t>BENEFICI DEL CONTATTO PELLE A PELLE 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90948" y="3695636"/>
            <a:ext cx="10873208" cy="41652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it-IT" sz="4400" b="1" dirty="0" smtClean="0">
                <a:solidFill>
                  <a:schemeClr val="tx1">
                    <a:lumMod val="50000"/>
                  </a:schemeClr>
                </a:solidFill>
              </a:rPr>
              <a:t>Riduce il periodo del pianto;</a:t>
            </a:r>
            <a:endParaRPr lang="it-IT" sz="4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it-IT" sz="4400" b="1" i="0" u="none" strike="noStrike" cap="none" spc="0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Favorisce</a:t>
            </a:r>
            <a:r>
              <a:rPr kumimoji="0" lang="it-IT" sz="4400" b="1" i="0" u="none" strike="noStrike" cap="none" spc="0" normalizeH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 la stabilizzazione cardiorespiratoria e metabolica;</a:t>
            </a:r>
            <a:endParaRPr kumimoji="0" lang="it-IT" sz="4400" b="1" i="0" u="none" strike="noStrike" cap="none" spc="0" normalizeH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it-IT" sz="4400" b="1" baseline="0" dirty="0" smtClean="0">
                <a:solidFill>
                  <a:schemeClr val="tx1">
                    <a:lumMod val="50000"/>
                  </a:schemeClr>
                </a:solidFill>
              </a:rPr>
              <a:t>Facilita</a:t>
            </a:r>
            <a:r>
              <a:rPr lang="it-IT" sz="4400" b="1" dirty="0" smtClean="0">
                <a:solidFill>
                  <a:schemeClr val="tx1">
                    <a:lumMod val="50000"/>
                  </a:schemeClr>
                </a:solidFill>
              </a:rPr>
              <a:t> la termoregolazione</a:t>
            </a:r>
            <a:endParaRPr lang="it-IT" sz="4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it-IT" sz="4400" b="1" dirty="0" smtClean="0">
                <a:solidFill>
                  <a:schemeClr val="tx1">
                    <a:lumMod val="50000"/>
                  </a:schemeClr>
                </a:solidFill>
              </a:rPr>
              <a:t>Agevola l’avvio precoce dell’allattamento al seno</a:t>
            </a:r>
            <a:endParaRPr lang="it-IT" sz="44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070352" y="2932584"/>
            <a:ext cx="914400" cy="91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it-IT" sz="2800" b="1" i="0" u="none" strike="noStrike" cap="none" spc="0" normalizeH="0" baseline="0">
              <a:ln>
                <a:noFill/>
              </a:ln>
              <a:solidFill>
                <a:srgbClr val="F5F8EB"/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478790">
              <a:defRPr sz="5740"/>
            </a:lvl1pPr>
          </a:lstStyle>
          <a:p>
            <a:r>
              <a:t>GESTIONE DEL TRAVAGLIO PARTO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1"/>
              </a:buBlip>
            </a:pPr>
            <a:r>
              <a:rPr dirty="0" smtClean="0"/>
              <a:t>SORVEGLIANZ</a:t>
            </a:r>
            <a:r>
              <a:rPr lang="it-IT" dirty="0"/>
              <a:t>A</a:t>
            </a:r>
            <a:r>
              <a:rPr dirty="0" smtClean="0"/>
              <a:t> </a:t>
            </a:r>
            <a:r>
              <a:rPr dirty="0"/>
              <a:t>DEL BENESSERE MATERNO-FETALE</a:t>
            </a:r>
            <a:endParaRPr dirty="0"/>
          </a:p>
          <a:p>
            <a:pPr>
              <a:buBlip>
                <a:blip r:embed="rId1"/>
              </a:buBlip>
            </a:pPr>
            <a:r>
              <a:rPr dirty="0"/>
              <a:t>RIDUZIONE DEL DOLORE</a:t>
            </a:r>
            <a:endParaRPr dirty="0"/>
          </a:p>
          <a:p>
            <a:pPr>
              <a:buBlip>
                <a:blip r:embed="rId1"/>
              </a:buBlip>
            </a:pPr>
            <a:r>
              <a:rPr dirty="0"/>
              <a:t>ASSISTENZA PERSONALIZZATA, SOSTEGNO MORALE ED EMOTIVO, RILASSAMENTO, RESPIRAZIONE, POSIZIONI LIBERE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 defTabSz="478790">
              <a:defRPr sz="5740"/>
            </a:pPr>
            <a:r>
              <a:t>TOTALE PARTI </a:t>
            </a:r>
            <a:br/>
            <a:r>
              <a:t>PIEVE DI CORIANO 2016</a:t>
            </a:r>
          </a:p>
        </p:txBody>
      </p:sp>
      <p:graphicFrame>
        <p:nvGraphicFramePr>
          <p:cNvPr id="248" name="Chart 248"/>
          <p:cNvGraphicFramePr/>
          <p:nvPr/>
        </p:nvGraphicFramePr>
        <p:xfrm>
          <a:off x="3175000" y="2540000"/>
          <a:ext cx="6654800" cy="665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49" name="Shape 249"/>
          <p:cNvSpPr/>
          <p:nvPr/>
        </p:nvSpPr>
        <p:spPr>
          <a:xfrm>
            <a:off x="5505462" y="7143749"/>
            <a:ext cx="3187676" cy="546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 sz="2700"/>
            </a:pPr>
            <a:r>
              <a:rPr>
                <a:solidFill>
                  <a:srgbClr val="FFFFFF"/>
                </a:solidFill>
              </a:rPr>
              <a:t>PARTI</a:t>
            </a:r>
            <a:r>
              <a:t> </a:t>
            </a:r>
            <a:r>
              <a:rPr>
                <a:solidFill>
                  <a:srgbClr val="FFFFFF"/>
                </a:solidFill>
              </a:rPr>
              <a:t>SPONTANEI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3432485" y="5050735"/>
            <a:ext cx="2787030" cy="571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dirty="0"/>
              <a:t>TAGLI CESAREI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ctrTitle"/>
          </p:nvPr>
        </p:nvSpPr>
        <p:spPr>
          <a:xfrm>
            <a:off x="647700" y="558799"/>
            <a:ext cx="11709400" cy="2290367"/>
          </a:xfrm>
          <a:prstGeom prst="rect">
            <a:avLst/>
          </a:prstGeom>
        </p:spPr>
        <p:txBody>
          <a:bodyPr/>
          <a:lstStyle/>
          <a:p>
            <a:pPr defTabSz="548640">
              <a:defRPr sz="6580"/>
            </a:pPr>
            <a:r>
              <a:t>TOTALE PARTI</a:t>
            </a:r>
          </a:p>
          <a:p>
            <a:pPr defTabSz="548640">
              <a:defRPr sz="6580"/>
            </a:pPr>
            <a:r>
              <a:t>624</a:t>
            </a:r>
          </a:p>
        </p:txBody>
      </p:sp>
      <p:sp>
        <p:nvSpPr>
          <p:cNvPr id="253" name="Shape 253"/>
          <p:cNvSpPr/>
          <p:nvPr/>
        </p:nvSpPr>
        <p:spPr>
          <a:xfrm rot="6710426">
            <a:off x="3748375" y="3541222"/>
            <a:ext cx="2503141" cy="715781"/>
          </a:xfrm>
          <a:prstGeom prst="rightArrow">
            <a:avLst>
              <a:gd name="adj1" fmla="val 32000"/>
              <a:gd name="adj2" fmla="val 113554"/>
            </a:avLst>
          </a:prstGeom>
          <a:blipFill>
            <a:blip r:embed="rId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sp>
        <p:nvSpPr>
          <p:cNvPr id="254" name="Shape 254"/>
          <p:cNvSpPr/>
          <p:nvPr/>
        </p:nvSpPr>
        <p:spPr>
          <a:xfrm>
            <a:off x="3418611" y="5039359"/>
            <a:ext cx="2475037" cy="108747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smtClean="0"/>
              <a:t>7</a:t>
            </a:r>
            <a:r>
              <a:rPr lang="it-IT" dirty="0" smtClean="0"/>
              <a:t>2</a:t>
            </a:r>
            <a:r>
              <a:rPr smtClean="0"/>
              <a:t>,</a:t>
            </a:r>
            <a:r>
              <a:rPr lang="it-IT" dirty="0" smtClean="0"/>
              <a:t>1</a:t>
            </a:r>
            <a:endParaRPr lang="it-IT" dirty="0" smtClean="0"/>
          </a:p>
          <a:p>
            <a:r>
              <a:t>SPONTANEI</a:t>
            </a:r>
          </a:p>
        </p:txBody>
      </p:sp>
      <p:sp>
        <p:nvSpPr>
          <p:cNvPr id="255" name="Shape 255"/>
          <p:cNvSpPr/>
          <p:nvPr/>
        </p:nvSpPr>
        <p:spPr>
          <a:xfrm rot="4024036">
            <a:off x="6695929" y="3542231"/>
            <a:ext cx="2503141" cy="715781"/>
          </a:xfrm>
          <a:prstGeom prst="rightArrow">
            <a:avLst>
              <a:gd name="adj1" fmla="val 32000"/>
              <a:gd name="adj2" fmla="val 113554"/>
            </a:avLst>
          </a:prstGeom>
          <a:blipFill>
            <a:blip r:embed="rId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sp>
        <p:nvSpPr>
          <p:cNvPr id="256" name="Shape 256"/>
          <p:cNvSpPr/>
          <p:nvPr/>
        </p:nvSpPr>
        <p:spPr>
          <a:xfrm>
            <a:off x="7970943" y="5039359"/>
            <a:ext cx="899285" cy="108747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rPr smtClean="0"/>
              <a:t>2</a:t>
            </a:r>
            <a:r>
              <a:rPr lang="it-IT" dirty="0" smtClean="0"/>
              <a:t>7</a:t>
            </a:r>
            <a:r>
              <a:rPr smtClean="0"/>
              <a:t>,</a:t>
            </a:r>
            <a:r>
              <a:rPr lang="it-IT" dirty="0" smtClean="0"/>
              <a:t>9</a:t>
            </a:r>
            <a:endParaRPr lang="it-IT" dirty="0" smtClean="0"/>
          </a:p>
          <a:p>
            <a:r>
              <a:t>T.C.</a:t>
            </a:r>
          </a:p>
        </p:txBody>
      </p:sp>
      <p:sp>
        <p:nvSpPr>
          <p:cNvPr id="257" name="Shape 257"/>
          <p:cNvSpPr/>
          <p:nvPr/>
        </p:nvSpPr>
        <p:spPr>
          <a:xfrm rot="8367928">
            <a:off x="1850690" y="6449370"/>
            <a:ext cx="1626253" cy="609440"/>
          </a:xfrm>
          <a:prstGeom prst="rightArrow">
            <a:avLst>
              <a:gd name="adj1" fmla="val 32000"/>
              <a:gd name="adj2" fmla="val 113554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sp>
        <p:nvSpPr>
          <p:cNvPr id="258" name="Shape 258"/>
          <p:cNvSpPr/>
          <p:nvPr/>
        </p:nvSpPr>
        <p:spPr>
          <a:xfrm>
            <a:off x="521965" y="7246630"/>
            <a:ext cx="2896457" cy="1066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23,60</a:t>
            </a:r>
          </a:p>
          <a:p>
            <a:pPr>
              <a:defRPr sz="2500"/>
            </a:pPr>
            <a:r>
              <a:t>PARTO IN ACQUA</a:t>
            </a:r>
          </a:p>
        </p:txBody>
      </p:sp>
      <p:sp>
        <p:nvSpPr>
          <p:cNvPr id="259" name="Shape 259"/>
          <p:cNvSpPr/>
          <p:nvPr/>
        </p:nvSpPr>
        <p:spPr>
          <a:xfrm rot="5330010">
            <a:off x="4354867" y="6894901"/>
            <a:ext cx="1366989" cy="609441"/>
          </a:xfrm>
          <a:prstGeom prst="rightArrow">
            <a:avLst>
              <a:gd name="adj1" fmla="val 32000"/>
              <a:gd name="adj2" fmla="val 113554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sp>
        <p:nvSpPr>
          <p:cNvPr id="260" name="Shape 260"/>
          <p:cNvSpPr/>
          <p:nvPr/>
        </p:nvSpPr>
        <p:spPr>
          <a:xfrm>
            <a:off x="3238430" y="7942590"/>
            <a:ext cx="3599515" cy="1066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4,45</a:t>
            </a:r>
          </a:p>
          <a:p>
            <a:pPr>
              <a:defRPr sz="2500"/>
            </a:pPr>
            <a:r>
              <a:t>PARTO CON VENTOSA</a:t>
            </a:r>
          </a:p>
        </p:txBody>
      </p:sp>
      <p:sp>
        <p:nvSpPr>
          <p:cNvPr id="261" name="Shape 261"/>
          <p:cNvSpPr/>
          <p:nvPr/>
        </p:nvSpPr>
        <p:spPr>
          <a:xfrm rot="2376321">
            <a:off x="6156936" y="6449879"/>
            <a:ext cx="1626252" cy="609440"/>
          </a:xfrm>
          <a:prstGeom prst="rightArrow">
            <a:avLst>
              <a:gd name="adj1" fmla="val 32000"/>
              <a:gd name="adj2" fmla="val 113554"/>
            </a:avLst>
          </a:prstGeom>
          <a:blipFill>
            <a:blip r:embed="rId2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sp>
        <p:nvSpPr>
          <p:cNvPr id="262" name="Shape 262"/>
          <p:cNvSpPr/>
          <p:nvPr/>
        </p:nvSpPr>
        <p:spPr>
          <a:xfrm>
            <a:off x="6106492" y="7246630"/>
            <a:ext cx="3589438" cy="1066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r>
              <a:t>6,25</a:t>
            </a:r>
          </a:p>
          <a:p>
            <a:pPr>
              <a:defRPr sz="2500"/>
            </a:pPr>
            <a:r>
              <a:t>PARTO IN ANALGESIA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MANTOVA TOTALE PARTI</a:t>
            </a:r>
            <a:br>
              <a:rPr lang="it-IT" dirty="0" smtClean="0"/>
            </a:br>
            <a:r>
              <a:rPr lang="it-IT" dirty="0" smtClean="0"/>
              <a:t>           1515 NEL 2016</a:t>
            </a:r>
            <a:endParaRPr lang="it-IT" dirty="0"/>
          </a:p>
        </p:txBody>
      </p:sp>
      <p:graphicFrame>
        <p:nvGraphicFramePr>
          <p:cNvPr id="4" name="Grafico 3"/>
          <p:cNvGraphicFramePr/>
          <p:nvPr/>
        </p:nvGraphicFramePr>
        <p:xfrm>
          <a:off x="1389832" y="2539984"/>
          <a:ext cx="10513167" cy="564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Rettangolo 6"/>
          <p:cNvSpPr/>
          <p:nvPr/>
        </p:nvSpPr>
        <p:spPr>
          <a:xfrm>
            <a:off x="3694088" y="8189168"/>
            <a:ext cx="5616624" cy="533479"/>
          </a:xfrm>
          <a:prstGeom prst="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it-IT" sz="2800" b="1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23,7% ANALGESIE</a:t>
            </a:r>
            <a:r>
              <a:rPr kumimoji="0" lang="it-IT" sz="2800" b="1" i="0" u="none" strike="noStrike" cap="none" spc="0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Palatino"/>
              </a:rPr>
              <a:t> PERIDURALI</a:t>
            </a:r>
            <a:endParaRPr kumimoji="0" lang="it-IT" sz="2800" b="1" i="0" u="none" strike="noStrike" cap="none" spc="0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FillTx/>
              <a:latin typeface="+mn-lt"/>
              <a:ea typeface="+mn-ea"/>
              <a:cs typeface="+mn-cs"/>
              <a:sym typeface="Palatino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"/>
          </p:nvPr>
        </p:nvSpPr>
        <p:spPr>
          <a:xfrm>
            <a:off x="647700" y="7769292"/>
            <a:ext cx="11709400" cy="694092"/>
          </a:xfrm>
        </p:spPr>
        <p:txBody>
          <a:bodyPr/>
          <a:lstStyle/>
          <a:p>
            <a:r>
              <a:rPr lang="it-IT" dirty="0" smtClean="0"/>
              <a:t>8.7% PRETERMINE</a:t>
            </a:r>
            <a:endParaRPr lang="it-IT" dirty="0"/>
          </a:p>
        </p:txBody>
      </p:sp>
      <p:sp>
        <p:nvSpPr>
          <p:cNvPr id="265" name="Shape 265"/>
          <p:cNvSpPr/>
          <p:nvPr/>
        </p:nvSpPr>
        <p:spPr>
          <a:xfrm>
            <a:off x="419788" y="1115452"/>
            <a:ext cx="11937312" cy="1524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4200"/>
              </a:spcBef>
              <a:defRPr sz="4300"/>
            </a:pPr>
            <a:r>
              <a:rPr dirty="0"/>
              <a:t>GRAVIDANZE COMPLICATE DA PATOLOGIE </a:t>
            </a:r>
            <a:br>
              <a:rPr dirty="0"/>
            </a:br>
            <a:r>
              <a:rPr dirty="0"/>
              <a:t>15% DEI PARTI</a:t>
            </a:r>
            <a:endParaRPr dirty="0"/>
          </a:p>
        </p:txBody>
      </p:sp>
      <p:sp>
        <p:nvSpPr>
          <p:cNvPr id="266" name="Shape 266"/>
          <p:cNvSpPr/>
          <p:nvPr/>
        </p:nvSpPr>
        <p:spPr>
          <a:xfrm>
            <a:off x="9424807" y="4800469"/>
            <a:ext cx="3155603" cy="6096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r>
              <a:t>POLIDRAMNIOS</a:t>
            </a:r>
          </a:p>
        </p:txBody>
      </p:sp>
      <p:sp>
        <p:nvSpPr>
          <p:cNvPr id="267" name="Shape 267"/>
          <p:cNvSpPr/>
          <p:nvPr/>
        </p:nvSpPr>
        <p:spPr>
          <a:xfrm rot="6361371">
            <a:off x="1320340" y="3801755"/>
            <a:ext cx="1131382" cy="803326"/>
          </a:xfrm>
          <a:prstGeom prst="rightArrow">
            <a:avLst>
              <a:gd name="adj1" fmla="val 15977"/>
              <a:gd name="adj2" fmla="val 101235"/>
            </a:avLst>
          </a:prstGeom>
          <a:blipFill>
            <a:blip r:embed="rId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sp>
        <p:nvSpPr>
          <p:cNvPr id="268" name="Shape 268"/>
          <p:cNvSpPr/>
          <p:nvPr/>
        </p:nvSpPr>
        <p:spPr>
          <a:xfrm rot="6361371">
            <a:off x="3390439" y="4712463"/>
            <a:ext cx="1131383" cy="803325"/>
          </a:xfrm>
          <a:prstGeom prst="rightArrow">
            <a:avLst>
              <a:gd name="adj1" fmla="val 15977"/>
              <a:gd name="adj2" fmla="val 101235"/>
            </a:avLst>
          </a:prstGeom>
          <a:blipFill>
            <a:blip r:embed="rId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sp>
        <p:nvSpPr>
          <p:cNvPr id="269" name="Shape 269"/>
          <p:cNvSpPr/>
          <p:nvPr/>
        </p:nvSpPr>
        <p:spPr>
          <a:xfrm rot="5416575">
            <a:off x="5935515" y="5131563"/>
            <a:ext cx="1131383" cy="803325"/>
          </a:xfrm>
          <a:prstGeom prst="rightArrow">
            <a:avLst>
              <a:gd name="adj1" fmla="val 15977"/>
              <a:gd name="adj2" fmla="val 101235"/>
            </a:avLst>
          </a:prstGeom>
          <a:blipFill>
            <a:blip r:embed="rId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sp>
        <p:nvSpPr>
          <p:cNvPr id="270" name="Shape 270"/>
          <p:cNvSpPr/>
          <p:nvPr/>
        </p:nvSpPr>
        <p:spPr>
          <a:xfrm rot="4954473">
            <a:off x="7988002" y="4898253"/>
            <a:ext cx="1131382" cy="803325"/>
          </a:xfrm>
          <a:prstGeom prst="rightArrow">
            <a:avLst>
              <a:gd name="adj1" fmla="val 15977"/>
              <a:gd name="adj2" fmla="val 101235"/>
            </a:avLst>
          </a:prstGeom>
          <a:blipFill>
            <a:blip r:embed="rId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sp>
        <p:nvSpPr>
          <p:cNvPr id="271" name="Shape 271"/>
          <p:cNvSpPr/>
          <p:nvPr/>
        </p:nvSpPr>
        <p:spPr>
          <a:xfrm rot="3530127">
            <a:off x="10399448" y="3809503"/>
            <a:ext cx="1131383" cy="803326"/>
          </a:xfrm>
          <a:prstGeom prst="rightArrow">
            <a:avLst>
              <a:gd name="adj1" fmla="val 15977"/>
              <a:gd name="adj2" fmla="val 101235"/>
            </a:avLst>
          </a:prstGeom>
          <a:blipFill>
            <a:blip r:embed="rId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sp>
        <p:nvSpPr>
          <p:cNvPr id="272" name="Shape 272"/>
          <p:cNvSpPr/>
          <p:nvPr/>
        </p:nvSpPr>
        <p:spPr>
          <a:xfrm>
            <a:off x="711199" y="4800469"/>
            <a:ext cx="1844987" cy="609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r>
              <a:rPr dirty="0"/>
              <a:t>IPERTESE</a:t>
            </a:r>
            <a:endParaRPr dirty="0"/>
          </a:p>
        </p:txBody>
      </p:sp>
      <p:sp>
        <p:nvSpPr>
          <p:cNvPr id="273" name="Shape 273"/>
          <p:cNvSpPr/>
          <p:nvPr/>
        </p:nvSpPr>
        <p:spPr>
          <a:xfrm>
            <a:off x="1889236" y="6031690"/>
            <a:ext cx="3660665" cy="11176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t>DIABETE INSULINOD.</a:t>
            </a:r>
          </a:p>
        </p:txBody>
      </p:sp>
      <p:sp>
        <p:nvSpPr>
          <p:cNvPr id="274" name="Shape 274"/>
          <p:cNvSpPr/>
          <p:nvPr/>
        </p:nvSpPr>
        <p:spPr>
          <a:xfrm>
            <a:off x="5960256" y="6412690"/>
            <a:ext cx="1084288" cy="609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r>
              <a:t>IUGR</a:t>
            </a:r>
          </a:p>
        </p:txBody>
      </p:sp>
      <p:sp>
        <p:nvSpPr>
          <p:cNvPr id="275" name="Shape 275"/>
          <p:cNvSpPr/>
          <p:nvPr/>
        </p:nvSpPr>
        <p:spPr>
          <a:xfrm>
            <a:off x="7683499" y="6079762"/>
            <a:ext cx="2840521" cy="56425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3000"/>
            </a:lvl1pPr>
          </a:lstStyle>
          <a:p>
            <a:r>
              <a:rPr dirty="0" smtClean="0"/>
              <a:t>OLIGO</a:t>
            </a:r>
            <a:r>
              <a:rPr lang="it-IT" dirty="0" smtClean="0"/>
              <a:t>A</a:t>
            </a:r>
            <a:r>
              <a:rPr dirty="0" smtClean="0"/>
              <a:t>MNIOS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body" idx="14"/>
          </p:nvPr>
        </p:nvSpPr>
        <p:spPr>
          <a:xfrm>
            <a:off x="2083673" y="7302229"/>
            <a:ext cx="8902700" cy="213391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7000"/>
            </a:pPr>
            <a:r>
              <a:rPr sz="6600" dirty="0" smtClean="0"/>
              <a:t>G</a:t>
            </a:r>
            <a:r>
              <a:rPr lang="it-IT" sz="6600" dirty="0" err="1" smtClean="0"/>
              <a:t>razie</a:t>
            </a:r>
            <a:r>
              <a:rPr sz="6600" dirty="0" smtClean="0"/>
              <a:t> </a:t>
            </a:r>
            <a:endParaRPr sz="6600" dirty="0"/>
          </a:p>
          <a:p>
            <a:pPr>
              <a:spcBef>
                <a:spcPts val="0"/>
              </a:spcBef>
              <a:defRPr sz="7000"/>
            </a:pPr>
            <a:endParaRPr sz="6600" dirty="0"/>
          </a:p>
        </p:txBody>
      </p:sp>
      <p:pic>
        <p:nvPicPr>
          <p:cNvPr id="3" name="Immagine 2" descr="Risultati immagini per mantova"/>
          <p:cNvPicPr/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933084" y="1780456"/>
            <a:ext cx="920387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ctrTitle"/>
          </p:nvPr>
        </p:nvSpPr>
        <p:spPr>
          <a:xfrm>
            <a:off x="647700" y="1574800"/>
            <a:ext cx="11709400" cy="2908300"/>
          </a:xfrm>
          <a:prstGeom prst="rect">
            <a:avLst/>
          </a:prstGeom>
        </p:spPr>
        <p:txBody>
          <a:bodyPr/>
          <a:lstStyle/>
          <a:p>
            <a:pPr defTabSz="566420">
              <a:spcBef>
                <a:spcPts val="4000"/>
              </a:spcBef>
              <a:defRPr sz="4170"/>
            </a:pPr>
            <a:r>
              <a:t>LA PRESA IN CARICO DELLA PAZIENTE </a:t>
            </a:r>
            <a:br/>
            <a:r>
              <a:t>È SICURAMENTE UNA GARANZIA </a:t>
            </a:r>
            <a:br/>
            <a:r>
              <a:t>DI UN MIGLIOR ESITO SIA PER MADRE </a:t>
            </a:r>
            <a:br/>
            <a:r>
              <a:t>CHE PER FETO</a:t>
            </a:r>
          </a:p>
        </p:txBody>
      </p:sp>
      <p:sp>
        <p:nvSpPr>
          <p:cNvPr id="140" name="Shape 140"/>
          <p:cNvSpPr/>
          <p:nvPr/>
        </p:nvSpPr>
        <p:spPr>
          <a:xfrm rot="6361371">
            <a:off x="1345740" y="5084586"/>
            <a:ext cx="1131382" cy="803326"/>
          </a:xfrm>
          <a:prstGeom prst="rightArrow">
            <a:avLst>
              <a:gd name="adj1" fmla="val 15977"/>
              <a:gd name="adj2" fmla="val 101235"/>
            </a:avLst>
          </a:prstGeom>
          <a:blipFill>
            <a:blip r:embed="rId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296609" y="6152137"/>
            <a:ext cx="3366307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rPr lang="it-IT" dirty="0" smtClean="0"/>
              <a:t>ESAMI LABO</a:t>
            </a:r>
            <a:r>
              <a:rPr dirty="0" smtClean="0"/>
              <a:t>RATORIO</a:t>
            </a:r>
            <a:endParaRPr dirty="0"/>
          </a:p>
        </p:txBody>
      </p:sp>
      <p:sp>
        <p:nvSpPr>
          <p:cNvPr id="142" name="Shape 142"/>
          <p:cNvSpPr/>
          <p:nvPr/>
        </p:nvSpPr>
        <p:spPr>
          <a:xfrm rot="6361371">
            <a:off x="3428540" y="5995294"/>
            <a:ext cx="1131382" cy="803325"/>
          </a:xfrm>
          <a:prstGeom prst="rightArrow">
            <a:avLst>
              <a:gd name="adj1" fmla="val 15977"/>
              <a:gd name="adj2" fmla="val 101235"/>
            </a:avLst>
          </a:prstGeom>
          <a:blipFill>
            <a:blip r:embed="rId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sp>
        <p:nvSpPr>
          <p:cNvPr id="143" name="Shape 143"/>
          <p:cNvSpPr/>
          <p:nvPr/>
        </p:nvSpPr>
        <p:spPr>
          <a:xfrm>
            <a:off x="2665288" y="7124699"/>
            <a:ext cx="1832224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ANAMNESI</a:t>
            </a:r>
          </a:p>
        </p:txBody>
      </p:sp>
      <p:sp>
        <p:nvSpPr>
          <p:cNvPr id="144" name="Shape 144"/>
          <p:cNvSpPr/>
          <p:nvPr/>
        </p:nvSpPr>
        <p:spPr>
          <a:xfrm rot="5416575">
            <a:off x="5935515" y="6427094"/>
            <a:ext cx="1131383" cy="803325"/>
          </a:xfrm>
          <a:prstGeom prst="rightArrow">
            <a:avLst>
              <a:gd name="adj1" fmla="val 15977"/>
              <a:gd name="adj2" fmla="val 101235"/>
            </a:avLst>
          </a:prstGeom>
          <a:blipFill>
            <a:blip r:embed="rId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sp>
        <p:nvSpPr>
          <p:cNvPr id="145" name="Shape 145"/>
          <p:cNvSpPr/>
          <p:nvPr/>
        </p:nvSpPr>
        <p:spPr>
          <a:xfrm>
            <a:off x="5196809" y="7581899"/>
            <a:ext cx="2564905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ESAME CLINICO</a:t>
            </a:r>
          </a:p>
        </p:txBody>
      </p:sp>
      <p:sp>
        <p:nvSpPr>
          <p:cNvPr id="146" name="Shape 146"/>
          <p:cNvSpPr/>
          <p:nvPr/>
        </p:nvSpPr>
        <p:spPr>
          <a:xfrm rot="4954473">
            <a:off x="8026102" y="6181084"/>
            <a:ext cx="1131382" cy="803325"/>
          </a:xfrm>
          <a:prstGeom prst="rightArrow">
            <a:avLst>
              <a:gd name="adj1" fmla="val 15977"/>
              <a:gd name="adj2" fmla="val 101235"/>
            </a:avLst>
          </a:prstGeom>
          <a:blipFill>
            <a:blip r:embed="rId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sp>
        <p:nvSpPr>
          <p:cNvPr id="147" name="Shape 147"/>
          <p:cNvSpPr/>
          <p:nvPr/>
        </p:nvSpPr>
        <p:spPr>
          <a:xfrm>
            <a:off x="8451601" y="7454899"/>
            <a:ext cx="749798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CTG</a:t>
            </a:r>
          </a:p>
        </p:txBody>
      </p:sp>
      <p:sp>
        <p:nvSpPr>
          <p:cNvPr id="148" name="Shape 148"/>
          <p:cNvSpPr/>
          <p:nvPr/>
        </p:nvSpPr>
        <p:spPr>
          <a:xfrm rot="3530127">
            <a:off x="10437549" y="5092334"/>
            <a:ext cx="1131382" cy="803326"/>
          </a:xfrm>
          <a:prstGeom prst="rightArrow">
            <a:avLst>
              <a:gd name="adj1" fmla="val 15977"/>
              <a:gd name="adj2" fmla="val 101235"/>
            </a:avLst>
          </a:prstGeom>
          <a:blipFill>
            <a:blip r:embed="rId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  <p:sp>
        <p:nvSpPr>
          <p:cNvPr id="149" name="Shape 149"/>
          <p:cNvSpPr/>
          <p:nvPr/>
        </p:nvSpPr>
        <p:spPr>
          <a:xfrm>
            <a:off x="9559205" y="6324599"/>
            <a:ext cx="3004990" cy="508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PARAMETRI VITALI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647700" y="3397250"/>
            <a:ext cx="11709400" cy="2959100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L’ASSISTENZA AL TRAV/PARTO FISIOLOGICO È DI COMPETENZA OSTETRICA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body" idx="14"/>
          </p:nvPr>
        </p:nvSpPr>
        <p:spPr>
          <a:xfrm>
            <a:off x="813544" y="2088898"/>
            <a:ext cx="11253242" cy="5042406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IN FASE DILATANTE </a:t>
            </a:r>
            <a:r>
              <a:rPr dirty="0" smtClean="0"/>
              <a:t>BCF </a:t>
            </a:r>
            <a:r>
              <a:rPr dirty="0"/>
              <a:t>PERCEPITO AD INTERMITTENZA OGNI 15 MINUTI PER ALMENO 1 MINUTO DOPO LA CONTRAZIONE </a:t>
            </a:r>
            <a:r>
              <a:rPr lang="it-IT" dirty="0" smtClean="0"/>
              <a:t>– IN FASE ESPULSIVA BCF PERCEPITO OGNI 5 MINUTI</a:t>
            </a:r>
            <a:r>
              <a:rPr dirty="0" smtClean="0"/>
              <a:t> </a:t>
            </a:r>
            <a:endParaRPr lang="it-IT" dirty="0" smtClean="0"/>
          </a:p>
          <a:p>
            <a:r>
              <a:rPr dirty="0" smtClean="0"/>
              <a:t>SE </a:t>
            </a:r>
            <a:r>
              <a:rPr dirty="0"/>
              <a:t>ALTERAZIONI BCF          </a:t>
            </a:r>
            <a:br>
              <a:rPr dirty="0"/>
            </a:br>
            <a:r>
              <a:rPr dirty="0"/>
              <a:t>MONITORAGGIO IN CONTINUO </a:t>
            </a:r>
            <a:endParaRPr dirty="0"/>
          </a:p>
        </p:txBody>
      </p:sp>
      <p:sp>
        <p:nvSpPr>
          <p:cNvPr id="154" name="Shape 154"/>
          <p:cNvSpPr/>
          <p:nvPr/>
        </p:nvSpPr>
        <p:spPr>
          <a:xfrm>
            <a:off x="1447800" y="5753100"/>
            <a:ext cx="470744" cy="635000"/>
          </a:xfrm>
          <a:prstGeom prst="rightArrow">
            <a:avLst>
              <a:gd name="adj1" fmla="val 32000"/>
              <a:gd name="adj2" fmla="val 134623"/>
            </a:avLst>
          </a:prstGeom>
          <a:blipFill>
            <a:blip r:embed="rId1"/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800" b="1">
                <a:solidFill>
                  <a:srgbClr val="F5F8EB"/>
                </a:solidFill>
              </a:defRPr>
            </a:p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egnaposto immagine 155"/>
          <p:cNvPicPr>
            <a:picLocks noGrp="1"/>
          </p:cNvPicPr>
          <p:nvPr>
            <p:ph type="pic" idx="1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60" y="1924472"/>
            <a:ext cx="11593288" cy="7482048"/>
          </a:xfrm>
          <a:prstGeom prst="rect">
            <a:avLst/>
          </a:prstGeom>
        </p:spPr>
      </p:pic>
      <p:sp>
        <p:nvSpPr>
          <p:cNvPr id="157" name="Shape 157"/>
          <p:cNvSpPr>
            <a:spLocks noGrp="1"/>
          </p:cNvSpPr>
          <p:nvPr>
            <p:ph type="title"/>
          </p:nvPr>
        </p:nvSpPr>
        <p:spPr>
          <a:xfrm>
            <a:off x="2757984" y="412304"/>
            <a:ext cx="7704856" cy="1296144"/>
          </a:xfrm>
          <a:prstGeom prst="rect">
            <a:avLst/>
          </a:prstGeom>
        </p:spPr>
        <p:txBody>
          <a:bodyPr>
            <a:normAutofit/>
          </a:bodyPr>
          <a:lstStyle>
            <a:lvl1pPr defTabSz="379095">
              <a:defRPr sz="4550"/>
            </a:lvl1pPr>
          </a:lstStyle>
          <a:p>
            <a:r>
              <a:rPr sz="3600" dirty="0" smtClean="0"/>
              <a:t>INTERPRETAZIONE DEL CTG SECONDO I CRITERI ACOG 2009</a:t>
            </a:r>
            <a:endParaRPr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body" idx="1"/>
          </p:nvPr>
        </p:nvSpPr>
        <p:spPr>
          <a:xfrm>
            <a:off x="1155700" y="4045694"/>
            <a:ext cx="11709400" cy="5072906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1"/>
              </a:buBlip>
            </a:pPr>
            <a:r>
              <a:rPr dirty="0"/>
              <a:t>POSIZIONI LIBERE</a:t>
            </a:r>
            <a:endParaRPr dirty="0"/>
          </a:p>
          <a:p>
            <a:pPr>
              <a:buBlip>
                <a:blip r:embed="rId1"/>
              </a:buBlip>
            </a:pPr>
            <a:r>
              <a:rPr dirty="0"/>
              <a:t>TRAVAGLIO/PARTO IN ACQUA</a:t>
            </a:r>
            <a:endParaRPr dirty="0"/>
          </a:p>
          <a:p>
            <a:pPr>
              <a:buBlip>
                <a:blip r:embed="rId1"/>
              </a:buBlip>
            </a:pPr>
            <a:r>
              <a:rPr dirty="0"/>
              <a:t>RILASSAMENTO E RESPIRAZIONE</a:t>
            </a:r>
            <a:endParaRPr dirty="0"/>
          </a:p>
        </p:txBody>
      </p:sp>
      <p:sp>
        <p:nvSpPr>
          <p:cNvPr id="160" name="Shape 160"/>
          <p:cNvSpPr/>
          <p:nvPr/>
        </p:nvSpPr>
        <p:spPr>
          <a:xfrm>
            <a:off x="667047" y="1342608"/>
            <a:ext cx="11434367" cy="231858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>
              <a:defRPr sz="3600"/>
            </a:pPr>
            <a:r>
              <a:rPr dirty="0"/>
              <a:t>L’OSTETRICA SOSTIENE LA DONNA NEL CONTENIMENTO DEL DOLORE ATTRAVERSO </a:t>
            </a:r>
            <a:br>
              <a:rPr dirty="0"/>
            </a:br>
            <a:r>
              <a:rPr dirty="0"/>
              <a:t>LA RELAZIONE EMPATICA E </a:t>
            </a:r>
            <a:r>
              <a:rPr dirty="0" smtClean="0"/>
              <a:t>S</a:t>
            </a:r>
            <a:r>
              <a:rPr lang="it-IT" dirty="0" smtClean="0"/>
              <a:t>U</a:t>
            </a:r>
            <a:r>
              <a:rPr dirty="0" smtClean="0"/>
              <a:t>GGERISCE </a:t>
            </a:r>
            <a:r>
              <a:rPr dirty="0"/>
              <a:t>TECNICHE DI ANALGESIA NON FARMACOLOGICHE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POSIZIONI LIBERE</a:t>
            </a:r>
          </a:p>
        </p:txBody>
      </p:sp>
      <p:sp>
        <p:nvSpPr>
          <p:cNvPr id="163" name="Shape 163"/>
          <p:cNvSpPr/>
          <p:nvPr/>
        </p:nvSpPr>
        <p:spPr>
          <a:xfrm>
            <a:off x="842788" y="3148608"/>
            <a:ext cx="11319223" cy="453457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</a:pPr>
            <a:r>
              <a:rPr dirty="0"/>
              <a:t>MIGLIORANO IL BENESSERE MATERNO FETALE E L’ASSISTENZA OSTETRICA IN TERMINI DI PREVENZIONE/RIDUZIONE DEI TRAUMI </a:t>
            </a:r>
            <a:r>
              <a:rPr dirty="0" smtClean="0"/>
              <a:t>PERINEALI</a:t>
            </a:r>
            <a:endParaRPr lang="it-IT" dirty="0" smtClean="0"/>
          </a:p>
          <a:p>
            <a:pPr>
              <a:lnSpc>
                <a:spcPct val="150000"/>
              </a:lnSpc>
            </a:pPr>
            <a:endParaRPr lang="it-IT" dirty="0"/>
          </a:p>
          <a:p>
            <a:pPr>
              <a:lnSpc>
                <a:spcPct val="150000"/>
              </a:lnSpc>
            </a:pPr>
            <a:r>
              <a:rPr lang="it-IT" dirty="0" smtClean="0"/>
              <a:t>RIDUZIONE DELLA DURATA DELLA FASE ATTIVA DEL TRAVAGLIO (Revisione </a:t>
            </a:r>
            <a:r>
              <a:rPr lang="it-IT" dirty="0" err="1" smtClean="0"/>
              <a:t>Cochrane</a:t>
            </a:r>
            <a:r>
              <a:rPr lang="it-IT" dirty="0" smtClean="0"/>
              <a:t>)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theme/theme1.xml><?xml version="1.0" encoding="utf-8"?>
<a:theme xmlns:a="http://schemas.openxmlformats.org/drawingml/2006/main" name="BrushedCanvas">
  <a:themeElements>
    <a:clrScheme name="BrushedCanvas">
      <a:dk1>
        <a:srgbClr val="546056"/>
      </a:dk1>
      <a:lt1>
        <a:srgbClr val="600C52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shedCanvas">
  <a:themeElements>
    <a:clrScheme name="BrushedCanvas">
      <a:dk1>
        <a:srgbClr val="000000"/>
      </a:dk1>
      <a:lt1>
        <a:srgbClr val="FFFFFF"/>
      </a:lt1>
      <a:dk2>
        <a:srgbClr val="61615E"/>
      </a:dk2>
      <a:lt2>
        <a:srgbClr val="CECECA"/>
      </a:lt2>
      <a:accent1>
        <a:srgbClr val="648FC7"/>
      </a:accent1>
      <a:accent2>
        <a:srgbClr val="77B06D"/>
      </a:accent2>
      <a:accent3>
        <a:srgbClr val="E0BC59"/>
      </a:accent3>
      <a:accent4>
        <a:srgbClr val="EB925B"/>
      </a:accent4>
      <a:accent5>
        <a:srgbClr val="C56667"/>
      </a:accent5>
      <a:accent6>
        <a:srgbClr val="927AB0"/>
      </a:accent6>
      <a:hlink>
        <a:srgbClr val="0000FF"/>
      </a:hlink>
      <a:folHlink>
        <a:srgbClr val="FF00FF"/>
      </a:folHlink>
    </a:clrScheme>
    <a:fontScheme name="BrushedCanvas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BrushedCanva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800" b="1" i="0" u="none" strike="noStrike" cap="none" spc="0" normalizeH="0" baseline="0">
            <a:ln>
              <a:noFill/>
            </a:ln>
            <a:solidFill>
              <a:srgbClr val="F5F8EB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17D75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546056"/>
            </a:solidFill>
            <a:effectLst/>
            <a:uFillTx/>
            <a:latin typeface="+mn-lt"/>
            <a:ea typeface="+mn-ea"/>
            <a:cs typeface="+mn-cs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4848</Words>
  <Application>WPS Presentation</Application>
  <PresentationFormat>Personalizzato</PresentationFormat>
  <Paragraphs>279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8" baseType="lpstr">
      <vt:lpstr>Arial</vt:lpstr>
      <vt:lpstr>SimSun</vt:lpstr>
      <vt:lpstr>Wingdings</vt:lpstr>
      <vt:lpstr>Palatino</vt:lpstr>
      <vt:lpstr>Hoefler Text</vt:lpstr>
      <vt:lpstr>Helvetica Neue</vt:lpstr>
      <vt:lpstr>Baskerville Old Face</vt:lpstr>
      <vt:lpstr>Zapf Dingbats</vt:lpstr>
      <vt:lpstr>AR CENA</vt:lpstr>
      <vt:lpstr>Segoe Print</vt:lpstr>
      <vt:lpstr>Microsoft YaHei</vt:lpstr>
      <vt:lpstr>Palatino</vt:lpstr>
      <vt:lpstr>Palatino Linotype</vt:lpstr>
      <vt:lpstr>BrushedCanvas</vt:lpstr>
      <vt:lpstr>Appunti per ostetriche e non solo</vt:lpstr>
      <vt:lpstr>PowerPoint 演示文稿</vt:lpstr>
      <vt:lpstr>GESTIONE DEL TRAVAGLIO PARTO</vt:lpstr>
      <vt:lpstr>LA PRESA IN CARICO DELLA PAZIENTE  È SICURAMENTE UNA GARANZIA  DI UN MIGLIOR ESITO SIA PER MADRE  CHE PER FETO</vt:lpstr>
      <vt:lpstr>L’ASSISTENZA AL TRAV/PARTO FISIOLOGICO È DI COMPETENZA OSTETRICA </vt:lpstr>
      <vt:lpstr>PowerPoint 演示文稿</vt:lpstr>
      <vt:lpstr>INTERPRETAZIONE DEL CTG SECONDO I CRITERI ACOG 2009</vt:lpstr>
      <vt:lpstr>PowerPoint 演示文稿</vt:lpstr>
      <vt:lpstr>POSIZIONI LIBERE</vt:lpstr>
      <vt:lpstr>L’UTILIZZO DELLE POSIZIONI LIBERE IN TRAVAGLIO HA DIVERSE FUNZIONI</vt:lpstr>
      <vt:lpstr>PowerPoint 演示文稿</vt:lpstr>
      <vt:lpstr>VANTAGGI DELLE POSIZIONI VERTICALI IN FASE DILATANTE</vt:lpstr>
      <vt:lpstr>VANTAGGI DELLE POSIZIONI VERTICALI IN FASE ESPULSIVA</vt:lpstr>
      <vt:lpstr>PowerPoint 演示文稿</vt:lpstr>
      <vt:lpstr>TRAVAGLIO E PARTO IN ACQUA</vt:lpstr>
      <vt:lpstr>EFFETTI POSITIVI </vt:lpstr>
      <vt:lpstr>CRITERI CLINICI DI ACCESSO:  MATERNI</vt:lpstr>
      <vt:lpstr>CRITERI CLINICI DI ACCESSO:  FETALI</vt:lpstr>
      <vt:lpstr>CRITERI CLINICI DI ACCESSO:  PERSONALE SANITARIO</vt:lpstr>
      <vt:lpstr>MATERNI</vt:lpstr>
      <vt:lpstr>FETALI</vt:lpstr>
      <vt:lpstr>PERSONALE SANITARIO</vt:lpstr>
      <vt:lpstr>TIMING </vt:lpstr>
      <vt:lpstr>TIMING </vt:lpstr>
      <vt:lpstr>TIMING </vt:lpstr>
      <vt:lpstr>TIMING </vt:lpstr>
      <vt:lpstr>BONDING </vt:lpstr>
      <vt:lpstr>BONDING: LEGAME</vt:lpstr>
      <vt:lpstr>BENEFICI DEL CONTATTO PELLE A PELLE </vt:lpstr>
      <vt:lpstr>TOTALE PARTI  PIEVE DI CORIANO 2016</vt:lpstr>
      <vt:lpstr>624</vt:lpstr>
      <vt:lpstr>MANTOVA TOTALE PARTI            1515 NEL 2016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MNOSGI PARTO3</dc:creator>
  <cp:lastModifiedBy>collegio ostetriche</cp:lastModifiedBy>
  <cp:revision>31</cp:revision>
  <dcterms:created xsi:type="dcterms:W3CDTF">2017-04-07T18:35:37Z</dcterms:created>
  <dcterms:modified xsi:type="dcterms:W3CDTF">2017-04-07T18:36:01Z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