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/>
          <p:nvPr>
            <p:ph type="title"/>
          </p:nvPr>
        </p:nvSpPr>
        <p:spPr>
          <a:xfrm>
            <a:off x="975359" y="3029937"/>
            <a:ext cx="11054082" cy="2090704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8" name="Corpo livello uno…"/>
          <p:cNvSpPr/>
          <p:nvPr>
            <p:ph type="body" sz="quarter" idx="1"/>
          </p:nvPr>
        </p:nvSpPr>
        <p:spPr>
          <a:xfrm>
            <a:off x="1950719" y="5527040"/>
            <a:ext cx="9103362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/>
          <p:nvPr>
            <p:ph type="sldNum" sz="quarter" idx="2"/>
          </p:nvPr>
        </p:nvSpPr>
        <p:spPr>
          <a:xfrm>
            <a:off x="11998690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ema di Offic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Testo"/>
          <p:cNvSpPr/>
          <p:nvPr>
            <p:ph type="title"/>
          </p:nvPr>
        </p:nvSpPr>
        <p:spPr>
          <a:xfrm>
            <a:off x="647700" y="0"/>
            <a:ext cx="11709400" cy="2406792"/>
          </a:xfrm>
          <a:prstGeom prst="rect">
            <a:avLst/>
          </a:prstGeom>
        </p:spPr>
        <p:txBody>
          <a:bodyPr>
            <a:noAutofit/>
          </a:bodyPr>
          <a:lstStyle>
            <a:lvl1pPr marL="57799" marR="57799" defTabSz="647700">
              <a:defRPr sz="6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7" name="Corpo livello uno…"/>
          <p:cNvSpPr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3540" marR="57799" indent="-342900" defTabSz="6477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90" marR="57799" indent="-285750" defTabSz="64770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39" marR="57799" indent="-228600" defTabSz="64770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39" marR="57799" indent="-228600" defTabSz="6477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39" marR="57799" indent="-228600" defTabSz="6477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/>
          <p:nvPr>
            <p:ph type="sldNum" sz="quarter" idx="2"/>
          </p:nvPr>
        </p:nvSpPr>
        <p:spPr>
          <a:xfrm>
            <a:off x="10667172" y="9130171"/>
            <a:ext cx="340322" cy="342901"/>
          </a:xfrm>
          <a:prstGeom prst="rect">
            <a:avLst/>
          </a:prstGeom>
        </p:spPr>
        <p:txBody>
          <a:bodyPr anchor="ctr"/>
          <a:lstStyle>
            <a:lvl1pPr defTabSz="825500">
              <a:defRPr sz="16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low cop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rma"/>
          <p:cNvSpPr/>
          <p:nvPr/>
        </p:nvSpPr>
        <p:spPr>
          <a:xfrm>
            <a:off x="-12700" y="-12700"/>
            <a:ext cx="13031893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DFA">
                  <a:alpha val="54998"/>
                </a:srgbClr>
              </a:gs>
              <a:gs pos="100000">
                <a:srgbClr val="008DBD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" name="Forma"/>
          <p:cNvSpPr/>
          <p:nvPr/>
        </p:nvSpPr>
        <p:spPr>
          <a:xfrm>
            <a:off x="6235700" y="-12700"/>
            <a:ext cx="6769100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CEA">
                  <a:alpha val="29998"/>
                </a:srgbClr>
              </a:gs>
              <a:gs pos="19999">
                <a:srgbClr val="00ACEA">
                  <a:alpha val="32998"/>
                </a:srgbClr>
              </a:gs>
              <a:gs pos="100000">
                <a:srgbClr val="00BAC3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9" name="Gruppo"/>
          <p:cNvGrpSpPr/>
          <p:nvPr/>
        </p:nvGrpSpPr>
        <p:grpSpPr>
          <a:xfrm>
            <a:off x="-12700" y="-38100"/>
            <a:ext cx="13022091" cy="1487717"/>
            <a:chOff x="0" y="0"/>
            <a:chExt cx="13022090" cy="1487716"/>
          </a:xfrm>
        </p:grpSpPr>
        <p:pic>
          <p:nvPicPr>
            <p:cNvPr id="137" name="image.png" descr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96081" cy="1487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image.png" descr="imag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9098"/>
              <a:ext cx="13022091" cy="129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olo Testo"/>
          <p:cNvSpPr/>
          <p:nvPr>
            <p:ph type="title"/>
          </p:nvPr>
        </p:nvSpPr>
        <p:spPr>
          <a:xfrm>
            <a:off x="647700" y="0"/>
            <a:ext cx="11709400" cy="26280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1295400">
              <a:defRPr sz="7000">
                <a:solidFill>
                  <a:srgbClr val="00748E"/>
                </a:solidFill>
                <a:uFill>
                  <a:solidFill>
                    <a:srgbClr val="00748E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1" name="Corpo livello uno…"/>
          <p:cNvSpPr/>
          <p:nvPr>
            <p:ph type="body" idx="1"/>
          </p:nvPr>
        </p:nvSpPr>
        <p:spPr>
          <a:xfrm>
            <a:off x="647700" y="2752231"/>
            <a:ext cx="11709400" cy="7001369"/>
          </a:xfrm>
          <a:prstGeom prst="rect">
            <a:avLst/>
          </a:prstGeom>
        </p:spPr>
        <p:txBody>
          <a:bodyPr anchor="t">
            <a:noAutofit/>
          </a:bodyPr>
          <a:lstStyle>
            <a:lvl1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1pPr>
            <a:lvl2pPr marL="680402" marR="57799" indent="-246062" defTabSz="1295400">
              <a:spcBef>
                <a:spcPts val="800"/>
              </a:spcBef>
              <a:buClr>
                <a:srgbClr val="0485D1"/>
              </a:buClr>
              <a:buSzPct val="85000"/>
              <a:buChar char="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2pPr>
            <a:lvl3pPr marL="955039" marR="57799" indent="-246062" defTabSz="1295400">
              <a:spcBef>
                <a:spcPts val="700"/>
              </a:spcBef>
              <a:buClr>
                <a:srgbClr val="00ADE1"/>
              </a:buClr>
              <a:buSzPct val="70000"/>
              <a:buChar char="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3pPr>
            <a:lvl4pPr marL="1228089" marR="57799" indent="-209550" defTabSz="1295400">
              <a:spcBef>
                <a:spcPts val="600"/>
              </a:spcBef>
              <a:buClr>
                <a:srgbClr val="00D7E1"/>
              </a:buClr>
              <a:buSzPct val="65000"/>
              <a:buChar char="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4pPr>
            <a:lvl5pPr marL="1502727" marR="57799" indent="-209550" defTabSz="1295400">
              <a:spcBef>
                <a:spcPts val="600"/>
              </a:spcBef>
              <a:buClr>
                <a:srgbClr val="00D5AB"/>
              </a:buClr>
              <a:buSzPct val="65000"/>
              <a:buChar char="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2" name="Numero diapositiva"/>
          <p:cNvSpPr/>
          <p:nvPr>
            <p:ph type="sldNum" sz="quarter" idx="2"/>
          </p:nvPr>
        </p:nvSpPr>
        <p:spPr>
          <a:xfrm>
            <a:off x="11693333" y="9338607"/>
            <a:ext cx="238721" cy="221953"/>
          </a:xfrm>
          <a:prstGeom prst="rect">
            <a:avLst/>
          </a:prstGeom>
        </p:spPr>
        <p:txBody>
          <a:bodyPr lIns="0" tIns="0" rIns="0" bIns="0" anchor="b"/>
          <a:lstStyle>
            <a:lvl1pPr defTabSz="825500">
              <a:defRPr sz="1600">
                <a:solidFill>
                  <a:srgbClr val="006F88"/>
                </a:solidFill>
                <a:uFill>
                  <a:solidFill>
                    <a:srgbClr val="006F88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rpo livello uno…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48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Numero diapositiva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orma"/>
          <p:cNvSpPr/>
          <p:nvPr/>
        </p:nvSpPr>
        <p:spPr>
          <a:xfrm>
            <a:off x="-12700" y="-12700"/>
            <a:ext cx="13031788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8DBD">
                  <a:alpha val="44998"/>
                </a:srgbClr>
              </a:gs>
              <a:gs pos="100000">
                <a:srgbClr val="00EDFA">
                  <a:alpha val="54997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582612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9350" y="-19050"/>
            <a:ext cx="6780213" cy="8778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uppo"/>
          <p:cNvGrpSpPr/>
          <p:nvPr/>
        </p:nvGrpSpPr>
        <p:grpSpPr>
          <a:xfrm>
            <a:off x="-12701" y="-38101"/>
            <a:ext cx="13022265" cy="1487490"/>
            <a:chOff x="0" y="0"/>
            <a:chExt cx="13022263" cy="1487488"/>
          </a:xfrm>
        </p:grpSpPr>
        <p:pic>
          <p:nvPicPr>
            <p:cNvPr id="159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2996255" cy="1487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09081"/>
              <a:ext cx="13022264" cy="1297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Numero diapositiva"/>
          <p:cNvSpPr/>
          <p:nvPr>
            <p:ph type="sldNum" sz="quarter" idx="2"/>
          </p:nvPr>
        </p:nvSpPr>
        <p:spPr>
          <a:xfrm>
            <a:off x="11692929" y="9337972"/>
            <a:ext cx="238722" cy="221953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162">
              <a:defRPr sz="1600">
                <a:solidFill>
                  <a:srgbClr val="006F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umero diapositiva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914400">
              <a:defRPr sz="1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inea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Testo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Sz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Testo</a:t>
            </a:r>
          </a:p>
        </p:txBody>
      </p:sp>
      <p:sp>
        <p:nvSpPr>
          <p:cNvPr id="178" name="Titolo Testo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spcBef>
                <a:spcPts val="2800"/>
              </a:spcBef>
              <a:defRPr cap="all" sz="60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9" name="Numero diapositiva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olo Testo"/>
          <p:cNvSpPr/>
          <p:nvPr>
            <p:ph type="title"/>
          </p:nvPr>
        </p:nvSpPr>
        <p:spPr>
          <a:xfrm>
            <a:off x="1270000" y="170688"/>
            <a:ext cx="10464800" cy="2605024"/>
          </a:xfrm>
          <a:prstGeom prst="rect">
            <a:avLst/>
          </a:prstGeom>
        </p:spPr>
        <p:txBody>
          <a:bodyPr>
            <a:noAutofit/>
          </a:bodyPr>
          <a:lstStyle>
            <a:lvl1pPr defTabSz="914400">
              <a:defRPr sz="72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7" name="Corpo livello uno…"/>
          <p:cNvSpPr/>
          <p:nvPr>
            <p:ph type="body" idx="1"/>
          </p:nvPr>
        </p:nvSpPr>
        <p:spPr>
          <a:xfrm>
            <a:off x="1270000" y="2317074"/>
            <a:ext cx="10464800" cy="6999052"/>
          </a:xfrm>
          <a:prstGeom prst="rect">
            <a:avLst/>
          </a:prstGeom>
        </p:spPr>
        <p:txBody>
          <a:bodyPr>
            <a:noAutofit/>
          </a:bodyPr>
          <a:lstStyle>
            <a:lvl1pPr marL="8413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  <a:lvl2pPr marL="13874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2pPr>
            <a:lvl3pPr marL="19208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3pPr>
            <a:lvl4pPr marL="24923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4pPr>
            <a:lvl5pPr marL="30765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8" name="Numero diapositiva"/>
          <p:cNvSpPr/>
          <p:nvPr>
            <p:ph type="sldNum" sz="quarter" idx="2"/>
          </p:nvPr>
        </p:nvSpPr>
        <p:spPr>
          <a:xfrm>
            <a:off x="6373596" y="9283700"/>
            <a:ext cx="257608" cy="290080"/>
          </a:xfrm>
          <a:prstGeom prst="rect">
            <a:avLst/>
          </a:prstGeom>
        </p:spPr>
        <p:txBody>
          <a:bodyPr/>
          <a:lstStyle>
            <a:lvl1pPr>
              <a:defRPr sz="12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olo Testo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6" name="Corpo livello uno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7" name="Numero diapositiva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olo Testo"/>
          <p:cNvSpPr/>
          <p:nvPr>
            <p:ph type="title"/>
          </p:nvPr>
        </p:nvSpPr>
        <p:spPr>
          <a:xfrm>
            <a:off x="1270000" y="170688"/>
            <a:ext cx="10464800" cy="2605024"/>
          </a:xfrm>
          <a:prstGeom prst="rect">
            <a:avLst/>
          </a:prstGeom>
        </p:spPr>
        <p:txBody>
          <a:bodyPr>
            <a:noAutofit/>
          </a:bodyPr>
          <a:lstStyle>
            <a:lvl1pPr defTabSz="914400">
              <a:defRPr sz="72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05" name="Corpo livello uno…"/>
          <p:cNvSpPr/>
          <p:nvPr>
            <p:ph type="body" idx="1"/>
          </p:nvPr>
        </p:nvSpPr>
        <p:spPr>
          <a:xfrm>
            <a:off x="1270000" y="2317074"/>
            <a:ext cx="10464800" cy="6999052"/>
          </a:xfrm>
          <a:prstGeom prst="rect">
            <a:avLst/>
          </a:prstGeom>
        </p:spPr>
        <p:txBody>
          <a:bodyPr>
            <a:noAutofit/>
          </a:bodyPr>
          <a:lstStyle>
            <a:lvl1pPr marL="8413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  <a:lvl2pPr marL="13874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2pPr>
            <a:lvl3pPr marL="19208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3pPr>
            <a:lvl4pPr marL="24923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4pPr>
            <a:lvl5pPr marL="30765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6" name="Numero diapositiva"/>
          <p:cNvSpPr/>
          <p:nvPr>
            <p:ph type="sldNum" sz="quarter" idx="2"/>
          </p:nvPr>
        </p:nvSpPr>
        <p:spPr>
          <a:xfrm>
            <a:off x="6373596" y="9283700"/>
            <a:ext cx="257608" cy="290080"/>
          </a:xfrm>
          <a:prstGeom prst="rect">
            <a:avLst/>
          </a:prstGeom>
        </p:spPr>
        <p:txBody>
          <a:bodyPr/>
          <a:lstStyle>
            <a:lvl1pPr>
              <a:defRPr sz="12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sottotitol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nea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4" name="Titolo Testo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cap="all" sz="170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15" name="Corpo livello uno…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Sz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6" name="Numero diapositiva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olo Testo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24" name="Corpo livello uno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5" name="Numero diapositiva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olo Testo"/>
          <p:cNvSpPr/>
          <p:nvPr>
            <p:ph type="title"/>
          </p:nvPr>
        </p:nvSpPr>
        <p:spPr>
          <a:xfrm>
            <a:off x="1264355" y="216746"/>
            <a:ext cx="10476090" cy="2528712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defTabSz="451555">
              <a:defRPr sz="7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33" name="Corpo livello uno…"/>
          <p:cNvSpPr/>
          <p:nvPr>
            <p:ph type="body" idx="1"/>
          </p:nvPr>
        </p:nvSpPr>
        <p:spPr>
          <a:xfrm>
            <a:off x="1264355" y="2944142"/>
            <a:ext cx="10476090" cy="5743787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marL="838702" indent="-483102" defTabSz="451555">
              <a:spcBef>
                <a:spcPts val="2900"/>
              </a:spcBef>
              <a:buSzPct val="43000"/>
              <a:buBlip>
                <a:blip r:embed="rId3"/>
              </a:buBlip>
              <a:defRPr sz="3400">
                <a:latin typeface="Chalkboard"/>
                <a:ea typeface="Chalkboard"/>
                <a:cs typeface="Chalkboard"/>
                <a:sym typeface="Chalkboard"/>
              </a:defRPr>
            </a:lvl1pPr>
            <a:lvl2pPr marL="1270502" indent="-483102" defTabSz="451555">
              <a:spcBef>
                <a:spcPts val="2900"/>
              </a:spcBef>
              <a:buSzPct val="43000"/>
              <a:buBlip>
                <a:blip r:embed="rId3"/>
              </a:buBlip>
              <a:defRPr sz="3400">
                <a:latin typeface="Chalkboard"/>
                <a:ea typeface="Chalkboard"/>
                <a:cs typeface="Chalkboard"/>
                <a:sym typeface="Chalkboard"/>
              </a:defRPr>
            </a:lvl2pPr>
            <a:lvl3pPr marL="1689602" indent="-483102" defTabSz="451555">
              <a:spcBef>
                <a:spcPts val="2900"/>
              </a:spcBef>
              <a:buSzPct val="43000"/>
              <a:buBlip>
                <a:blip r:embed="rId3"/>
              </a:buBlip>
              <a:defRPr sz="3400">
                <a:latin typeface="Chalkboard"/>
                <a:ea typeface="Chalkboard"/>
                <a:cs typeface="Chalkboard"/>
                <a:sym typeface="Chalkboard"/>
              </a:defRPr>
            </a:lvl3pPr>
            <a:lvl4pPr marL="2134102" indent="-483102" defTabSz="451555">
              <a:spcBef>
                <a:spcPts val="2900"/>
              </a:spcBef>
              <a:buSzPct val="43000"/>
              <a:buBlip>
                <a:blip r:embed="rId3"/>
              </a:buBlip>
              <a:defRPr sz="3400">
                <a:latin typeface="Chalkboard"/>
                <a:ea typeface="Chalkboard"/>
                <a:cs typeface="Chalkboard"/>
                <a:sym typeface="Chalkboard"/>
              </a:defRPr>
            </a:lvl4pPr>
            <a:lvl5pPr marL="2591302" indent="-483102" defTabSz="451555">
              <a:spcBef>
                <a:spcPts val="2900"/>
              </a:spcBef>
              <a:buSzPct val="43000"/>
              <a:buBlip>
                <a:blip r:embed="rId3"/>
              </a:buBlip>
              <a:defRPr sz="3400"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4" name="Numero diapositiva"/>
          <p:cNvSpPr/>
          <p:nvPr>
            <p:ph type="sldNum" sz="quarter" idx="2"/>
          </p:nvPr>
        </p:nvSpPr>
        <p:spPr>
          <a:xfrm>
            <a:off x="6348396" y="9283982"/>
            <a:ext cx="312149" cy="372380"/>
          </a:xfrm>
          <a:prstGeom prst="rect">
            <a:avLst/>
          </a:prstGeom>
        </p:spPr>
        <p:txBody>
          <a:bodyPr lIns="54186" tIns="54186" rIns="54186" bIns="54186"/>
          <a:lstStyle>
            <a:lvl1pPr defTabSz="451555">
              <a:defRPr sz="1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olo Test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42" name="Corpo livello un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jpeg"/><Relationship Id="rId6" Type="http://schemas.openxmlformats.org/officeDocument/2006/relationships/image" Target="../media/image4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9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8.png"/><Relationship Id="rId3" Type="http://schemas.openxmlformats.org/officeDocument/2006/relationships/image" Target="../media/image10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11.jpeg"/><Relationship Id="rId8" Type="http://schemas.openxmlformats.org/officeDocument/2006/relationships/image" Target="../media/image5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jpeg"/><Relationship Id="rId3" Type="http://schemas.openxmlformats.org/officeDocument/2006/relationships/image" Target="../media/image53.png"/><Relationship Id="rId4" Type="http://schemas.openxmlformats.org/officeDocument/2006/relationships/image" Target="../media/image13.jpe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hyperlink" Target="http://www.ncbi.nlm.nih.gov/pubmed/?term=Seijmonsbergen-Schermers%20AE%5BAuthor%5D&amp;cauthor=true&amp;cauthor_uid=25864727" TargetMode="External"/><Relationship Id="rId6" Type="http://schemas.openxmlformats.org/officeDocument/2006/relationships/hyperlink" Target="http://www.ncbi.nlm.nih.gov/pubmed/?term=Sahami%20S%5BAuthor%5D&amp;cauthor=true&amp;cauthor_uid=25864727" TargetMode="External"/><Relationship Id="rId7" Type="http://schemas.openxmlformats.org/officeDocument/2006/relationships/hyperlink" Target="http://www.ncbi.nlm.nih.gov/pubmed/?term=Lucas%20C%5BAuthor%5D&amp;cauthor=true&amp;cauthor_uid=25864727" TargetMode="External"/><Relationship Id="rId8" Type="http://schemas.openxmlformats.org/officeDocument/2006/relationships/hyperlink" Target="http://www.ncbi.nlm.nih.gov/pubmed/?term=Jonge%20Ad%5BAuthor%5D&amp;cauthor=true&amp;cauthor_uid=25864727" TargetMode="External"/><Relationship Id="rId9" Type="http://schemas.openxmlformats.org/officeDocument/2006/relationships/image" Target="../media/image5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hyperlink" Target="http://www.ncbi.nlm.nih.gov/pubmed/?term=Kamel%20A%5BAuthor%5D&amp;cauthor=true&amp;cauthor_uid=24484355" TargetMode="External"/><Relationship Id="rId5" Type="http://schemas.openxmlformats.org/officeDocument/2006/relationships/hyperlink" Target="http://www.ncbi.nlm.nih.gov/pubmed/?term=Khaled%20M%5BAuthor%5D&amp;cauthor=true&amp;cauthor_uid=24484355" TargetMode="External"/><Relationship Id="rId6" Type="http://schemas.openxmlformats.org/officeDocument/2006/relationships/image" Target="../media/image6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jpe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jpe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jpe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17.jpe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48.png"/><Relationship Id="rId12" Type="http://schemas.openxmlformats.org/officeDocument/2006/relationships/image" Target="../media/image8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jpeg"/><Relationship Id="rId3" Type="http://schemas.openxmlformats.org/officeDocument/2006/relationships/image" Target="../media/image8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hyperlink" Target="http://www.ncbi.nlm.nih.gov/pubmed/?term=Greenberg%20JA%5Bauth%5D" TargetMode="External"/><Relationship Id="rId6" Type="http://schemas.openxmlformats.org/officeDocument/2006/relationships/hyperlink" Target="http://www.ncbi.nlm.nih.gov/pubmed/?term=Clark%20RM%5Bauth%5D" TargetMode="Externa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5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9.jpeg"/><Relationship Id="rId5" Type="http://schemas.openxmlformats.org/officeDocument/2006/relationships/image" Target="../media/image4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Relationship Id="rId3" Type="http://schemas.openxmlformats.org/officeDocument/2006/relationships/image" Target="../media/image9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22.jpeg"/><Relationship Id="rId6" Type="http://schemas.openxmlformats.org/officeDocument/2006/relationships/image" Target="../media/image94.png"/><Relationship Id="rId7" Type="http://schemas.openxmlformats.org/officeDocument/2006/relationships/image" Target="../media/image9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eg"/><Relationship Id="rId3" Type="http://schemas.openxmlformats.org/officeDocument/2006/relationships/image" Target="../media/image91.png"/><Relationship Id="rId4" Type="http://schemas.openxmlformats.org/officeDocument/2006/relationships/image" Target="../media/image30.jpeg"/><Relationship Id="rId5" Type="http://schemas.openxmlformats.org/officeDocument/2006/relationships/image" Target="../media/image99.png"/><Relationship Id="rId6" Type="http://schemas.openxmlformats.org/officeDocument/2006/relationships/image" Target="../media/image31.jpeg"/><Relationship Id="rId7" Type="http://schemas.openxmlformats.org/officeDocument/2006/relationships/image" Target="../media/image100.png"/><Relationship Id="rId8" Type="http://schemas.openxmlformats.org/officeDocument/2006/relationships/image" Target="../media/image32.jpeg"/><Relationship Id="rId9" Type="http://schemas.openxmlformats.org/officeDocument/2006/relationships/image" Target="../media/image10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2.png"/><Relationship Id="rId3" Type="http://schemas.openxmlformats.org/officeDocument/2006/relationships/image" Target="../media/image33.jpeg"/><Relationship Id="rId4" Type="http://schemas.openxmlformats.org/officeDocument/2006/relationships/image" Target="../media/image10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4.jpeg"/><Relationship Id="rId3" Type="http://schemas.openxmlformats.org/officeDocument/2006/relationships/image" Target="../media/image104.png"/><Relationship Id="rId4" Type="http://schemas.openxmlformats.org/officeDocument/2006/relationships/image" Target="../media/image10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3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2.jpeg"/><Relationship Id="rId5" Type="http://schemas.openxmlformats.org/officeDocument/2006/relationships/image" Target="../media/image33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C8D6F0"/>
            </a:gs>
            <a:gs pos="50000">
              <a:srgbClr val="C8D6F0"/>
            </a:gs>
            <a:gs pos="75000">
              <a:srgbClr val="E3EAF7">
                <a:alpha val="55000"/>
              </a:srgb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olo 1"/>
          <p:cNvSpPr/>
          <p:nvPr>
            <p:ph type="title"/>
          </p:nvPr>
        </p:nvSpPr>
        <p:spPr>
          <a:xfrm>
            <a:off x="975359" y="3141486"/>
            <a:ext cx="11054082" cy="1575189"/>
          </a:xfrm>
          <a:prstGeom prst="rect">
            <a:avLst/>
          </a:prstGeom>
        </p:spPr>
        <p:txBody>
          <a:bodyPr/>
          <a:lstStyle>
            <a:lvl1pPr>
              <a:defRPr>
                <a:latin typeface="SchoolHouse Printed A"/>
                <a:ea typeface="SchoolHouse Printed A"/>
                <a:cs typeface="SchoolHouse Printed A"/>
                <a:sym typeface="SchoolHouse Printed A"/>
              </a:defRPr>
            </a:lvl1pPr>
          </a:lstStyle>
          <a:p>
            <a:pPr/>
            <a:r>
              <a:t>Appunti per ostetriche e non solo</a:t>
            </a:r>
          </a:p>
        </p:txBody>
      </p:sp>
      <p:sp>
        <p:nvSpPr>
          <p:cNvPr id="253" name="Sottotitolo 2"/>
          <p:cNvSpPr/>
          <p:nvPr>
            <p:ph type="body" sz="quarter" idx="1"/>
          </p:nvPr>
        </p:nvSpPr>
        <p:spPr>
          <a:xfrm>
            <a:off x="3445933" y="8074236"/>
            <a:ext cx="6112934" cy="9896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Green Park Mantova, Strada Circonvallazione Sud 21/B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Mantova, 22 aprile 2017</a:t>
            </a:r>
          </a:p>
        </p:txBody>
      </p:sp>
      <p:pic>
        <p:nvPicPr>
          <p:cNvPr id="2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5874" y="268287"/>
            <a:ext cx="2048229" cy="208969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asellaDiTesto 4"/>
          <p:cNvSpPr/>
          <p:nvPr/>
        </p:nvSpPr>
        <p:spPr>
          <a:xfrm>
            <a:off x="4966229" y="2316515"/>
            <a:ext cx="2969931" cy="71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sz="1800">
                <a:solidFill>
                  <a:srgbClr val="000000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pPr/>
            <a:r>
              <a:t>Collegio delle Ostetriche della provincia di Mantova</a:t>
            </a:r>
          </a:p>
        </p:txBody>
      </p:sp>
      <p:sp>
        <p:nvSpPr>
          <p:cNvPr id="256" name="Classificazione e trattamento delle lacerazioni vagino-perineali"/>
          <p:cNvSpPr/>
          <p:nvPr/>
        </p:nvSpPr>
        <p:spPr>
          <a:xfrm>
            <a:off x="975359" y="5500182"/>
            <a:ext cx="11054082" cy="9896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962355">
              <a:defRPr sz="4588">
                <a:solidFill>
                  <a:srgbClr val="000000"/>
                </a:solidFill>
                <a:latin typeface="SchoolHouse Printed A"/>
                <a:ea typeface="SchoolHouse Printed A"/>
                <a:cs typeface="SchoolHouse Printed A"/>
                <a:sym typeface="SchoolHouse Printed A"/>
              </a:defRPr>
            </a:lvl1pPr>
          </a:lstStyle>
          <a:p>
            <a:pPr/>
            <a:r>
              <a:t>Classificazione e trattamento delle lacerazioni vagino-perineali</a:t>
            </a:r>
          </a:p>
        </p:txBody>
      </p:sp>
      <p:grpSp>
        <p:nvGrpSpPr>
          <p:cNvPr id="259" name="FEDERICO VIANELLO"/>
          <p:cNvGrpSpPr/>
          <p:nvPr/>
        </p:nvGrpSpPr>
        <p:grpSpPr>
          <a:xfrm>
            <a:off x="9308083" y="6608933"/>
            <a:ext cx="2973834" cy="762001"/>
            <a:chOff x="0" y="0"/>
            <a:chExt cx="2973832" cy="762000"/>
          </a:xfrm>
        </p:grpSpPr>
        <p:sp>
          <p:nvSpPr>
            <p:cNvPr id="258" name="FEDERICO VIANELLO"/>
            <p:cNvSpPr/>
            <p:nvPr/>
          </p:nvSpPr>
          <p:spPr>
            <a:xfrm>
              <a:off x="50799" y="50800"/>
              <a:ext cx="2872234" cy="660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racked"/>
                  <a:ea typeface="Cracked"/>
                  <a:cs typeface="Cracked"/>
                  <a:sym typeface="Cracked"/>
                </a:defRPr>
              </a:lvl1pPr>
            </a:lstStyle>
            <a:p>
              <a:pPr/>
              <a:r>
                <a:t>FEDERICO VIANELLO</a:t>
              </a:r>
            </a:p>
          </p:txBody>
        </p:sp>
        <p:pic>
          <p:nvPicPr>
            <p:cNvPr id="257" name="FEDERICO VIANELLO" descr="FEDERICO VIANELL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973834" cy="762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Forma"/>
          <p:cNvSpPr/>
          <p:nvPr/>
        </p:nvSpPr>
        <p:spPr>
          <a:xfrm>
            <a:off x="-12700" y="-12700"/>
            <a:ext cx="13031893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DFA">
                  <a:alpha val="54998"/>
                </a:srgbClr>
              </a:gs>
              <a:gs pos="100000">
                <a:srgbClr val="008DBD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2" name="Forma"/>
          <p:cNvSpPr/>
          <p:nvPr/>
        </p:nvSpPr>
        <p:spPr>
          <a:xfrm>
            <a:off x="6235700" y="-12700"/>
            <a:ext cx="6769100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CEA">
                  <a:alpha val="29998"/>
                </a:srgbClr>
              </a:gs>
              <a:gs pos="19999">
                <a:srgbClr val="00ACEA">
                  <a:alpha val="32998"/>
                </a:srgbClr>
              </a:gs>
              <a:gs pos="100000">
                <a:srgbClr val="00BAC3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35" name="Gruppo"/>
          <p:cNvGrpSpPr/>
          <p:nvPr/>
        </p:nvGrpSpPr>
        <p:grpSpPr>
          <a:xfrm>
            <a:off x="-12700" y="-38100"/>
            <a:ext cx="13022091" cy="1487717"/>
            <a:chOff x="0" y="0"/>
            <a:chExt cx="13022090" cy="1487716"/>
          </a:xfrm>
        </p:grpSpPr>
        <p:pic>
          <p:nvPicPr>
            <p:cNvPr id="333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996081" cy="1487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image.png" descr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9098"/>
              <a:ext cx="13022091" cy="129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8" name="I grado: confinata alla mucosa vaginale o cute perineale.…"/>
          <p:cNvGrpSpPr/>
          <p:nvPr/>
        </p:nvGrpSpPr>
        <p:grpSpPr>
          <a:xfrm>
            <a:off x="101699" y="2122749"/>
            <a:ext cx="12801402" cy="5973453"/>
            <a:chOff x="0" y="0"/>
            <a:chExt cx="12801400" cy="5973452"/>
          </a:xfrm>
        </p:grpSpPr>
        <p:sp>
          <p:nvSpPr>
            <p:cNvPr id="337" name="I grado: confinata alla mucosa vaginale o cute perineale.…"/>
            <p:cNvSpPr/>
            <p:nvPr/>
          </p:nvSpPr>
          <p:spPr>
            <a:xfrm>
              <a:off x="38099" y="38100"/>
              <a:ext cx="12725203" cy="58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algn="just" defTabSz="1295400">
                <a:lnSpc>
                  <a:spcPct val="150000"/>
                </a:lnSpc>
                <a:buClr>
                  <a:srgbClr val="0433FF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I grado</a:t>
              </a:r>
              <a:r>
                <a:rPr b="1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: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confinata alla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mucosa vaginale o cute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perineale</a:t>
              </a:r>
              <a:r>
                <a:t>.</a:t>
              </a:r>
            </a:p>
            <a:p>
              <a:pPr marL="57799" marR="57799" algn="just" defTabSz="1295400">
                <a:lnSpc>
                  <a:spcPct val="150000"/>
                </a:lnSpc>
                <a:buClr>
                  <a:srgbClr val="0433FF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II grado: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coinvolgimento dei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muscoli perineali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(bulbocavernosi, traversi del perineo, pubo-coccigei) 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57799" marR="57799" algn="just" defTabSz="1295400">
                <a:lnSpc>
                  <a:spcPct val="150000"/>
                </a:lnSpc>
                <a:buClr>
                  <a:srgbClr val="0433FF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III grado: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coinvolgimento della muscolatura dello sfintere anale: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57799" marR="57799" algn="just" defTabSz="1295400">
                <a:lnSpc>
                  <a:spcPct val="150000"/>
                </a:lnSpc>
                <a:buClr>
                  <a:srgbClr val="0080FF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rgbClr val="0080FF"/>
                  </a:solidFill>
                  <a:uFill>
                    <a:solidFill>
                      <a:srgbClr val="0080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     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III a):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&lt;50% dello spessore dello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sfintere esterno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57799" marR="57799" algn="just" defTabSz="1295400">
                <a:lnSpc>
                  <a:spcPct val="150000"/>
                </a:lnSpc>
                <a:buClr>
                  <a:srgbClr val="000000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</a:p>
            <a:p>
              <a:pPr marL="57799" marR="57799" algn="just" defTabSz="1295400">
                <a:lnSpc>
                  <a:spcPct val="150000"/>
                </a:lnSpc>
                <a:buClr>
                  <a:srgbClr val="94E4D9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rgbClr val="94E4D9"/>
                  </a:solidFill>
                  <a:uFill>
                    <a:solidFill>
                      <a:srgbClr val="94E4D9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     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III b):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&gt;50% dello spessore dello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sfintere esterno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57799" marR="57799" algn="just" defTabSz="1295400">
                <a:lnSpc>
                  <a:spcPct val="150000"/>
                </a:lnSpc>
                <a:buClr>
                  <a:srgbClr val="000000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</a:p>
            <a:p>
              <a:pPr marL="57799" marR="57799" algn="just" defTabSz="1295400">
                <a:lnSpc>
                  <a:spcPct val="150000"/>
                </a:lnSpc>
                <a:buClr>
                  <a:srgbClr val="FF2C79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rgbClr val="FF2C79"/>
                  </a:solidFill>
                  <a:uFill>
                    <a:solidFill>
                      <a:srgbClr val="FF2C79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     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III c):</a:t>
              </a:r>
              <a:r>
                <a:rPr>
                  <a:solidFill>
                    <a:srgbClr val="E8DC00"/>
                  </a:solidFill>
                  <a:uFill>
                    <a:solidFill>
                      <a:srgbClr val="E8DC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interessamento anche dello 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sfintere anale interno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marL="57799" marR="57799" algn="just" defTabSz="1295400">
                <a:lnSpc>
                  <a:spcPct val="150000"/>
                </a:lnSpc>
                <a:buClr>
                  <a:srgbClr val="0433FF"/>
                </a:buClr>
                <a:buFont typeface="Helvetica"/>
                <a:defRPr sz="2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IV grado:</a:t>
              </a:r>
              <a:r>
                <a:rPr>
                  <a:solidFill>
                    <a:srgbClr val="E8DC00"/>
                  </a:solidFill>
                  <a:uFill>
                    <a:solidFill>
                      <a:srgbClr val="E8DC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lacerazione di 3^ grado e/o coinvolgimento dell’</a:t>
              </a:r>
              <a:r>
                <a:rPr>
                  <a:solidFill>
                    <a:srgbClr val="ED719E"/>
                  </a:solidFill>
                  <a:uFill>
                    <a:solidFill>
                      <a:srgbClr val="ED719E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epitelio anale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.</a:t>
              </a:r>
            </a:p>
          </p:txBody>
        </p:sp>
        <p:pic>
          <p:nvPicPr>
            <p:cNvPr id="336" name="I grado: confinata alla mucosa vaginale o cute perineale.…" descr="I grado: confinata alla mucosa vaginale o cute perineale.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801401" cy="5973453"/>
            </a:xfrm>
            <a:prstGeom prst="rect">
              <a:avLst/>
            </a:prstGeom>
            <a:effectLst/>
          </p:spPr>
        </p:pic>
      </p:grpSp>
      <p:sp>
        <p:nvSpPr>
          <p:cNvPr id="339" name="Gruppo"/>
          <p:cNvSpPr/>
          <p:nvPr/>
        </p:nvSpPr>
        <p:spPr>
          <a:xfrm>
            <a:off x="-12700" y="-42898"/>
            <a:ext cx="10033000" cy="162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40" name="image.png" descr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04645" y="-23848"/>
            <a:ext cx="3302696" cy="18329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3" name="LACERAZIONI PERINEALI: CLASSIFICAZIONE"/>
          <p:cNvGrpSpPr/>
          <p:nvPr/>
        </p:nvGrpSpPr>
        <p:grpSpPr>
          <a:xfrm>
            <a:off x="282178" y="224215"/>
            <a:ext cx="9163844" cy="1479402"/>
            <a:chOff x="0" y="0"/>
            <a:chExt cx="9163843" cy="1479401"/>
          </a:xfrm>
        </p:grpSpPr>
        <p:sp>
          <p:nvSpPr>
            <p:cNvPr id="342" name="LACERAZIONI PERINEALI: CLASSIFICAZIONE"/>
            <p:cNvSpPr/>
            <p:nvPr/>
          </p:nvSpPr>
          <p:spPr>
            <a:xfrm>
              <a:off x="38100" y="38100"/>
              <a:ext cx="9087644" cy="140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LACERAZIONI PERINEALI: CLASSIFICAZIONE</a:t>
              </a:r>
            </a:p>
          </p:txBody>
        </p:sp>
        <p:pic>
          <p:nvPicPr>
            <p:cNvPr id="341" name="LACERAZIONI PERINEALI: CLASSIFICAZIONE" descr="LACERAZIONI PERINEALI: CLASSIFICAZIO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9163845" cy="1479403"/>
            </a:xfrm>
            <a:prstGeom prst="rect">
              <a:avLst/>
            </a:prstGeom>
            <a:effectLst/>
          </p:spPr>
        </p:pic>
      </p:grpSp>
      <p:sp>
        <p:nvSpPr>
          <p:cNvPr id="344" name="(Royal College Of Obstet and Gynecol Guideline, London, 2007)"/>
          <p:cNvSpPr/>
          <p:nvPr/>
        </p:nvSpPr>
        <p:spPr>
          <a:xfrm>
            <a:off x="6140913" y="8409831"/>
            <a:ext cx="669110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799" marR="57799" algn="l" defTabSz="1295400">
              <a:buClr>
                <a:srgbClr val="0433FF"/>
              </a:buClr>
              <a:buFont typeface="Helvetica"/>
              <a:defRPr i="1"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(Royal College Of Obstet and Gynecol Guideline, London, 2007)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erineo_nella_femmina.jpg" descr="perineo_nella_femmina.jpg"/>
          <p:cNvPicPr>
            <a:picLocks noChangeAspect="0"/>
          </p:cNvPicPr>
          <p:nvPr/>
        </p:nvPicPr>
        <p:blipFill>
          <a:blip r:embed="rId2">
            <a:extLst/>
          </a:blip>
          <a:srcRect l="0" t="0" r="0" b="24760"/>
          <a:stretch>
            <a:fillRect/>
          </a:stretch>
        </p:blipFill>
        <p:spPr>
          <a:xfrm>
            <a:off x="1149350" y="1054101"/>
            <a:ext cx="10706100" cy="86867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9" name="IL PERINEO"/>
          <p:cNvGrpSpPr/>
          <p:nvPr/>
        </p:nvGrpSpPr>
        <p:grpSpPr>
          <a:xfrm>
            <a:off x="4546600" y="152400"/>
            <a:ext cx="3708400" cy="800100"/>
            <a:chOff x="0" y="0"/>
            <a:chExt cx="3708400" cy="800100"/>
          </a:xfrm>
        </p:grpSpPr>
        <p:sp>
          <p:nvSpPr>
            <p:cNvPr id="348" name="IL PERINEO"/>
            <p:cNvSpPr/>
            <p:nvPr/>
          </p:nvSpPr>
          <p:spPr>
            <a:xfrm>
              <a:off x="38100" y="38100"/>
              <a:ext cx="363220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 sz="4000"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IL PERINEO</a:t>
              </a:r>
            </a:p>
          </p:txBody>
        </p:sp>
        <p:pic>
          <p:nvPicPr>
            <p:cNvPr id="347" name="IL PERINEO" descr="IL PERIN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08400" cy="800100"/>
            </a:xfrm>
            <a:prstGeom prst="rect">
              <a:avLst/>
            </a:prstGeom>
            <a:effectLst/>
          </p:spPr>
        </p:pic>
      </p:grpSp>
      <p:sp>
        <p:nvSpPr>
          <p:cNvPr id="350" name="M ischio-cavernoso"/>
          <p:cNvSpPr/>
          <p:nvPr/>
        </p:nvSpPr>
        <p:spPr>
          <a:xfrm>
            <a:off x="8991600" y="1625600"/>
            <a:ext cx="3124200" cy="431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l" defTabSz="647700">
              <a:buClr>
                <a:srgbClr val="FF2600"/>
              </a:buClr>
              <a:buFont typeface="Helvetica"/>
              <a:defRPr b="1" sz="2200"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 ischio-cavernoso</a:t>
            </a:r>
          </a:p>
        </p:txBody>
      </p:sp>
      <p:sp>
        <p:nvSpPr>
          <p:cNvPr id="351" name="M bulbo-cavernoso"/>
          <p:cNvSpPr/>
          <p:nvPr/>
        </p:nvSpPr>
        <p:spPr>
          <a:xfrm>
            <a:off x="1270000" y="1241213"/>
            <a:ext cx="3543300" cy="838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l" defTabSz="647700">
              <a:buClr>
                <a:srgbClr val="0433FF"/>
              </a:buClr>
              <a:buFont typeface="Helvetica"/>
              <a:defRPr b="1" sz="2400"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 bulbo-cavernoso</a:t>
            </a:r>
          </a:p>
        </p:txBody>
      </p:sp>
      <p:sp>
        <p:nvSpPr>
          <p:cNvPr id="352" name="M trasverso superficiale del perineo"/>
          <p:cNvSpPr/>
          <p:nvPr/>
        </p:nvSpPr>
        <p:spPr>
          <a:xfrm>
            <a:off x="10426700" y="4851400"/>
            <a:ext cx="2425700" cy="1092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l" defTabSz="647700">
              <a:buClr>
                <a:srgbClr val="FF2600"/>
              </a:buClr>
              <a:buFont typeface="Helvetica"/>
              <a:defRPr b="1" sz="2200"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 trasverso superficiale del perineo</a:t>
            </a:r>
          </a:p>
        </p:txBody>
      </p:sp>
      <p:sp>
        <p:nvSpPr>
          <p:cNvPr id="353" name="Fossa ischio rettale"/>
          <p:cNvSpPr/>
          <p:nvPr/>
        </p:nvSpPr>
        <p:spPr>
          <a:xfrm>
            <a:off x="698500" y="9232900"/>
            <a:ext cx="3124200" cy="431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l" defTabSz="647700">
              <a:buClr>
                <a:srgbClr val="FF2600"/>
              </a:buClr>
              <a:buFont typeface="Helvetica"/>
              <a:defRPr b="1" sz="2200">
                <a:solidFill>
                  <a:srgbClr val="8D8600"/>
                </a:solidFill>
                <a:uFill>
                  <a:solidFill>
                    <a:srgbClr val="8D86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Fossa ischio rettale</a:t>
            </a:r>
          </a:p>
        </p:txBody>
      </p:sp>
      <p:pic>
        <p:nvPicPr>
          <p:cNvPr id="354" name="Ovale" descr="Ova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7504" y="3178175"/>
            <a:ext cx="2254946" cy="2470349"/>
          </a:xfrm>
          <a:prstGeom prst="rect">
            <a:avLst/>
          </a:prstGeom>
        </p:spPr>
      </p:pic>
      <p:pic>
        <p:nvPicPr>
          <p:cNvPr id="356" name="Ovale" descr="Ova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0764" y="5380037"/>
            <a:ext cx="3108426" cy="1196728"/>
          </a:xfrm>
          <a:prstGeom prst="rect">
            <a:avLst/>
          </a:prstGeom>
        </p:spPr>
      </p:pic>
      <p:pic>
        <p:nvPicPr>
          <p:cNvPr id="358" name="Ovale" descr="Ova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2382" y="973137"/>
            <a:ext cx="3124201" cy="1008857"/>
          </a:xfrm>
          <a:prstGeom prst="rect">
            <a:avLst/>
          </a:prstGeom>
        </p:spPr>
      </p:pic>
      <p:pic>
        <p:nvPicPr>
          <p:cNvPr id="360" name="Ovale" descr="Oval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16182" y="4723606"/>
            <a:ext cx="2789883" cy="1347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orma"/>
          <p:cNvSpPr/>
          <p:nvPr/>
        </p:nvSpPr>
        <p:spPr>
          <a:xfrm>
            <a:off x="-12700" y="-12700"/>
            <a:ext cx="13031788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8DBD">
                  <a:alpha val="44998"/>
                </a:srgbClr>
              </a:gs>
              <a:gs pos="100000">
                <a:srgbClr val="00EDFA">
                  <a:alpha val="54997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582612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9350" y="-19050"/>
            <a:ext cx="6780213" cy="8778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Gruppo"/>
          <p:cNvGrpSpPr/>
          <p:nvPr/>
        </p:nvGrpSpPr>
        <p:grpSpPr>
          <a:xfrm>
            <a:off x="-12701" y="-38101"/>
            <a:ext cx="13022265" cy="1487490"/>
            <a:chOff x="0" y="0"/>
            <a:chExt cx="13022263" cy="1487488"/>
          </a:xfrm>
        </p:grpSpPr>
        <p:pic>
          <p:nvPicPr>
            <p:cNvPr id="365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996255" cy="1487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9081"/>
              <a:ext cx="13022264" cy="1297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8" name="Rettangolo"/>
          <p:cNvSpPr/>
          <p:nvPr/>
        </p:nvSpPr>
        <p:spPr>
          <a:xfrm>
            <a:off x="3898900" y="4459287"/>
            <a:ext cx="5486400" cy="493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95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69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20975" y="3230562"/>
            <a:ext cx="7915275" cy="572452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&lt;50% sfintere est"/>
          <p:cNvSpPr/>
          <p:nvPr/>
        </p:nvSpPr>
        <p:spPr>
          <a:xfrm>
            <a:off x="546100" y="6562725"/>
            <a:ext cx="3378200" cy="431800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57150" defTabSz="1295400">
              <a:spcBef>
                <a:spcPts val="1300"/>
              </a:spcBef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&lt;50% sfintere est</a:t>
            </a:r>
          </a:p>
        </p:txBody>
      </p:sp>
      <p:sp>
        <p:nvSpPr>
          <p:cNvPr id="371" name="&gt;50% sfintere est"/>
          <p:cNvSpPr/>
          <p:nvPr/>
        </p:nvSpPr>
        <p:spPr>
          <a:xfrm>
            <a:off x="539750" y="7075487"/>
            <a:ext cx="3365500" cy="431801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57150" defTabSz="1295400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&gt;50% sfintere est</a:t>
            </a:r>
          </a:p>
        </p:txBody>
      </p:sp>
      <p:sp>
        <p:nvSpPr>
          <p:cNvPr id="372" name="+ sfintere interno"/>
          <p:cNvSpPr/>
          <p:nvPr/>
        </p:nvSpPr>
        <p:spPr>
          <a:xfrm>
            <a:off x="541337" y="7581900"/>
            <a:ext cx="3378201" cy="431800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57150" defTabSz="1295400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 sfintere interno</a:t>
            </a:r>
          </a:p>
        </p:txBody>
      </p:sp>
      <p:sp>
        <p:nvSpPr>
          <p:cNvPr id="373" name="+ epitelio anale"/>
          <p:cNvSpPr/>
          <p:nvPr/>
        </p:nvSpPr>
        <p:spPr>
          <a:xfrm>
            <a:off x="539750" y="8139112"/>
            <a:ext cx="3378200" cy="431801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57150" defTabSz="1295400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 epitelio anale</a:t>
            </a:r>
          </a:p>
        </p:txBody>
      </p:sp>
      <p:sp>
        <p:nvSpPr>
          <p:cNvPr id="374" name="Rettangolo"/>
          <p:cNvSpPr/>
          <p:nvPr/>
        </p:nvSpPr>
        <p:spPr>
          <a:xfrm>
            <a:off x="2870200" y="2560637"/>
            <a:ext cx="8172450" cy="638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95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75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13004800" cy="3835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Freccia"/>
          <p:cNvSpPr/>
          <p:nvPr/>
        </p:nvSpPr>
        <p:spPr>
          <a:xfrm>
            <a:off x="5062537" y="5524500"/>
            <a:ext cx="935038" cy="360363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a1b53840bbcc68f5c5a5b5a0eecdbd75-d38200i.jpg" descr="a1b53840bbcc68f5c5a5b5a0eecdbd75-d38200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059" y="1640627"/>
            <a:ext cx="7495719" cy="5792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Stitches_and_Sutures_Brushes_by_redheadstock.jpg" descr="Stitches_and_Sutures_Brushes_by_redheadstoc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3833" y="4907756"/>
            <a:ext cx="7377251" cy="442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stiches cut.png" descr="stiches cu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0800000">
            <a:off x="5134696" y="5790079"/>
            <a:ext cx="7355458" cy="8287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Rettangolo"/>
          <p:cNvGrpSpPr/>
          <p:nvPr/>
        </p:nvGrpSpPr>
        <p:grpSpPr>
          <a:xfrm>
            <a:off x="5223194" y="9139336"/>
            <a:ext cx="7437792" cy="449165"/>
            <a:chOff x="0" y="0"/>
            <a:chExt cx="7437790" cy="449163"/>
          </a:xfrm>
        </p:grpSpPr>
        <p:sp>
          <p:nvSpPr>
            <p:cNvPr id="382" name="Rettangolo"/>
            <p:cNvSpPr/>
            <p:nvPr/>
          </p:nvSpPr>
          <p:spPr>
            <a:xfrm>
              <a:off x="38100" y="38100"/>
              <a:ext cx="7361591" cy="3729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</a:p>
          </p:txBody>
        </p:sp>
        <p:pic>
          <p:nvPicPr>
            <p:cNvPr id="381" name="Rettangolo" descr="Rettangolo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437791" cy="44916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Rettangolo"/>
          <p:cNvGrpSpPr/>
          <p:nvPr/>
        </p:nvGrpSpPr>
        <p:grpSpPr>
          <a:xfrm>
            <a:off x="508000" y="1778000"/>
            <a:ext cx="4466085" cy="6515101"/>
            <a:chOff x="0" y="0"/>
            <a:chExt cx="4466083" cy="6515100"/>
          </a:xfrm>
        </p:grpSpPr>
        <p:sp>
          <p:nvSpPr>
            <p:cNvPr id="386" name="Rettangolo"/>
            <p:cNvSpPr/>
            <p:nvPr/>
          </p:nvSpPr>
          <p:spPr>
            <a:xfrm>
              <a:off x="38100" y="38100"/>
              <a:ext cx="4389884" cy="6438900"/>
            </a:xfrm>
            <a:prstGeom prst="rect">
              <a:avLst/>
            </a:prstGeom>
            <a:solidFill>
              <a:srgbClr val="A6AAA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cap="all" sz="2800">
                  <a:latin typeface="DIN Condensed"/>
                  <a:ea typeface="DIN Condensed"/>
                  <a:cs typeface="DIN Condensed"/>
                  <a:sym typeface="DIN Condensed"/>
                </a:defRPr>
              </a:pPr>
            </a:p>
          </p:txBody>
        </p:sp>
        <p:pic>
          <p:nvPicPr>
            <p:cNvPr id="385" name="Rettangolo" descr="Rettangol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66085" cy="6515101"/>
            </a:xfrm>
            <a:prstGeom prst="rect">
              <a:avLst/>
            </a:prstGeom>
            <a:effectLst/>
          </p:spPr>
        </p:pic>
      </p:grpSp>
      <p:sp>
        <p:nvSpPr>
          <p:cNvPr id="388" name="diagnosi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diagnosi</a:t>
            </a:r>
          </a:p>
        </p:txBody>
      </p:sp>
      <p:sp>
        <p:nvSpPr>
          <p:cNvPr id="389" name="Luce…"/>
          <p:cNvSpPr/>
          <p:nvPr>
            <p:ph type="body" idx="4294967295"/>
          </p:nvPr>
        </p:nvSpPr>
        <p:spPr>
          <a:xfrm>
            <a:off x="647700" y="2108200"/>
            <a:ext cx="11709400" cy="6210300"/>
          </a:xfrm>
          <a:prstGeom prst="rect">
            <a:avLst/>
          </a:prstGeom>
        </p:spPr>
        <p:txBody>
          <a:bodyPr anchor="t"/>
          <a:lstStyle/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Luce</a:t>
            </a: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Posizione</a:t>
            </a: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Analgesia</a:t>
            </a: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>
                <a:solidFill>
                  <a:srgbClr val="AA1728"/>
                </a:solidFill>
              </a:rPr>
              <a:t>Valutazione: </a:t>
            </a:r>
            <a:r>
              <a: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rPr>
              <a:t>4A</a:t>
            </a: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Font typeface="Helvetica"/>
              <a:buAutoNum type="arabicPeriod" startAt="1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A</a:t>
            </a:r>
            <a:r>
              <a:t>ltre lacerazioni</a:t>
            </a: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Font typeface="Helvetica"/>
              <a:buAutoNum type="arabicPeriod" startAt="1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A</a:t>
            </a:r>
            <a:r>
              <a:t>pice</a:t>
            </a: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Font typeface="Helvetica"/>
              <a:buAutoNum type="arabicPeriod" startAt="1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A</a:t>
            </a:r>
            <a:r>
              <a:t>no</a:t>
            </a:r>
          </a:p>
          <a:p>
            <a:pPr marL="313690" marR="57799" indent="-273050" defTabSz="1295400">
              <a:spcBef>
                <a:spcPts val="800"/>
              </a:spcBef>
              <a:buClr>
                <a:srgbClr val="00D7E1"/>
              </a:buClr>
              <a:buSzPct val="95000"/>
              <a:buFont typeface="Helvetica"/>
              <a:buAutoNum type="arabicPeriod" startAt="1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A</a:t>
            </a:r>
            <a:r>
              <a:t>rterie</a:t>
            </a:r>
          </a:p>
        </p:txBody>
      </p:sp>
      <p:grpSp>
        <p:nvGrpSpPr>
          <p:cNvPr id="392" name="Kean L. Perineal Trauma. In: Obstetrics and Gynaecology: A textbook for MRCOG (2nd ed.). Luesley DM and Baker NP (eds).Arnold 2010. London. 447-456"/>
          <p:cNvGrpSpPr/>
          <p:nvPr/>
        </p:nvGrpSpPr>
        <p:grpSpPr>
          <a:xfrm>
            <a:off x="1096390" y="8604250"/>
            <a:ext cx="11722101" cy="596900"/>
            <a:chOff x="0" y="0"/>
            <a:chExt cx="11722100" cy="596900"/>
          </a:xfrm>
        </p:grpSpPr>
        <p:sp>
          <p:nvSpPr>
            <p:cNvPr id="391" name="Kean L. Perineal Trauma. In: Obstetrics and Gynaecology: A textbook for MRCOG (2nd ed.). Luesley DM and Baker NP (eds).Arnold 2010. London. 447-456"/>
            <p:cNvSpPr/>
            <p:nvPr/>
          </p:nvSpPr>
          <p:spPr>
            <a:xfrm>
              <a:off x="6350" y="6350"/>
              <a:ext cx="117094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algn="r" defTabSz="1295400">
                <a:buClr>
                  <a:srgbClr val="0433FF"/>
                </a:buClr>
                <a:buFont typeface="Arial"/>
                <a:defRPr i="1" sz="2000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/>
                <a:t>Kean L. Perineal Trauma. In: Obstetrics and Gynaecology: A textbook for MRCOG (2</a:t>
              </a:r>
              <a:r>
                <a:rPr baseline="29999" sz="1400"/>
                <a:t>nd</a:t>
              </a:r>
              <a:r>
                <a:rPr sz="1400"/>
                <a:t> ed.). Luesley DM and Baker NP (eds).Arnold 2010. London. 447-456</a:t>
              </a:r>
            </a:p>
          </p:txBody>
        </p:sp>
        <p:pic>
          <p:nvPicPr>
            <p:cNvPr id="390" name="Kean L. Perineal Trauma. In: Obstetrics and Gynaecology: A textbook for MRCOG (2nd ed.). Luesley DM and Baker NP (eds).Arnold 2010. London. 447-456" descr="Kean L. Perineal Trauma. In: Obstetrics and Gynaecology: A textbook for MRCOG (2nd ed.). Luesley DM and Baker NP (eds).Arnold 2010. London. 447-456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722100" cy="596900"/>
            </a:xfrm>
            <a:prstGeom prst="rect">
              <a:avLst/>
            </a:prstGeom>
            <a:effectLst/>
          </p:spPr>
        </p:pic>
      </p:grpSp>
      <p:pic>
        <p:nvPicPr>
          <p:cNvPr id="393" name="243_BnHover.jpg" descr="243_BnHover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0213" y="2159705"/>
            <a:ext cx="5461566" cy="6107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06177" y="1955706"/>
            <a:ext cx="7436282" cy="6210301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bulbocavernoso"/>
          <p:cNvSpPr/>
          <p:nvPr/>
        </p:nvSpPr>
        <p:spPr>
          <a:xfrm>
            <a:off x="6809867" y="4235450"/>
            <a:ext cx="200533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2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bulbocavernoso</a:t>
            </a:r>
          </a:p>
        </p:txBody>
      </p:sp>
      <p:sp>
        <p:nvSpPr>
          <p:cNvPr id="396" name="trasverso"/>
          <p:cNvSpPr/>
          <p:nvPr/>
        </p:nvSpPr>
        <p:spPr>
          <a:xfrm>
            <a:off x="5601334" y="5124450"/>
            <a:ext cx="117017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2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trasverso</a:t>
            </a:r>
          </a:p>
        </p:txBody>
      </p:sp>
      <p:sp>
        <p:nvSpPr>
          <p:cNvPr id="397" name="pubococcigeo"/>
          <p:cNvSpPr/>
          <p:nvPr/>
        </p:nvSpPr>
        <p:spPr>
          <a:xfrm>
            <a:off x="6058534" y="5772150"/>
            <a:ext cx="17978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2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pubococcigeo</a:t>
            </a:r>
          </a:p>
        </p:txBody>
      </p:sp>
      <p:sp>
        <p:nvSpPr>
          <p:cNvPr id="398" name="sfintere"/>
          <p:cNvSpPr/>
          <p:nvPr/>
        </p:nvSpPr>
        <p:spPr>
          <a:xfrm>
            <a:off x="9576434" y="6762750"/>
            <a:ext cx="98272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20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sfintere</a:t>
            </a:r>
          </a:p>
        </p:txBody>
      </p:sp>
      <p:pic>
        <p:nvPicPr>
          <p:cNvPr id="399" name="Ovale" descr="Ova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382" y="181371"/>
            <a:ext cx="2206973" cy="1008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inserire l’ago tra il terzo medio e il…"/>
          <p:cNvSpPr/>
          <p:nvPr/>
        </p:nvSpPr>
        <p:spPr>
          <a:xfrm>
            <a:off x="309562" y="2932112"/>
            <a:ext cx="5562601" cy="552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914400">
              <a:lnSpc>
                <a:spcPct val="140000"/>
              </a:lnSpc>
              <a:buClr>
                <a:srgbClr val="FFFFFF"/>
              </a:buClr>
              <a:buSzPct val="44850"/>
              <a:buFont typeface="Chalkboard"/>
              <a:buBlip>
                <a:blip r:embed="rId2"/>
              </a:buBlip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inserire l’ago tra il terzo medio e il </a:t>
            </a: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Font typeface="Chalkboard"/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terzo esterno della linea che </a:t>
            </a: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Font typeface="Chalkboard"/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congiunge l’ano alla tuberosità  </a:t>
            </a: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Font typeface="Chalkboard"/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ischiatica e guidarlo fino alla spina </a:t>
            </a: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Font typeface="Chalkboard"/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ischiatica</a:t>
            </a: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Font typeface="Chalkboard"/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SzPct val="44850"/>
              <a:buFont typeface="Chalkboard"/>
              <a:buBlip>
                <a:blip r:embed="rId2"/>
              </a:buBlip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iniezione in profondità e in direzione </a:t>
            </a: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Font typeface="Chalkboard"/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delle linee tratteggiate </a:t>
            </a: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Font typeface="Chalkboard"/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just" defTabSz="914400">
              <a:lnSpc>
                <a:spcPct val="140000"/>
              </a:lnSpc>
              <a:buClr>
                <a:srgbClr val="FFFFFF"/>
              </a:buClr>
              <a:buSzPct val="44850"/>
              <a:buFont typeface="Chalkboard"/>
              <a:buBlip>
                <a:blip r:embed="rId2"/>
              </a:buBlip>
              <a:defRPr sz="24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bilaterale  </a:t>
            </a:r>
          </a:p>
        </p:txBody>
      </p:sp>
      <p:grpSp>
        <p:nvGrpSpPr>
          <p:cNvPr id="405" name="Tim_Burton_s_Vincent_by_paxtin[1].jpg"/>
          <p:cNvGrpSpPr/>
          <p:nvPr/>
        </p:nvGrpSpPr>
        <p:grpSpPr>
          <a:xfrm>
            <a:off x="174164" y="2127249"/>
            <a:ext cx="5553997" cy="6464302"/>
            <a:chOff x="0" y="0"/>
            <a:chExt cx="5553995" cy="6464300"/>
          </a:xfrm>
        </p:grpSpPr>
        <p:pic>
          <p:nvPicPr>
            <p:cNvPr id="404" name="Tim_Burton_s_Vincent_by_paxtin[1].jpg" descr="Tim_Burton_s_Vincent_by_paxtin[1]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00" y="38100"/>
              <a:ext cx="5477796" cy="6388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3" name="Tim_Burton_s_Vincent_by_paxtin[1].jpg" descr="Tim_Burton_s_Vincent_by_paxtin[1]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53996" cy="6464301"/>
            </a:xfrm>
            <a:prstGeom prst="rect">
              <a:avLst/>
            </a:prstGeom>
            <a:effectLst/>
          </p:spPr>
        </p:pic>
      </p:grpSp>
      <p:sp>
        <p:nvSpPr>
          <p:cNvPr id="406" name="Controllo del dolore"/>
          <p:cNvSpPr/>
          <p:nvPr/>
        </p:nvSpPr>
        <p:spPr>
          <a:xfrm>
            <a:off x="718997" y="329882"/>
            <a:ext cx="113665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buClr>
                <a:srgbClr val="FF52A9"/>
              </a:buClr>
              <a:buFont typeface="Chalkboard"/>
              <a:defRPr sz="5000">
                <a:solidFill>
                  <a:srgbClr val="FEFEFE"/>
                </a:solidFill>
                <a:uFill>
                  <a:solidFill>
                    <a:srgbClr val="000000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Controllo del dolore</a:t>
            </a:r>
          </a:p>
        </p:txBody>
      </p:sp>
      <p:grpSp>
        <p:nvGrpSpPr>
          <p:cNvPr id="409" name="lidocaina 1% (5 ml)"/>
          <p:cNvGrpSpPr/>
          <p:nvPr/>
        </p:nvGrpSpPr>
        <p:grpSpPr>
          <a:xfrm>
            <a:off x="6130139" y="3537267"/>
            <a:ext cx="6486767" cy="622301"/>
            <a:chOff x="0" y="0"/>
            <a:chExt cx="6486766" cy="622300"/>
          </a:xfrm>
        </p:grpSpPr>
        <p:sp>
          <p:nvSpPr>
            <p:cNvPr id="408" name="lidocaina 1% (5 ml)"/>
            <p:cNvSpPr/>
            <p:nvPr/>
          </p:nvSpPr>
          <p:spPr>
            <a:xfrm>
              <a:off x="38100" y="38100"/>
              <a:ext cx="6410567" cy="546100"/>
            </a:xfrm>
            <a:prstGeom prst="rect">
              <a:avLst/>
            </a:prstGeom>
            <a:solidFill>
              <a:srgbClr val="A6AAA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140000"/>
                </a:lnSpc>
                <a:spcBef>
                  <a:spcPts val="3000"/>
                </a:spcBef>
                <a:defRPr b="1" sz="2400">
                  <a:solidFill>
                    <a:srgbClr val="020202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lidocaina 1% (5 ml)</a:t>
              </a:r>
            </a:p>
          </p:txBody>
        </p:sp>
        <p:pic>
          <p:nvPicPr>
            <p:cNvPr id="407" name="lidocaina 1% (5 ml)" descr="lidocaina 1% (5 ml)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86767" cy="622301"/>
            </a:xfrm>
            <a:prstGeom prst="rect">
              <a:avLst/>
            </a:prstGeom>
            <a:effectLst/>
          </p:spPr>
        </p:pic>
      </p:grpSp>
      <p:grpSp>
        <p:nvGrpSpPr>
          <p:cNvPr id="412" name="ANESTESIA LOCALE"/>
          <p:cNvGrpSpPr/>
          <p:nvPr/>
        </p:nvGrpSpPr>
        <p:grpSpPr>
          <a:xfrm>
            <a:off x="6130139" y="2435225"/>
            <a:ext cx="6486767" cy="622300"/>
            <a:chOff x="0" y="0"/>
            <a:chExt cx="6486766" cy="622300"/>
          </a:xfrm>
        </p:grpSpPr>
        <p:sp>
          <p:nvSpPr>
            <p:cNvPr id="411" name="ANESTESIA LOCALE"/>
            <p:cNvSpPr/>
            <p:nvPr/>
          </p:nvSpPr>
          <p:spPr>
            <a:xfrm>
              <a:off x="38100" y="38100"/>
              <a:ext cx="6410567" cy="546100"/>
            </a:xfrm>
            <a:prstGeom prst="rect">
              <a:avLst/>
            </a:prstGeom>
            <a:solidFill>
              <a:srgbClr val="53585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spcBef>
                  <a:spcPts val="3000"/>
                </a:spcBef>
                <a:defRPr sz="2400"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ANESTESIA LOCALE</a:t>
              </a:r>
            </a:p>
          </p:txBody>
        </p:sp>
        <p:pic>
          <p:nvPicPr>
            <p:cNvPr id="410" name="ANESTESIA LOCALE" descr="ANESTESIA LOCAL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86767" cy="622301"/>
            </a:xfrm>
            <a:prstGeom prst="rect">
              <a:avLst/>
            </a:prstGeom>
            <a:effectLst/>
          </p:spPr>
        </p:pic>
      </p:grpSp>
      <p:grpSp>
        <p:nvGrpSpPr>
          <p:cNvPr id="415" name="onset “rapido”      emivita 1,5-2 ore…"/>
          <p:cNvGrpSpPr/>
          <p:nvPr/>
        </p:nvGrpSpPr>
        <p:grpSpPr>
          <a:xfrm>
            <a:off x="6130139" y="5314662"/>
            <a:ext cx="6486767" cy="1371601"/>
            <a:chOff x="0" y="0"/>
            <a:chExt cx="6486766" cy="1371600"/>
          </a:xfrm>
        </p:grpSpPr>
        <p:sp>
          <p:nvSpPr>
            <p:cNvPr id="414" name="onset “rapido”      emivita 1,5-2 ore…"/>
            <p:cNvSpPr/>
            <p:nvPr/>
          </p:nvSpPr>
          <p:spPr>
            <a:xfrm>
              <a:off x="38100" y="38100"/>
              <a:ext cx="6410567" cy="1295400"/>
            </a:xfrm>
            <a:prstGeom prst="rect">
              <a:avLst/>
            </a:prstGeom>
            <a:solidFill>
              <a:srgbClr val="A6AAA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914400">
                <a:spcBef>
                  <a:spcPts val="3000"/>
                </a:spcBef>
                <a:defRPr sz="2400">
                  <a:solidFill>
                    <a:srgbClr val="020202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onset “rapido”      emivita 1,5-2 ore</a:t>
              </a:r>
            </a:p>
            <a:p>
              <a:pPr defTabSz="914400">
                <a:spcBef>
                  <a:spcPts val="3000"/>
                </a:spcBef>
                <a:defRPr sz="2400">
                  <a:solidFill>
                    <a:srgbClr val="020202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non superare 200 mg</a:t>
              </a:r>
            </a:p>
          </p:txBody>
        </p:sp>
        <p:pic>
          <p:nvPicPr>
            <p:cNvPr id="413" name="onset “rapido”      emivita 1,5-2 ore…" descr="onset “rapido”      emivita 1,5-2 ore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486767" cy="1371601"/>
            </a:xfrm>
            <a:prstGeom prst="rect">
              <a:avLst/>
            </a:prstGeom>
            <a:effectLst/>
          </p:spPr>
        </p:pic>
      </p:grpSp>
      <p:grpSp>
        <p:nvGrpSpPr>
          <p:cNvPr id="418" name="corretta tecnica di infiltrazione"/>
          <p:cNvGrpSpPr/>
          <p:nvPr/>
        </p:nvGrpSpPr>
        <p:grpSpPr>
          <a:xfrm>
            <a:off x="6130139" y="7841356"/>
            <a:ext cx="6486767" cy="622301"/>
            <a:chOff x="0" y="0"/>
            <a:chExt cx="6486766" cy="622300"/>
          </a:xfrm>
        </p:grpSpPr>
        <p:sp>
          <p:nvSpPr>
            <p:cNvPr id="417" name="corretta tecnica di infiltrazione"/>
            <p:cNvSpPr/>
            <p:nvPr/>
          </p:nvSpPr>
          <p:spPr>
            <a:xfrm>
              <a:off x="38100" y="38100"/>
              <a:ext cx="6410567" cy="546100"/>
            </a:xfrm>
            <a:prstGeom prst="rect">
              <a:avLst/>
            </a:prstGeom>
            <a:solidFill>
              <a:srgbClr val="A6AAA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spcBef>
                  <a:spcPts val="3000"/>
                </a:spcBef>
                <a:defRPr sz="2400">
                  <a:solidFill>
                    <a:srgbClr val="020202"/>
                  </a:solidFill>
                  <a:uFill>
                    <a:solidFill>
                      <a:srgbClr val="FFFFFF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corretta tecnica di infiltrazione</a:t>
              </a:r>
            </a:p>
          </p:txBody>
        </p:sp>
        <p:pic>
          <p:nvPicPr>
            <p:cNvPr id="416" name="corretta tecnica di infiltrazione" descr="corretta tecnica di infiltrazio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486767" cy="622301"/>
            </a:xfrm>
            <a:prstGeom prst="rect">
              <a:avLst/>
            </a:prstGeom>
            <a:effectLst/>
          </p:spPr>
        </p:pic>
      </p:grpSp>
      <p:grpSp>
        <p:nvGrpSpPr>
          <p:cNvPr id="421" name="image.jpg"/>
          <p:cNvGrpSpPr/>
          <p:nvPr/>
        </p:nvGrpSpPr>
        <p:grpSpPr>
          <a:xfrm>
            <a:off x="6027072" y="1831975"/>
            <a:ext cx="6692901" cy="7596188"/>
            <a:chOff x="0" y="0"/>
            <a:chExt cx="6692900" cy="7596187"/>
          </a:xfrm>
        </p:grpSpPr>
        <p:pic>
          <p:nvPicPr>
            <p:cNvPr id="420" name="image.jpg" descr="image.jp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100" y="38100"/>
              <a:ext cx="6616700" cy="75199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9" name="image.jpg" descr="image.jp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6692900" cy="75961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1"/>
      <p:bldP build="whole" bldLvl="1" animBg="1" rev="0" advAuto="0" spid="421" grpId="2"/>
      <p:bldP build="whole" bldLvl="1" animBg="1" rev="0" advAuto="0" spid="40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iparazione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riparazione</a:t>
            </a:r>
          </a:p>
        </p:txBody>
      </p:sp>
      <p:sp>
        <p:nvSpPr>
          <p:cNvPr id="424" name="lacerazioni di i e ii grad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lacerazioni di i e ii grado</a:t>
            </a:r>
          </a:p>
        </p:txBody>
      </p:sp>
      <p:grpSp>
        <p:nvGrpSpPr>
          <p:cNvPr id="427" name="ANd9GcRVrWP5rWd0F2l-hXn17jt7f3DnW3zuaPrWLSRdNMr19I02sgrGCg&amp;t=1.jpg"/>
          <p:cNvGrpSpPr/>
          <p:nvPr/>
        </p:nvGrpSpPr>
        <p:grpSpPr>
          <a:xfrm>
            <a:off x="6826391" y="2695676"/>
            <a:ext cx="5765801" cy="5660078"/>
            <a:chOff x="0" y="0"/>
            <a:chExt cx="5765800" cy="5660076"/>
          </a:xfrm>
        </p:grpSpPr>
        <p:pic>
          <p:nvPicPr>
            <p:cNvPr id="426" name="ANd9GcRVrWP5rWd0F2l-hXn17jt7f3DnW3zuaPrWLSRdNMr19I02sgrGCg&amp;t=1.jpg" descr="ANd9GcRVrWP5rWd0F2l-hXn17jt7f3DnW3zuaPrWLSRdNMr19I02sgrGCg&amp;t=1.jp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5664200" cy="5558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5" name="ANd9GcRVrWP5rWd0F2l-hXn17jt7f3DnW3zuaPrWLSRdNMr19I02sgrGCg&amp;t=1.jpg" descr="ANd9GcRVrWP5rWd0F2l-hXn17jt7f3DnW3zuaPrWLSRdNMr19I02sgrGCg&amp;t=1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65800" cy="5660077"/>
            </a:xfrm>
            <a:prstGeom prst="rect">
              <a:avLst/>
            </a:prstGeom>
            <a:effectLst/>
          </p:spPr>
        </p:pic>
      </p:grpSp>
      <p:grpSp>
        <p:nvGrpSpPr>
          <p:cNvPr id="430" name="ans22_firstdegreetear.jpg"/>
          <p:cNvGrpSpPr/>
          <p:nvPr/>
        </p:nvGrpSpPr>
        <p:grpSpPr>
          <a:xfrm>
            <a:off x="581942" y="2697087"/>
            <a:ext cx="5765801" cy="5657256"/>
            <a:chOff x="0" y="0"/>
            <a:chExt cx="5765800" cy="5657254"/>
          </a:xfrm>
        </p:grpSpPr>
        <p:pic>
          <p:nvPicPr>
            <p:cNvPr id="429" name="ans22_firstdegreetear.jpg" descr="ans22_firstdegreetear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800" y="50800"/>
              <a:ext cx="5664200" cy="55556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8" name="ans22_firstdegreetear.jpg" descr="ans22_firstdegreetear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65800" cy="5657255"/>
            </a:xfrm>
            <a:prstGeom prst="rect">
              <a:avLst/>
            </a:prstGeom>
            <a:effectLst/>
          </p:spPr>
        </p:pic>
      </p:grpSp>
      <p:grpSp>
        <p:nvGrpSpPr>
          <p:cNvPr id="433" name="Rettangolo"/>
          <p:cNvGrpSpPr/>
          <p:nvPr/>
        </p:nvGrpSpPr>
        <p:grpSpPr>
          <a:xfrm>
            <a:off x="609599" y="7937500"/>
            <a:ext cx="5710486" cy="434926"/>
            <a:chOff x="0" y="0"/>
            <a:chExt cx="5710484" cy="434925"/>
          </a:xfrm>
        </p:grpSpPr>
        <p:sp>
          <p:nvSpPr>
            <p:cNvPr id="432" name="Rettangolo"/>
            <p:cNvSpPr/>
            <p:nvPr/>
          </p:nvSpPr>
          <p:spPr>
            <a:xfrm>
              <a:off x="50800" y="50800"/>
              <a:ext cx="5608885" cy="333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cap="all" sz="2800">
                  <a:latin typeface="DIN Condensed"/>
                  <a:ea typeface="DIN Condensed"/>
                  <a:cs typeface="DIN Condensed"/>
                  <a:sym typeface="DIN Condensed"/>
                </a:defRPr>
              </a:pPr>
            </a:p>
          </p:txBody>
        </p:sp>
        <p:pic>
          <p:nvPicPr>
            <p:cNvPr id="431" name="Rettangolo" descr="Rettangolo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710486" cy="434926"/>
            </a:xfrm>
            <a:prstGeom prst="rect">
              <a:avLst/>
            </a:prstGeom>
            <a:effectLst/>
          </p:spPr>
        </p:pic>
      </p:grpSp>
      <p:grpSp>
        <p:nvGrpSpPr>
          <p:cNvPr id="436" name="Rettangolo"/>
          <p:cNvGrpSpPr/>
          <p:nvPr/>
        </p:nvGrpSpPr>
        <p:grpSpPr>
          <a:xfrm>
            <a:off x="6854049" y="7937500"/>
            <a:ext cx="5710485" cy="434926"/>
            <a:chOff x="0" y="0"/>
            <a:chExt cx="5710484" cy="434925"/>
          </a:xfrm>
        </p:grpSpPr>
        <p:sp>
          <p:nvSpPr>
            <p:cNvPr id="435" name="Rettangolo"/>
            <p:cNvSpPr/>
            <p:nvPr/>
          </p:nvSpPr>
          <p:spPr>
            <a:xfrm>
              <a:off x="50800" y="50800"/>
              <a:ext cx="5608885" cy="333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cap="all" sz="2800">
                  <a:latin typeface="DIN Condensed"/>
                  <a:ea typeface="DIN Condensed"/>
                  <a:cs typeface="DIN Condensed"/>
                  <a:sym typeface="DIN Condensed"/>
                </a:defRPr>
              </a:pPr>
            </a:p>
          </p:txBody>
        </p:sp>
        <p:pic>
          <p:nvPicPr>
            <p:cNvPr id="434" name="Rettangolo" descr="Rettangolo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710486" cy="4349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1916" y="634839"/>
            <a:ext cx="9340968" cy="2458740"/>
          </a:xfrm>
          <a:prstGeom prst="rect">
            <a:avLst/>
          </a:prstGeom>
          <a:ln w="25400"/>
        </p:spPr>
      </p:pic>
      <p:pic>
        <p:nvPicPr>
          <p:cNvPr id="439" name="2.png" descr="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3331819"/>
            <a:ext cx="11201400" cy="2654301"/>
          </a:xfrm>
          <a:prstGeom prst="rect">
            <a:avLst/>
          </a:prstGeom>
          <a:ln w="25400"/>
        </p:spPr>
      </p:pic>
      <p:sp>
        <p:nvSpPr>
          <p:cNvPr id="440" name="Cochrane 2011"/>
          <p:cNvSpPr/>
          <p:nvPr/>
        </p:nvSpPr>
        <p:spPr>
          <a:xfrm>
            <a:off x="9541050" y="6095106"/>
            <a:ext cx="2842643" cy="482601"/>
          </a:xfrm>
          <a:prstGeom prst="rect">
            <a:avLst/>
          </a:prstGeom>
          <a:solidFill>
            <a:srgbClr val="2222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         Cochrane 2011</a:t>
            </a:r>
          </a:p>
        </p:txBody>
      </p:sp>
      <p:pic>
        <p:nvPicPr>
          <p:cNvPr id="441" name="Rettangolo arrotondato" descr="Rettangolo arrotondato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700" y="4790942"/>
            <a:ext cx="11201400" cy="989675"/>
          </a:xfrm>
          <a:prstGeom prst="rect">
            <a:avLst/>
          </a:prstGeom>
        </p:spPr>
      </p:pic>
      <p:sp>
        <p:nvSpPr>
          <p:cNvPr id="443" name="42(2):100-15. doi: 10.1111/birt.12166. Epub 2015 Apr 11.…"/>
          <p:cNvSpPr/>
          <p:nvPr/>
        </p:nvSpPr>
        <p:spPr>
          <a:xfrm>
            <a:off x="414403" y="6892195"/>
            <a:ext cx="10464504" cy="83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42(2):100-15. doi: 10.1111/birt.12166. Epub 2015 Apr 11.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Nonsuturing or Skin Adhesives versus Suturing of the Perineal Skin After Childbirth: A Systematic Review.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u="sng"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323333"/>
                  </a:solidFill>
                </a:uFill>
                <a:hlinkClick r:id="rId5" invalidUrl="" action="" tgtFrame="" tooltip="" history="1" highlightClick="0" endSnd="0"/>
              </a:rPr>
              <a:t>Seijmonsbergen-Schermers AE</a:t>
            </a:r>
            <a:r>
              <a:rPr sz="1000" u="none"/>
              <a:t>1</a:t>
            </a:r>
            <a:r>
              <a:rPr u="none"/>
              <a:t>, </a:t>
            </a:r>
            <a:r>
              <a:rPr>
                <a:hlinkClick r:id="rId6" invalidUrl="" action="" tgtFrame="" tooltip="" history="1" highlightClick="0" endSnd="0"/>
              </a:rPr>
              <a:t>Sahami S</a:t>
            </a:r>
            <a:r>
              <a:rPr sz="1000" u="none"/>
              <a:t>2</a:t>
            </a:r>
            <a:r>
              <a:rPr u="none"/>
              <a:t>, </a:t>
            </a:r>
            <a:r>
              <a:rPr>
                <a:hlinkClick r:id="rId7" invalidUrl="" action="" tgtFrame="" tooltip="" history="1" highlightClick="0" endSnd="0"/>
              </a:rPr>
              <a:t>Lucas C</a:t>
            </a:r>
            <a:r>
              <a:rPr sz="1000" u="none"/>
              <a:t>1</a:t>
            </a:r>
            <a:r>
              <a:rPr u="none"/>
              <a:t>, </a:t>
            </a:r>
            <a:r>
              <a:rPr>
                <a:hlinkClick r:id="rId8" invalidUrl="" action="" tgtFrame="" tooltip="" history="1" highlightClick="0" endSnd="0"/>
              </a:rPr>
              <a:t>Jonge Ad</a:t>
            </a:r>
            <a:r>
              <a:rPr sz="1000" u="none"/>
              <a:t>3</a:t>
            </a:r>
            <a:r>
              <a:rPr u="none"/>
              <a:t>.</a:t>
            </a:r>
            <a:endParaRPr u="none"/>
          </a:p>
        </p:txBody>
      </p:sp>
      <p:sp>
        <p:nvSpPr>
          <p:cNvPr id="444" name="CONCLUSIONS:…"/>
          <p:cNvSpPr/>
          <p:nvPr/>
        </p:nvSpPr>
        <p:spPr>
          <a:xfrm>
            <a:off x="522237" y="7814948"/>
            <a:ext cx="11201401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CONCLUSIONS: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Nonsuturing of the skin or the use of skin adhesives appears preferable in terms of pain. Nonsuturing could lead to more short-term skin separation when no adhesives are used, but there is no evidence for the clinical importance of skin separation. There is a need for studies with a follow-up of at least 6 months, in which pain is measured homogeneously and for studies comparing the use of skin adhesives with nonsuturing of the skin with the focus on long-term cosmetic results.</a:t>
            </a:r>
          </a:p>
        </p:txBody>
      </p:sp>
      <p:pic>
        <p:nvPicPr>
          <p:cNvPr id="445" name="Rettangolo arrotondato" descr="Rettangolo arrotondato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4000" y="8039899"/>
            <a:ext cx="11737876" cy="6279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econdary 1.png" descr="secondary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670" y="985338"/>
            <a:ext cx="10566401" cy="2387601"/>
          </a:xfrm>
          <a:prstGeom prst="rect">
            <a:avLst/>
          </a:prstGeom>
          <a:ln w="25400"/>
        </p:spPr>
      </p:pic>
      <p:pic>
        <p:nvPicPr>
          <p:cNvPr id="449" name="secondary 2.png" descr="secondary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370" y="3833611"/>
            <a:ext cx="11557001" cy="1714501"/>
          </a:xfrm>
          <a:prstGeom prst="rect">
            <a:avLst/>
          </a:prstGeom>
          <a:ln w="25400"/>
        </p:spPr>
      </p:pic>
      <p:sp>
        <p:nvSpPr>
          <p:cNvPr id="450" name="Cochrane 2013"/>
          <p:cNvSpPr/>
          <p:nvPr/>
        </p:nvSpPr>
        <p:spPr>
          <a:xfrm>
            <a:off x="8817150" y="6015134"/>
            <a:ext cx="2842643" cy="482601"/>
          </a:xfrm>
          <a:prstGeom prst="rect">
            <a:avLst/>
          </a:prstGeom>
          <a:solidFill>
            <a:srgbClr val="2222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         Cochrane 2013</a:t>
            </a:r>
          </a:p>
        </p:txBody>
      </p:sp>
      <p:sp>
        <p:nvSpPr>
          <p:cNvPr id="451" name="here is emerging evidence that early re-suturing closure of broken-down perineal wounds may have a better outcome, but randomised controlled trials are needed to yield evidence-based guidance for this management approach."/>
          <p:cNvSpPr/>
          <p:nvPr/>
        </p:nvSpPr>
        <p:spPr>
          <a:xfrm>
            <a:off x="251190" y="8102599"/>
            <a:ext cx="1274336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here is emerging evidence that early re-suturing closure of broken-down perineal wounds may have a better outcome, but randomised controlled trials are needed to yield evidence-based guidance for this management approach.</a:t>
            </a:r>
          </a:p>
        </p:txBody>
      </p:sp>
      <p:sp>
        <p:nvSpPr>
          <p:cNvPr id="452" name="2014 Apr;34(3):215-7. doi: 10.3109/01443615.2013.866080. Epub 2014 Jan 31.…"/>
          <p:cNvSpPr/>
          <p:nvPr/>
        </p:nvSpPr>
        <p:spPr>
          <a:xfrm>
            <a:off x="272835" y="6968395"/>
            <a:ext cx="7160221" cy="6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2014 Apr;34(3):215-7. doi: 10.3109/01443615.2013.866080. Epub 2014 Jan 31.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Episiotomy and obstetric perineal wound dehiscence: beyond soreness.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u="sng"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323333"/>
                  </a:solidFill>
                </a:uFill>
                <a:hlinkClick r:id="rId4" invalidUrl="" action="" tgtFrame="" tooltip="" history="1" highlightClick="0" endSnd="0"/>
              </a:rPr>
              <a:t>Kamel A</a:t>
            </a:r>
            <a:r>
              <a:rPr sz="1000" u="none"/>
              <a:t>1</a:t>
            </a:r>
            <a:r>
              <a:rPr u="none"/>
              <a:t>, </a:t>
            </a:r>
            <a:r>
              <a:rPr>
                <a:hlinkClick r:id="rId5" invalidUrl="" action="" tgtFrame="" tooltip="" history="1" highlightClick="0" endSnd="0"/>
              </a:rPr>
              <a:t>Khaled M</a:t>
            </a:r>
          </a:p>
        </p:txBody>
      </p:sp>
      <p:pic>
        <p:nvPicPr>
          <p:cNvPr id="453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32200" y="8470900"/>
            <a:ext cx="9282542" cy="10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iparazione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riparazione</a:t>
            </a:r>
          </a:p>
        </p:txBody>
      </p:sp>
      <p:sp>
        <p:nvSpPr>
          <p:cNvPr id="457" name="lacerazioni di i e ii grad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lacerazioni di i e ii grado</a:t>
            </a:r>
          </a:p>
        </p:txBody>
      </p:sp>
      <p:grpSp>
        <p:nvGrpSpPr>
          <p:cNvPr id="460" name="Rettangolo"/>
          <p:cNvGrpSpPr/>
          <p:nvPr/>
        </p:nvGrpSpPr>
        <p:grpSpPr>
          <a:xfrm>
            <a:off x="609599" y="7937500"/>
            <a:ext cx="5710486" cy="434926"/>
            <a:chOff x="0" y="0"/>
            <a:chExt cx="5710484" cy="434925"/>
          </a:xfrm>
        </p:grpSpPr>
        <p:sp>
          <p:nvSpPr>
            <p:cNvPr id="459" name="Rettangolo"/>
            <p:cNvSpPr/>
            <p:nvPr/>
          </p:nvSpPr>
          <p:spPr>
            <a:xfrm>
              <a:off x="50800" y="50800"/>
              <a:ext cx="5608885" cy="333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cap="all" sz="2800">
                  <a:latin typeface="DIN Condensed"/>
                  <a:ea typeface="DIN Condensed"/>
                  <a:cs typeface="DIN Condensed"/>
                  <a:sym typeface="DIN Condensed"/>
                </a:defRPr>
              </a:pPr>
            </a:p>
          </p:txBody>
        </p:sp>
        <p:pic>
          <p:nvPicPr>
            <p:cNvPr id="458" name="Rettangolo" descr="Rettangol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710486" cy="434926"/>
            </a:xfrm>
            <a:prstGeom prst="rect">
              <a:avLst/>
            </a:prstGeom>
            <a:effectLst/>
          </p:spPr>
        </p:pic>
      </p:grpSp>
      <p:grpSp>
        <p:nvGrpSpPr>
          <p:cNvPr id="463" name="Rettangolo"/>
          <p:cNvGrpSpPr/>
          <p:nvPr/>
        </p:nvGrpSpPr>
        <p:grpSpPr>
          <a:xfrm>
            <a:off x="6854049" y="7937500"/>
            <a:ext cx="5710485" cy="434926"/>
            <a:chOff x="0" y="0"/>
            <a:chExt cx="5710484" cy="434925"/>
          </a:xfrm>
        </p:grpSpPr>
        <p:sp>
          <p:nvSpPr>
            <p:cNvPr id="462" name="Rettangolo"/>
            <p:cNvSpPr/>
            <p:nvPr/>
          </p:nvSpPr>
          <p:spPr>
            <a:xfrm>
              <a:off x="50800" y="50800"/>
              <a:ext cx="5608885" cy="333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cap="all" sz="2800">
                  <a:latin typeface="DIN Condensed"/>
                  <a:ea typeface="DIN Condensed"/>
                  <a:cs typeface="DIN Condensed"/>
                  <a:sym typeface="DIN Condensed"/>
                </a:defRPr>
              </a:pPr>
            </a:p>
          </p:txBody>
        </p:sp>
        <p:pic>
          <p:nvPicPr>
            <p:cNvPr id="461" name="Rettangolo" descr="Rettangolo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710486" cy="434926"/>
            </a:xfrm>
            <a:prstGeom prst="rect">
              <a:avLst/>
            </a:prstGeom>
            <a:effectLst/>
          </p:spPr>
        </p:pic>
      </p:grpSp>
      <p:sp>
        <p:nvSpPr>
          <p:cNvPr id="464" name="I TEMPO: sutura della mucosa vaginale…"/>
          <p:cNvSpPr/>
          <p:nvPr>
            <p:ph type="body" sz="half" idx="4294967295"/>
          </p:nvPr>
        </p:nvSpPr>
        <p:spPr>
          <a:xfrm>
            <a:off x="1450081" y="3716337"/>
            <a:ext cx="10104638" cy="3168651"/>
          </a:xfrm>
          <a:prstGeom prst="rect">
            <a:avLst/>
          </a:prstGeom>
          <a:solidFill>
            <a:srgbClr val="222222"/>
          </a:solidFill>
        </p:spPr>
        <p:txBody>
          <a:bodyPr/>
          <a:lstStyle/>
          <a:p>
            <a:pPr marL="841375" indent="-434975" defTabSz="914400">
              <a:lnSpc>
                <a:spcPct val="120000"/>
              </a:lnSpc>
              <a:spcBef>
                <a:spcPts val="3000"/>
              </a:spcBef>
              <a:buSzPct val="66000"/>
              <a:defRPr sz="360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 TEMPO: </a:t>
            </a:r>
            <a:r>
              <a:rPr sz="4000"/>
              <a:t>sutura della mucosa vaginale</a:t>
            </a:r>
            <a:endParaRPr sz="4000"/>
          </a:p>
          <a:p>
            <a:pPr marL="889705" indent="-483305" defTabSz="914400">
              <a:lnSpc>
                <a:spcPct val="120000"/>
              </a:lnSpc>
              <a:spcBef>
                <a:spcPts val="3000"/>
              </a:spcBef>
              <a:buSzPct val="66000"/>
              <a:defRPr sz="360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4000"/>
              <a:t>II TEMPO: sutura dello strato muscolare </a:t>
            </a:r>
            <a:endParaRPr sz="4000"/>
          </a:p>
          <a:p>
            <a:pPr marL="889705" indent="-483305" defTabSz="914400">
              <a:lnSpc>
                <a:spcPct val="120000"/>
              </a:lnSpc>
              <a:spcBef>
                <a:spcPts val="3000"/>
              </a:spcBef>
              <a:buSzPct val="66000"/>
              <a:defRPr sz="3600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4000"/>
              <a:t>III TEMPO: sutura della cute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x fede.png" descr="x fe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983" y="2314068"/>
            <a:ext cx="9764613" cy="1591589"/>
          </a:xfrm>
          <a:prstGeom prst="rect">
            <a:avLst/>
          </a:prstGeom>
          <a:ln w="25400"/>
        </p:spPr>
      </p:pic>
      <p:sp>
        <p:nvSpPr>
          <p:cNvPr id="262" name="RCOG guidelines 2015"/>
          <p:cNvSpPr/>
          <p:nvPr/>
        </p:nvSpPr>
        <p:spPr>
          <a:xfrm>
            <a:off x="7839250" y="7758806"/>
            <a:ext cx="3836467" cy="482601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         RCOG guidelines 2015</a:t>
            </a:r>
          </a:p>
        </p:txBody>
      </p:sp>
      <p:pic>
        <p:nvPicPr>
          <p:cNvPr id="263" name="x fede 2.png" descr="x fede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455" y="5297575"/>
            <a:ext cx="11671301" cy="1638301"/>
          </a:xfrm>
          <a:prstGeom prst="rect">
            <a:avLst/>
          </a:prstGeom>
          <a:ln w="25400"/>
        </p:spPr>
      </p:pic>
      <p:pic>
        <p:nvPicPr>
          <p:cNvPr id="264" name="Rettangolo arrotondato" descr="Rettangolo arrotondato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1400" y="3047222"/>
            <a:ext cx="8610931" cy="682835"/>
          </a:xfrm>
          <a:prstGeom prst="rect">
            <a:avLst/>
          </a:prstGeom>
        </p:spPr>
      </p:pic>
      <p:pic>
        <p:nvPicPr>
          <p:cNvPr id="266" name="Rettangolo arrotondato" descr="Rettangolo arrotondato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7010" y="5316051"/>
            <a:ext cx="11186453" cy="1504709"/>
          </a:xfrm>
          <a:prstGeom prst="rect">
            <a:avLst/>
          </a:prstGeom>
        </p:spPr>
      </p:pic>
      <p:pic>
        <p:nvPicPr>
          <p:cNvPr id="268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5860" y="2612925"/>
            <a:ext cx="2027235" cy="101601"/>
          </a:xfrm>
          <a:prstGeom prst="rect">
            <a:avLst/>
          </a:prstGeom>
        </p:spPr>
      </p:pic>
      <p:pic>
        <p:nvPicPr>
          <p:cNvPr id="270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84160" y="2612925"/>
            <a:ext cx="1665483" cy="101601"/>
          </a:xfrm>
          <a:prstGeom prst="rect">
            <a:avLst/>
          </a:prstGeom>
        </p:spPr>
      </p:pic>
      <p:pic>
        <p:nvPicPr>
          <p:cNvPr id="272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55860" y="2612925"/>
            <a:ext cx="1574599" cy="101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I tempo: vagina"/>
          <p:cNvSpPr/>
          <p:nvPr>
            <p:ph type="title"/>
          </p:nvPr>
        </p:nvSpPr>
        <p:spPr>
          <a:xfrm>
            <a:off x="2578100" y="407987"/>
            <a:ext cx="7594600" cy="1422401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defRPr sz="60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I tempo: vagina</a:t>
            </a:r>
          </a:p>
        </p:txBody>
      </p:sp>
      <p:sp>
        <p:nvSpPr>
          <p:cNvPr id="467" name="I punto sul tessuto integro all’apice…"/>
          <p:cNvSpPr/>
          <p:nvPr>
            <p:ph type="body" sz="half" idx="1"/>
          </p:nvPr>
        </p:nvSpPr>
        <p:spPr>
          <a:xfrm>
            <a:off x="131762" y="4464050"/>
            <a:ext cx="6565901" cy="400050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1143000" indent="-381000">
              <a:lnSpc>
                <a:spcPct val="80000"/>
              </a:lnSpc>
              <a:defRPr sz="28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 punto sul tessuto integro all’apice</a:t>
            </a:r>
          </a:p>
          <a:p>
            <a:pPr marL="1143000" indent="-381000">
              <a:lnSpc>
                <a:spcPct val="80000"/>
              </a:lnSpc>
              <a:defRPr sz="2800">
                <a:solidFill>
                  <a:srgbClr val="AA1728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accostamento dei bordi</a:t>
            </a:r>
          </a:p>
          <a:p>
            <a:pPr marL="1143000" indent="-381000">
              <a:lnSpc>
                <a:spcPct val="80000"/>
              </a:lnSpc>
              <a:defRPr sz="2800">
                <a:solidFill>
                  <a:srgbClr val="AA1728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chiusura degli spazi</a:t>
            </a:r>
          </a:p>
          <a:p>
            <a:pPr marL="1143000" indent="-381000">
              <a:lnSpc>
                <a:spcPct val="80000"/>
              </a:lnSpc>
              <a:defRPr sz="2800">
                <a:solidFill>
                  <a:srgbClr val="AA1728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emostasi</a:t>
            </a:r>
          </a:p>
          <a:p>
            <a:pPr marL="1143000" indent="-381000">
              <a:lnSpc>
                <a:spcPct val="80000"/>
              </a:lnSpc>
              <a:defRPr sz="28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termine: la linea imenale </a:t>
            </a:r>
          </a:p>
          <a:p>
            <a:pPr marL="1143000" indent="-381000">
              <a:lnSpc>
                <a:spcPct val="80000"/>
              </a:lnSpc>
              <a:defRPr sz="28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RICORDARE: m bulbocavernoso!                                            </a:t>
            </a:r>
          </a:p>
        </p:txBody>
      </p:sp>
      <p:pic>
        <p:nvPicPr>
          <p:cNvPr id="468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6537" y="3181350"/>
            <a:ext cx="4051301" cy="577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Ovale" descr="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23362" y="5776118"/>
            <a:ext cx="1219201" cy="1143001"/>
          </a:xfrm>
          <a:prstGeom prst="rect">
            <a:avLst/>
          </a:prstGeom>
        </p:spPr>
      </p:pic>
      <p:grpSp>
        <p:nvGrpSpPr>
          <p:cNvPr id="473" name="Freccia"/>
          <p:cNvGrpSpPr/>
          <p:nvPr/>
        </p:nvGrpSpPr>
        <p:grpSpPr>
          <a:xfrm rot="10000332">
            <a:off x="10324794" y="5359409"/>
            <a:ext cx="1531269" cy="531136"/>
            <a:chOff x="0" y="0"/>
            <a:chExt cx="1531268" cy="531135"/>
          </a:xfrm>
        </p:grpSpPr>
        <p:sp>
          <p:nvSpPr>
            <p:cNvPr id="472" name="Freccia"/>
            <p:cNvSpPr/>
            <p:nvPr/>
          </p:nvSpPr>
          <p:spPr>
            <a:xfrm>
              <a:off x="38100" y="62367"/>
              <a:ext cx="1409701" cy="406401"/>
            </a:xfrm>
            <a:prstGeom prst="rightArrow">
              <a:avLst>
                <a:gd name="adj1" fmla="val 50000"/>
                <a:gd name="adj2" fmla="val 97461"/>
              </a:avLst>
            </a:pr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471" name="Freccia" descr="Freccia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31269" cy="5311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accostare i muscoli…"/>
          <p:cNvSpPr/>
          <p:nvPr>
            <p:ph type="body" sz="quarter" idx="1"/>
          </p:nvPr>
        </p:nvSpPr>
        <p:spPr>
          <a:xfrm>
            <a:off x="438150" y="3956050"/>
            <a:ext cx="7234734" cy="262890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1143000" indent="-381000">
              <a:lnSpc>
                <a:spcPct val="80000"/>
              </a:lnSpc>
              <a:defRPr sz="2800">
                <a:solidFill>
                  <a:srgbClr val="AA1728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accostare i muscoli </a:t>
            </a:r>
          </a:p>
          <a:p>
            <a:pPr marL="1143000" indent="-381000">
              <a:lnSpc>
                <a:spcPct val="80000"/>
              </a:lnSpc>
              <a:defRPr sz="28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in genere è sufficiente un unico strato</a:t>
            </a:r>
          </a:p>
          <a:p>
            <a:pPr marL="1143000" indent="-381000">
              <a:lnSpc>
                <a:spcPct val="80000"/>
              </a:lnSpc>
              <a:defRPr sz="28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attenzione al retto</a:t>
            </a:r>
          </a:p>
        </p:txBody>
      </p:sp>
      <p:pic>
        <p:nvPicPr>
          <p:cNvPr id="476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0975" y="2787650"/>
            <a:ext cx="4749800" cy="6192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9" name="Freccia"/>
          <p:cNvGrpSpPr/>
          <p:nvPr/>
        </p:nvGrpSpPr>
        <p:grpSpPr>
          <a:xfrm>
            <a:off x="6648450" y="6890882"/>
            <a:ext cx="1531269" cy="531136"/>
            <a:chOff x="0" y="0"/>
            <a:chExt cx="1531268" cy="531135"/>
          </a:xfrm>
        </p:grpSpPr>
        <p:sp>
          <p:nvSpPr>
            <p:cNvPr id="478" name="Freccia"/>
            <p:cNvSpPr/>
            <p:nvPr/>
          </p:nvSpPr>
          <p:spPr>
            <a:xfrm>
              <a:off x="38100" y="62367"/>
              <a:ext cx="1409700" cy="406401"/>
            </a:xfrm>
            <a:prstGeom prst="rightArrow">
              <a:avLst>
                <a:gd name="adj1" fmla="val 50000"/>
                <a:gd name="adj2" fmla="val 97461"/>
              </a:avLst>
            </a:pr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477" name="Freccia" descr="Freccia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31269" cy="531136"/>
            </a:xfrm>
            <a:prstGeom prst="rect">
              <a:avLst/>
            </a:prstGeom>
            <a:effectLst/>
          </p:spPr>
        </p:pic>
      </p:grpSp>
      <p:grpSp>
        <p:nvGrpSpPr>
          <p:cNvPr id="482" name="II tempo: muscolo"/>
          <p:cNvGrpSpPr/>
          <p:nvPr/>
        </p:nvGrpSpPr>
        <p:grpSpPr>
          <a:xfrm>
            <a:off x="2540000" y="369887"/>
            <a:ext cx="7670800" cy="1498601"/>
            <a:chOff x="0" y="0"/>
            <a:chExt cx="7670800" cy="1498600"/>
          </a:xfrm>
        </p:grpSpPr>
        <p:sp>
          <p:nvSpPr>
            <p:cNvPr id="481" name="II tempo: muscolo"/>
            <p:cNvSpPr/>
            <p:nvPr/>
          </p:nvSpPr>
          <p:spPr>
            <a:xfrm>
              <a:off x="38100" y="38100"/>
              <a:ext cx="7594600" cy="142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pPr/>
              <a:r>
                <a:t>II tempo: muscolo</a:t>
              </a:r>
            </a:p>
          </p:txBody>
        </p:sp>
        <p:pic>
          <p:nvPicPr>
            <p:cNvPr id="480" name="II tempo: muscolo" descr="II tempo: muscol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670800" cy="1498600"/>
            </a:xfrm>
            <a:prstGeom prst="rect">
              <a:avLst/>
            </a:prstGeom>
            <a:effectLst/>
          </p:spPr>
        </p:pic>
      </p:grpSp>
      <p:pic>
        <p:nvPicPr>
          <p:cNvPr id="483" name="Ovale" descr="Ova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75662" y="5776118"/>
            <a:ext cx="1841501" cy="2768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Accostare i bordi cutanei interessando cute e sottocute"/>
          <p:cNvSpPr/>
          <p:nvPr>
            <p:ph type="body" sz="quarter" idx="1"/>
          </p:nvPr>
        </p:nvSpPr>
        <p:spPr>
          <a:xfrm>
            <a:off x="268287" y="5418137"/>
            <a:ext cx="6261101" cy="1625601"/>
          </a:xfrm>
          <a:prstGeom prst="rect">
            <a:avLst/>
          </a:prstGeom>
          <a:ln w="9525">
            <a:round/>
          </a:ln>
        </p:spPr>
        <p:txBody>
          <a:bodyPr/>
          <a:lstStyle>
            <a:lvl1pPr marL="0" indent="0" algn="ctr">
              <a:lnSpc>
                <a:spcPct val="160000"/>
              </a:lnSpc>
              <a:buSzTx/>
              <a:buNone/>
              <a:defRPr sz="28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Accostare i bordi cutanei interessando cute e sottocute</a:t>
            </a:r>
          </a:p>
        </p:txBody>
      </p:sp>
      <p:pic>
        <p:nvPicPr>
          <p:cNvPr id="487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7800" y="1997075"/>
            <a:ext cx="4846638" cy="7488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0" name="Freccia"/>
          <p:cNvGrpSpPr/>
          <p:nvPr/>
        </p:nvGrpSpPr>
        <p:grpSpPr>
          <a:xfrm>
            <a:off x="5937250" y="7373482"/>
            <a:ext cx="1531269" cy="531136"/>
            <a:chOff x="0" y="0"/>
            <a:chExt cx="1531268" cy="531135"/>
          </a:xfrm>
        </p:grpSpPr>
        <p:sp>
          <p:nvSpPr>
            <p:cNvPr id="489" name="Freccia"/>
            <p:cNvSpPr/>
            <p:nvPr/>
          </p:nvSpPr>
          <p:spPr>
            <a:xfrm>
              <a:off x="38100" y="62367"/>
              <a:ext cx="1409700" cy="406401"/>
            </a:xfrm>
            <a:prstGeom prst="rightArrow">
              <a:avLst>
                <a:gd name="adj1" fmla="val 50000"/>
                <a:gd name="adj2" fmla="val 97461"/>
              </a:avLst>
            </a:pr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488" name="Freccia" descr="Freccia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31269" cy="531136"/>
            </a:xfrm>
            <a:prstGeom prst="rect">
              <a:avLst/>
            </a:prstGeom>
            <a:effectLst/>
          </p:spPr>
        </p:pic>
      </p:grpSp>
      <p:grpSp>
        <p:nvGrpSpPr>
          <p:cNvPr id="493" name="III tempo: cute"/>
          <p:cNvGrpSpPr/>
          <p:nvPr/>
        </p:nvGrpSpPr>
        <p:grpSpPr>
          <a:xfrm>
            <a:off x="2540000" y="369887"/>
            <a:ext cx="7670800" cy="1498601"/>
            <a:chOff x="0" y="0"/>
            <a:chExt cx="7670800" cy="1498600"/>
          </a:xfrm>
        </p:grpSpPr>
        <p:sp>
          <p:nvSpPr>
            <p:cNvPr id="492" name="III tempo: cute"/>
            <p:cNvSpPr/>
            <p:nvPr/>
          </p:nvSpPr>
          <p:spPr>
            <a:xfrm>
              <a:off x="38100" y="38100"/>
              <a:ext cx="7594600" cy="142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000">
                  <a:solidFill>
                    <a:srgbClr val="0042AA"/>
                  </a:solidFill>
                  <a:uFill>
                    <a:solidFill>
                      <a:srgbClr val="0042A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pPr/>
              <a:r>
                <a:t>III tempo: cute</a:t>
              </a:r>
            </a:p>
          </p:txBody>
        </p:sp>
        <p:pic>
          <p:nvPicPr>
            <p:cNvPr id="491" name="III tempo: cute" descr="III tempo: cut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670800" cy="1498600"/>
            </a:xfrm>
            <a:prstGeom prst="rect">
              <a:avLst/>
            </a:prstGeom>
            <a:effectLst/>
          </p:spPr>
        </p:pic>
      </p:grpSp>
      <p:pic>
        <p:nvPicPr>
          <p:cNvPr id="494" name="Ovale" descr="Ova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02562" y="5712618"/>
            <a:ext cx="2565401" cy="3644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trategia"/>
          <p:cNvSpPr/>
          <p:nvPr>
            <p:ph type="title"/>
          </p:nvPr>
        </p:nvSpPr>
        <p:spPr>
          <a:xfrm>
            <a:off x="4051300" y="458787"/>
            <a:ext cx="4889500" cy="1075611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defRPr sz="60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Strategia</a:t>
            </a:r>
          </a:p>
        </p:txBody>
      </p:sp>
      <p:sp>
        <p:nvSpPr>
          <p:cNvPr id="498" name="la lacerazione ha la forma di una V…"/>
          <p:cNvSpPr/>
          <p:nvPr>
            <p:ph type="body" sz="quarter" idx="1"/>
          </p:nvPr>
        </p:nvSpPr>
        <p:spPr>
          <a:xfrm>
            <a:off x="284162" y="4616450"/>
            <a:ext cx="5283201" cy="2235647"/>
          </a:xfrm>
          <a:prstGeom prst="rect">
            <a:avLst/>
          </a:prstGeom>
          <a:solidFill>
            <a:srgbClr val="FDCB56"/>
          </a:solidFill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cap="all" sz="2800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la lacerazione ha la forma di una V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cap="all" sz="2800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necessaria la ricostruzione per piani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cap="all" sz="2800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con allineamento dei tessuti </a:t>
            </a:r>
          </a:p>
        </p:txBody>
      </p:sp>
      <p:pic>
        <p:nvPicPr>
          <p:cNvPr id="499" name="Linea" descr="Linea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334279">
            <a:off x="7078149" y="3252026"/>
            <a:ext cx="2278147" cy="5483607"/>
          </a:xfrm>
          <a:prstGeom prst="rect">
            <a:avLst/>
          </a:prstGeom>
        </p:spPr>
      </p:pic>
      <p:pic>
        <p:nvPicPr>
          <p:cNvPr id="501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313832">
            <a:off x="9333242" y="3246408"/>
            <a:ext cx="2020189" cy="5494843"/>
          </a:xfrm>
          <a:prstGeom prst="rect">
            <a:avLst/>
          </a:prstGeom>
        </p:spPr>
      </p:pic>
      <p:pic>
        <p:nvPicPr>
          <p:cNvPr id="503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6139" y="3287890"/>
            <a:ext cx="4945659" cy="140217"/>
          </a:xfrm>
          <a:prstGeom prst="rect">
            <a:avLst/>
          </a:prstGeom>
        </p:spPr>
      </p:pic>
      <p:pic>
        <p:nvPicPr>
          <p:cNvPr id="505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4499" y="8610599"/>
            <a:ext cx="4945659" cy="140218"/>
          </a:xfrm>
          <a:prstGeom prst="rect">
            <a:avLst/>
          </a:prstGeom>
        </p:spPr>
      </p:pic>
      <p:sp>
        <p:nvSpPr>
          <p:cNvPr id="507" name="Linea"/>
          <p:cNvSpPr/>
          <p:nvPr/>
        </p:nvSpPr>
        <p:spPr>
          <a:xfrm>
            <a:off x="9206458" y="2683619"/>
            <a:ext cx="99864" cy="6629053"/>
          </a:xfrm>
          <a:prstGeom prst="line">
            <a:avLst/>
          </a:prstGeom>
          <a:ln w="114300">
            <a:solidFill>
              <a:srgbClr val="F5EC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10" name="Ovale"/>
          <p:cNvGrpSpPr/>
          <p:nvPr/>
        </p:nvGrpSpPr>
        <p:grpSpPr>
          <a:xfrm>
            <a:off x="11366500" y="3822700"/>
            <a:ext cx="546101" cy="508001"/>
            <a:chOff x="0" y="0"/>
            <a:chExt cx="546100" cy="508000"/>
          </a:xfrm>
        </p:grpSpPr>
        <p:sp>
          <p:nvSpPr>
            <p:cNvPr id="509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08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grpSp>
        <p:nvGrpSpPr>
          <p:cNvPr id="513" name="Ovale"/>
          <p:cNvGrpSpPr/>
          <p:nvPr/>
        </p:nvGrpSpPr>
        <p:grpSpPr>
          <a:xfrm>
            <a:off x="6477000" y="3822700"/>
            <a:ext cx="546101" cy="508001"/>
            <a:chOff x="0" y="0"/>
            <a:chExt cx="546100" cy="508000"/>
          </a:xfrm>
        </p:grpSpPr>
        <p:sp>
          <p:nvSpPr>
            <p:cNvPr id="512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11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grpSp>
        <p:nvGrpSpPr>
          <p:cNvPr id="516" name="Ovale"/>
          <p:cNvGrpSpPr/>
          <p:nvPr/>
        </p:nvGrpSpPr>
        <p:grpSpPr>
          <a:xfrm>
            <a:off x="8978900" y="4775200"/>
            <a:ext cx="546101" cy="508001"/>
            <a:chOff x="0" y="0"/>
            <a:chExt cx="546100" cy="508000"/>
          </a:xfrm>
        </p:grpSpPr>
        <p:sp>
          <p:nvSpPr>
            <p:cNvPr id="515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14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pic>
        <p:nvPicPr>
          <p:cNvPr id="517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84990" y="4076690"/>
            <a:ext cx="1967925" cy="919133"/>
          </a:xfrm>
          <a:prstGeom prst="rect">
            <a:avLst/>
          </a:prstGeom>
        </p:spPr>
      </p:pic>
      <p:pic>
        <p:nvPicPr>
          <p:cNvPr id="519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50390" y="4241790"/>
            <a:ext cx="1873518" cy="860247"/>
          </a:xfrm>
          <a:prstGeom prst="rect">
            <a:avLst/>
          </a:prstGeom>
        </p:spPr>
      </p:pic>
      <p:grpSp>
        <p:nvGrpSpPr>
          <p:cNvPr id="523" name="Ovale"/>
          <p:cNvGrpSpPr/>
          <p:nvPr/>
        </p:nvGrpSpPr>
        <p:grpSpPr>
          <a:xfrm>
            <a:off x="11430000" y="5143500"/>
            <a:ext cx="546101" cy="508001"/>
            <a:chOff x="0" y="0"/>
            <a:chExt cx="546100" cy="508000"/>
          </a:xfrm>
        </p:grpSpPr>
        <p:sp>
          <p:nvSpPr>
            <p:cNvPr id="522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21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grpSp>
        <p:nvGrpSpPr>
          <p:cNvPr id="526" name="Ovale"/>
          <p:cNvGrpSpPr/>
          <p:nvPr/>
        </p:nvGrpSpPr>
        <p:grpSpPr>
          <a:xfrm>
            <a:off x="6540500" y="5143500"/>
            <a:ext cx="546101" cy="508001"/>
            <a:chOff x="0" y="0"/>
            <a:chExt cx="546100" cy="508000"/>
          </a:xfrm>
        </p:grpSpPr>
        <p:sp>
          <p:nvSpPr>
            <p:cNvPr id="525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24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grpSp>
        <p:nvGrpSpPr>
          <p:cNvPr id="529" name="Ovale"/>
          <p:cNvGrpSpPr/>
          <p:nvPr/>
        </p:nvGrpSpPr>
        <p:grpSpPr>
          <a:xfrm>
            <a:off x="9042400" y="6096000"/>
            <a:ext cx="546101" cy="508001"/>
            <a:chOff x="0" y="0"/>
            <a:chExt cx="546100" cy="508000"/>
          </a:xfrm>
        </p:grpSpPr>
        <p:sp>
          <p:nvSpPr>
            <p:cNvPr id="528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27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pic>
        <p:nvPicPr>
          <p:cNvPr id="530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48490" y="5397490"/>
            <a:ext cx="1967925" cy="919133"/>
          </a:xfrm>
          <a:prstGeom prst="rect">
            <a:avLst/>
          </a:prstGeom>
        </p:spPr>
      </p:pic>
      <p:pic>
        <p:nvPicPr>
          <p:cNvPr id="532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13890" y="5562590"/>
            <a:ext cx="1873518" cy="860247"/>
          </a:xfrm>
          <a:prstGeom prst="rect">
            <a:avLst/>
          </a:prstGeom>
        </p:spPr>
      </p:pic>
      <p:grpSp>
        <p:nvGrpSpPr>
          <p:cNvPr id="536" name="Ovale"/>
          <p:cNvGrpSpPr/>
          <p:nvPr/>
        </p:nvGrpSpPr>
        <p:grpSpPr>
          <a:xfrm>
            <a:off x="11430000" y="6718300"/>
            <a:ext cx="546101" cy="508001"/>
            <a:chOff x="0" y="0"/>
            <a:chExt cx="546100" cy="508000"/>
          </a:xfrm>
        </p:grpSpPr>
        <p:sp>
          <p:nvSpPr>
            <p:cNvPr id="535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34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grpSp>
        <p:nvGrpSpPr>
          <p:cNvPr id="539" name="Ovale"/>
          <p:cNvGrpSpPr/>
          <p:nvPr/>
        </p:nvGrpSpPr>
        <p:grpSpPr>
          <a:xfrm>
            <a:off x="6540500" y="6718300"/>
            <a:ext cx="546101" cy="508001"/>
            <a:chOff x="0" y="0"/>
            <a:chExt cx="546100" cy="508000"/>
          </a:xfrm>
        </p:grpSpPr>
        <p:sp>
          <p:nvSpPr>
            <p:cNvPr id="538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37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grpSp>
        <p:nvGrpSpPr>
          <p:cNvPr id="542" name="Ovale"/>
          <p:cNvGrpSpPr/>
          <p:nvPr/>
        </p:nvGrpSpPr>
        <p:grpSpPr>
          <a:xfrm>
            <a:off x="9042400" y="7670800"/>
            <a:ext cx="546101" cy="508001"/>
            <a:chOff x="0" y="0"/>
            <a:chExt cx="546100" cy="508000"/>
          </a:xfrm>
        </p:grpSpPr>
        <p:sp>
          <p:nvSpPr>
            <p:cNvPr id="541" name="Ovale"/>
            <p:cNvSpPr/>
            <p:nvPr/>
          </p:nvSpPr>
          <p:spPr>
            <a:xfrm>
              <a:off x="38100" y="38100"/>
              <a:ext cx="469901" cy="431800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540" name="Ovale" descr="Ova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6101" cy="508001"/>
            </a:xfrm>
            <a:prstGeom prst="rect">
              <a:avLst/>
            </a:prstGeom>
            <a:effectLst/>
          </p:spPr>
        </p:pic>
      </p:grpSp>
      <p:pic>
        <p:nvPicPr>
          <p:cNvPr id="543" name="Linea" descr="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48490" y="6972290"/>
            <a:ext cx="1967925" cy="919133"/>
          </a:xfrm>
          <a:prstGeom prst="rect">
            <a:avLst/>
          </a:prstGeom>
        </p:spPr>
      </p:pic>
      <p:pic>
        <p:nvPicPr>
          <p:cNvPr id="545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13890" y="7137390"/>
            <a:ext cx="1873518" cy="860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0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4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Class="entr" nodeType="after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2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4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Class="entr" nodeType="after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2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Class="entr" nodeType="afterEffect" presetSubtype="2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4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8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Class="entr" nodeType="after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2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1"/>
      <p:bldP build="whole" bldLvl="1" animBg="1" rev="0" advAuto="0" spid="517" grpId="11"/>
      <p:bldP build="whole" bldLvl="1" animBg="1" rev="0" advAuto="0" spid="507" grpId="6"/>
      <p:bldP build="whole" bldLvl="1" animBg="1" rev="0" advAuto="0" spid="539" grpId="18"/>
      <p:bldP build="whole" bldLvl="1" animBg="1" rev="0" advAuto="0" spid="529" grpId="15"/>
      <p:bldP build="whole" bldLvl="1" animBg="1" rev="0" advAuto="0" spid="499" grpId="2"/>
      <p:bldP build="whole" bldLvl="1" animBg="1" rev="0" advAuto="0" spid="501" grpId="3"/>
      <p:bldP build="whole" bldLvl="1" animBg="1" rev="0" advAuto="0" spid="543" grpId="21"/>
      <p:bldP build="whole" bldLvl="1" animBg="1" rev="0" advAuto="0" spid="516" grpId="10"/>
      <p:bldP build="whole" bldLvl="1" animBg="1" rev="0" advAuto="0" spid="530" grpId="16"/>
      <p:bldP build="whole" bldLvl="1" animBg="1" rev="0" advAuto="0" spid="536" grpId="17"/>
      <p:bldP build="whole" bldLvl="1" animBg="1" rev="0" advAuto="0" spid="545" grpId="19"/>
      <p:bldP build="whole" bldLvl="1" animBg="1" rev="0" advAuto="0" spid="526" grpId="13"/>
      <p:bldP build="whole" bldLvl="1" animBg="1" rev="0" advAuto="0" spid="519" grpId="9"/>
      <p:bldP build="whole" bldLvl="1" animBg="1" rev="0" advAuto="0" spid="523" grpId="12"/>
      <p:bldP build="whole" bldLvl="1" animBg="1" rev="0" advAuto="0" spid="542" grpId="20"/>
      <p:bldP build="whole" bldLvl="1" animBg="1" rev="0" advAuto="0" spid="513" grpId="8"/>
      <p:bldP build="whole" bldLvl="1" animBg="1" rev="0" advAuto="0" spid="505" grpId="5"/>
      <p:bldP build="whole" bldLvl="1" animBg="1" rev="0" advAuto="0" spid="503" grpId="4"/>
      <p:bldP build="whole" bldLvl="1" animBg="1" rev="0" advAuto="0" spid="532" grpId="14"/>
      <p:bldP build="whole" bldLvl="1" animBg="1" rev="0" advAuto="0" spid="510" grpId="7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1905000"/>
            <a:ext cx="10094525" cy="2862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5700" y="1790700"/>
            <a:ext cx="2959100" cy="2578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800" y="4887383"/>
            <a:ext cx="11887200" cy="308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Linea" descr="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40669" y="6821029"/>
            <a:ext cx="2247901" cy="78459"/>
          </a:xfrm>
          <a:prstGeom prst="rect">
            <a:avLst/>
          </a:prstGeom>
        </p:spPr>
      </p:pic>
      <p:pic>
        <p:nvPicPr>
          <p:cNvPr id="553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6664" y="7234202"/>
            <a:ext cx="3088077" cy="96521"/>
          </a:xfrm>
          <a:prstGeom prst="rect">
            <a:avLst/>
          </a:prstGeom>
        </p:spPr>
      </p:pic>
      <p:pic>
        <p:nvPicPr>
          <p:cNvPr id="555" name="Ovale" descr="Oval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07885" y="5845104"/>
            <a:ext cx="2171701" cy="774701"/>
          </a:xfrm>
          <a:prstGeom prst="rect">
            <a:avLst/>
          </a:prstGeom>
        </p:spPr>
      </p:pic>
      <p:sp>
        <p:nvSpPr>
          <p:cNvPr id="557" name="2007"/>
          <p:cNvSpPr/>
          <p:nvPr/>
        </p:nvSpPr>
        <p:spPr>
          <a:xfrm>
            <a:off x="8644043" y="4283992"/>
            <a:ext cx="1155701" cy="469901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000000"/>
              </a:buClr>
              <a:buFont typeface="Arial"/>
              <a:defRPr b="1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2007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orma"/>
          <p:cNvSpPr/>
          <p:nvPr/>
        </p:nvSpPr>
        <p:spPr>
          <a:xfrm>
            <a:off x="-12700" y="-12700"/>
            <a:ext cx="13031893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DFA">
                  <a:alpha val="54998"/>
                </a:srgbClr>
              </a:gs>
              <a:gs pos="100000">
                <a:srgbClr val="008DBD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0" name="Forma"/>
          <p:cNvSpPr/>
          <p:nvPr/>
        </p:nvSpPr>
        <p:spPr>
          <a:xfrm>
            <a:off x="6235700" y="-12700"/>
            <a:ext cx="6769100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CEA">
                  <a:alpha val="29998"/>
                </a:srgbClr>
              </a:gs>
              <a:gs pos="19999">
                <a:srgbClr val="00ACEA">
                  <a:alpha val="32998"/>
                </a:srgbClr>
              </a:gs>
              <a:gs pos="100000">
                <a:srgbClr val="00BAC3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63" name="Gruppo"/>
          <p:cNvGrpSpPr/>
          <p:nvPr/>
        </p:nvGrpSpPr>
        <p:grpSpPr>
          <a:xfrm>
            <a:off x="-12700" y="-38100"/>
            <a:ext cx="13022091" cy="1487717"/>
            <a:chOff x="0" y="0"/>
            <a:chExt cx="13022090" cy="1487716"/>
          </a:xfrm>
        </p:grpSpPr>
        <p:pic>
          <p:nvPicPr>
            <p:cNvPr id="561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996081" cy="1487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2" name="image.png" descr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9098"/>
              <a:ext cx="13022091" cy="129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4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0731501" cy="2298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age.png" descr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900" y="2273300"/>
            <a:ext cx="8060267" cy="492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image.png" descr="imag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146" y="3887893"/>
            <a:ext cx="10401300" cy="3002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BJOG_Cover.png" descr="BJOG_Cover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31217" y="20320"/>
            <a:ext cx="2253264" cy="2955432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2009"/>
          <p:cNvSpPr/>
          <p:nvPr/>
        </p:nvSpPr>
        <p:spPr>
          <a:xfrm>
            <a:off x="9062720" y="2622126"/>
            <a:ext cx="960244" cy="469901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799" marR="57799" algn="l" defTabSz="1295400">
              <a:buClr>
                <a:srgbClr val="000000"/>
              </a:buClr>
              <a:buFont typeface="Arial"/>
              <a:defRPr b="1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2009 </a:t>
            </a:r>
          </a:p>
        </p:txBody>
      </p:sp>
      <p:pic>
        <p:nvPicPr>
          <p:cNvPr id="569" name="Linea" descr="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45188" y="5308599"/>
            <a:ext cx="5379721" cy="78459"/>
          </a:xfrm>
          <a:prstGeom prst="rect">
            <a:avLst/>
          </a:prstGeom>
        </p:spPr>
      </p:pic>
      <p:pic>
        <p:nvPicPr>
          <p:cNvPr id="571" name="Linea" descr="Line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2504" y="5791482"/>
            <a:ext cx="9136663" cy="98779"/>
          </a:xfrm>
          <a:prstGeom prst="rect">
            <a:avLst/>
          </a:prstGeom>
        </p:spPr>
      </p:pic>
      <p:pic>
        <p:nvPicPr>
          <p:cNvPr id="573" name="Linea" descr="Linea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4753" y="6324599"/>
            <a:ext cx="9362441" cy="98779"/>
          </a:xfrm>
          <a:prstGeom prst="rect">
            <a:avLst/>
          </a:prstGeom>
        </p:spPr>
      </p:pic>
      <p:grpSp>
        <p:nvGrpSpPr>
          <p:cNvPr id="577" name="Minor dolore a breve termine…"/>
          <p:cNvGrpSpPr/>
          <p:nvPr/>
        </p:nvGrpSpPr>
        <p:grpSpPr>
          <a:xfrm>
            <a:off x="2872528" y="7115809"/>
            <a:ext cx="4986444" cy="2319021"/>
            <a:chOff x="0" y="0"/>
            <a:chExt cx="4986443" cy="2319020"/>
          </a:xfrm>
        </p:grpSpPr>
        <p:sp>
          <p:nvSpPr>
            <p:cNvPr id="576" name="Minor dolore a breve termine…"/>
            <p:cNvSpPr/>
            <p:nvPr/>
          </p:nvSpPr>
          <p:spPr>
            <a:xfrm>
              <a:off x="38100" y="38099"/>
              <a:ext cx="4910244" cy="2242822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892175" indent="-434975" algn="l" defTabSz="914400">
                <a:lnSpc>
                  <a:spcPct val="140000"/>
                </a:lnSpc>
                <a:spcBef>
                  <a:spcPts val="3000"/>
                </a:spcBef>
                <a:buSzPct val="66000"/>
                <a:buBlip>
                  <a:blip r:embed="rId11"/>
                </a:buBlip>
                <a:defRPr sz="2300"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Minor dolore a breve termine</a:t>
              </a:r>
            </a:p>
            <a:p>
              <a:pPr marL="892175" indent="-434975" algn="l" defTabSz="914400">
                <a:lnSpc>
                  <a:spcPct val="140000"/>
                </a:lnSpc>
                <a:spcBef>
                  <a:spcPts val="3000"/>
                </a:spcBef>
                <a:buSzPct val="66000"/>
                <a:buBlip>
                  <a:blip r:embed="rId11"/>
                </a:buBlip>
                <a:defRPr sz="2300"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Per tutti gli strati: meno dolore </a:t>
              </a:r>
            </a:p>
            <a:p>
              <a:pPr marL="892175" indent="-434975" algn="l" defTabSz="914400">
                <a:lnSpc>
                  <a:spcPct val="140000"/>
                </a:lnSpc>
                <a:spcBef>
                  <a:spcPts val="3000"/>
                </a:spcBef>
                <a:buSzPct val="66000"/>
                <a:buBlip>
                  <a:blip r:embed="rId11"/>
                </a:buBlip>
                <a:defRPr sz="2300"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Semplice ed economica</a:t>
              </a:r>
            </a:p>
          </p:txBody>
        </p:sp>
        <p:pic>
          <p:nvPicPr>
            <p:cNvPr id="575" name="Minor dolore a breve termine…" descr="Minor dolore a breve termine…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" y="-1"/>
              <a:ext cx="4986445" cy="23190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dopo la riparazione"/>
          <p:cNvSpPr/>
          <p:nvPr>
            <p:ph type="title"/>
          </p:nvPr>
        </p:nvSpPr>
        <p:spPr>
          <a:xfrm>
            <a:off x="317500" y="125730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dopo la riparazione</a:t>
            </a:r>
          </a:p>
        </p:txBody>
      </p:sp>
      <p:pic>
        <p:nvPicPr>
          <p:cNvPr id="580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500" y="3165968"/>
            <a:ext cx="6698827" cy="5257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3" name="Togliere il tampone…"/>
          <p:cNvGrpSpPr/>
          <p:nvPr/>
        </p:nvGrpSpPr>
        <p:grpSpPr>
          <a:xfrm>
            <a:off x="212372" y="2619304"/>
            <a:ext cx="5702301" cy="6234560"/>
            <a:chOff x="0" y="0"/>
            <a:chExt cx="5702300" cy="6234558"/>
          </a:xfrm>
        </p:grpSpPr>
        <p:sp>
          <p:nvSpPr>
            <p:cNvPr id="582" name="Togliere il tampone…"/>
            <p:cNvSpPr/>
            <p:nvPr/>
          </p:nvSpPr>
          <p:spPr>
            <a:xfrm>
              <a:off x="38100" y="38100"/>
              <a:ext cx="5626100" cy="6158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Togliere il tampone</a:t>
              </a: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Emostasi</a:t>
              </a: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Visita rettale e vaginale</a:t>
              </a: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Prescrivere analgesia</a:t>
              </a: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  <a:p>
              <a:pPr marL="313690" marR="57799" indent="-273050" algn="l" defTabSz="1295400">
                <a:spcBef>
                  <a:spcPts val="800"/>
                </a:spcBef>
                <a:buClr>
                  <a:srgbClr val="0321B5"/>
                </a:buClr>
                <a:buSzPct val="95000"/>
                <a:buChar char=""/>
                <a:defRPr sz="380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DOCUMENTAZIONE</a:t>
              </a:r>
            </a:p>
          </p:txBody>
        </p:sp>
        <p:pic>
          <p:nvPicPr>
            <p:cNvPr id="581" name="Togliere il tampone…" descr="Togliere il tampone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02300" cy="6234559"/>
            </a:xfrm>
            <a:prstGeom prst="rect">
              <a:avLst/>
            </a:prstGeom>
            <a:effectLst/>
          </p:spPr>
        </p:pic>
      </p:grpSp>
      <p:sp>
        <p:nvSpPr>
          <p:cNvPr id="584" name="Rettangolo"/>
          <p:cNvSpPr/>
          <p:nvPr/>
        </p:nvSpPr>
        <p:spPr>
          <a:xfrm>
            <a:off x="6028266" y="3048000"/>
            <a:ext cx="6707859" cy="3928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00">
        <p:wipe dir="l"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DESCRIZIONE DEL TRAVAGLIO, DEL PERIODO ESPULSIVO, DEL SECONDAMENTO E DELLE  EVENTUALI MANOVRE ESEGUITE DURANTE TALE TEMPO, CON MOTIVAZIONE DELLA SCELTA.…"/>
          <p:cNvSpPr/>
          <p:nvPr/>
        </p:nvSpPr>
        <p:spPr>
          <a:xfrm>
            <a:off x="1103014" y="476250"/>
            <a:ext cx="10798772" cy="8801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DESCRIZIONE DEL TRAVAGLIO, DEL PERIODO ESPULSIVO, DEL SECONDAMENTO E DELLE  EVENTUALI MANOVRE ESEGUITE DURANTE TALE TEMPO, CON MOTIVAZIONE DELLA SCELTA.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VALUTAZIONE DELLA PERDITA EMATICA, STRUMENTI DI MISURAZIONE, PROFILASSI O PROVVEDIMENTI PER CONTENERE/PREVENIRE LA PERDITA EMATICA.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DESCRIZIONE DEL PERINEO.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DESCRIZIONE DELLE LACERAZIONI (CLASSIFICAZIONE + LACERAZIONI ACCESSORIE).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VISITA RETTALE  CON VALUTAZIONE DELLO SFINTERE ANALE E DELLA MUCOSA RETTALE.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DESCRIZIONE DELLA RIPARAZIONE: PASSAGGI CHIRURGICI, MATERIALI.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DESCRIZIONE DEL RISULTATO.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INDICAZIONI SULLA GESTIONE DEL PERINEO NEL CORSO DEL RICOVERO.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PRESCRIZIONE ANALGESIA.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VISITA ALLA DIMISSIONE: UTERO, COLLO, ENDOMETRIO, PERINEO, SE NECESSARIO, ANO. 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ALLA DIMISSIONE: PROPOSTA GINNASTICA PERINEALE</a:t>
            </a:r>
          </a:p>
          <a:p>
            <a:pPr marL="457200" indent="-228600" algn="just" defTabSz="449580">
              <a:lnSpc>
                <a:spcPct val="150000"/>
              </a:lnSpc>
              <a:spcBef>
                <a:spcPts val="1000"/>
              </a:spcBef>
              <a:buSzPct val="100000"/>
              <a:buAutoNum type="arabicPeriod" startAt="1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PROPOSTA DI VISITA DI CONTROLLO A DISTANZA DI 30-40 GIORNI PER VALUTAZIONE DELLA INVOLUZIONE UTERINA, DELL’ENDOMETRIO, DELLE OVAIA, DEL TONO PERINEALE, DELLA RIPARAZIONE PERINEALE, DELLA EVENTUALE NECESSITA’ DI VALUTAZIONE PROCTOLOGICA, DI FISIOTERAPIA, DI CORREZIONE CHIRURGICA.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Rettangolo"/>
          <p:cNvSpPr/>
          <p:nvPr/>
        </p:nvSpPr>
        <p:spPr>
          <a:xfrm>
            <a:off x="723900" y="3263900"/>
            <a:ext cx="7543801" cy="631981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pic>
        <p:nvPicPr>
          <p:cNvPr id="589" name="logo-revobgyn.gif" descr="logo-revobgyn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5350" y="844550"/>
            <a:ext cx="316230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Rev Obstet Gynecol. 2009 Summer; 2(3): 146–158.…"/>
          <p:cNvSpPr/>
          <p:nvPr/>
        </p:nvSpPr>
        <p:spPr>
          <a:xfrm>
            <a:off x="741982" y="758350"/>
            <a:ext cx="7507636" cy="112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Rev Obstet Gynecol. 2009 Summer; 2(3): 146–158.</a:t>
            </a:r>
          </a:p>
          <a:p>
            <a:pPr algn="l" defTabSz="457200"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r" defTabSz="457200"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PMCID: PMC2760901</a:t>
            </a:r>
          </a:p>
          <a:p>
            <a:pPr algn="l" defTabSz="457200">
              <a:spcBef>
                <a:spcPts val="900"/>
              </a:spcBef>
              <a:def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Advances in Suture Material for Obstetric and Gynecologic Surgery</a:t>
            </a:r>
          </a:p>
        </p:txBody>
      </p:sp>
      <p:graphicFrame>
        <p:nvGraphicFramePr>
          <p:cNvPr id="591" name="Tabella"/>
          <p:cNvGraphicFramePr/>
          <p:nvPr/>
        </p:nvGraphicFramePr>
        <p:xfrm>
          <a:off x="741982" y="3246267"/>
          <a:ext cx="7520336" cy="621756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769122"/>
                <a:gridCol w="869256"/>
                <a:gridCol w="869256"/>
              </a:tblGrid>
              <a:tr h="976811">
                <a:tc>
                  <a:txBody>
                    <a:bodyPr/>
                    <a:lstStyle/>
                    <a:p>
                      <a:pPr algn="l" defTabSz="1300480">
                        <a:defRPr b="1" i="1" sz="2400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25400">
                      <a:solidFill>
                        <a:srgbClr val="DDDDDD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defTabSz="1300480">
                        <a:defRPr b="1" sz="2400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sz="1200"/>
                        <a:t>Potential impact on guidance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25400">
                      <a:solidFill>
                        <a:srgbClr val="DDDDDD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517502">
                <a:tc>
                  <a:txBody>
                    <a:bodyPr/>
                    <a:lstStyle/>
                    <a:p>
                      <a:pPr algn="l" defTabSz="1300480">
                        <a:defRPr b="1" i="1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Key point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254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i="1" sz="2400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sz="1400"/>
                        <a:t>YES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254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b="1" i="1" sz="2400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sz="1400"/>
                        <a:t>NO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254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</a:tr>
              <a:tr h="1386516">
                <a:tc>
                  <a:txBody>
                    <a:bodyPr/>
                    <a:lstStyle/>
                    <a:p>
                      <a:pPr algn="l" defTabSz="1300480">
                        <a:defRPr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Perioperative oxygen supplementation does not appear to reduce surgical site infection rates, but more research is needed to investigate subgroups of patients for whom supplemented oxygen could be beneficial.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5400">
                          <a:solidFill>
                            <a:srgbClr val="FF7E79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7E79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V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</a:tcPr>
                </a:tc>
              </a:tr>
              <a:tr h="1386516">
                <a:tc>
                  <a:txBody>
                    <a:bodyPr/>
                    <a:lstStyle/>
                    <a:p>
                      <a:pPr algn="l" defTabSz="1300480">
                        <a:defRPr b="1" i="1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Haemodynamic goal-directed therapy (titration of fluid and inotropic drugs to reach normal or supraoptimal physiological endpoints such as cardiac output and oxygen delivery) appears to reduce surgical site infection rates.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b="1" i="1" sz="2400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7E79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V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</a:tr>
              <a:tr h="1093590">
                <a:tc>
                  <a:txBody>
                    <a:bodyPr/>
                    <a:lstStyle/>
                    <a:p>
                      <a:pPr algn="l" defTabSz="1300480">
                        <a:defRPr>
                          <a:solidFill>
                            <a:srgbClr val="FF7E79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Antimicrobial-coated sutures may reduce surgical site infection risk versus uncoated sutures, although this effect may be specific to particular types of surgery (such as abdominal procedures).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7E79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V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b="1" i="1" sz="2400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</a:tcPr>
                </a:tc>
              </a:tr>
              <a:tr h="843927">
                <a:tc>
                  <a:txBody>
                    <a:bodyPr/>
                    <a:lstStyle/>
                    <a:p>
                      <a:pPr algn="l" defTabSz="1300480">
                        <a:defRPr b="1" i="1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Wound-edge protection devices may reduce surgical site infection rates after open abdominal surgery, but further research is needed. 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b="1" i="1" sz="2400">
                          <a:solidFill>
                            <a:srgbClr val="DDDDDD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solidFill>
                            <a:srgbClr val="FF7E79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V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12700">
                      <a:solidFill>
                        <a:srgbClr val="DDDDDD"/>
                      </a:solidFill>
                      <a:miter lim="400000"/>
                    </a:lnT>
                    <a:lnB w="12700">
                      <a:solidFill>
                        <a:srgbClr val="DDDDDD"/>
                      </a:solidFill>
                      <a:miter lim="400000"/>
                    </a:lnB>
                    <a:solidFill>
                      <a:srgbClr val="004C9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94" name="Screen Shot 2014-01-31 at 14.53.55.png"/>
          <p:cNvGrpSpPr/>
          <p:nvPr/>
        </p:nvGrpSpPr>
        <p:grpSpPr>
          <a:xfrm rot="1065769">
            <a:off x="8613950" y="5009837"/>
            <a:ext cx="2507900" cy="2988375"/>
            <a:chOff x="0" y="0"/>
            <a:chExt cx="2507899" cy="2988374"/>
          </a:xfrm>
        </p:grpSpPr>
        <p:sp>
          <p:nvSpPr>
            <p:cNvPr id="592" name="Rettangolo"/>
            <p:cNvSpPr/>
            <p:nvPr/>
          </p:nvSpPr>
          <p:spPr>
            <a:xfrm rot="269280">
              <a:off x="106716" y="85451"/>
              <a:ext cx="2294468" cy="281747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65626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593" name="image28.png" descr="image2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69280">
              <a:off x="106716" y="85451"/>
              <a:ext cx="2294468" cy="2817472"/>
            </a:xfrm>
            <a:prstGeom prst="rect">
              <a:avLst/>
            </a:prstGeom>
            <a:ln w="1143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63500" dist="254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597" name="Gruppo"/>
          <p:cNvGrpSpPr/>
          <p:nvPr/>
        </p:nvGrpSpPr>
        <p:grpSpPr>
          <a:xfrm rot="20180506">
            <a:off x="8367953" y="4076642"/>
            <a:ext cx="2820659" cy="815849"/>
            <a:chOff x="0" y="0"/>
            <a:chExt cx="2820657" cy="815848"/>
          </a:xfrm>
        </p:grpSpPr>
        <p:sp>
          <p:nvSpPr>
            <p:cNvPr id="596" name="UK National Institute of Health &amp; Care Excellence"/>
            <p:cNvSpPr/>
            <p:nvPr/>
          </p:nvSpPr>
          <p:spPr>
            <a:xfrm>
              <a:off x="50800" y="50800"/>
              <a:ext cx="2719058" cy="71424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sz="16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 sz="2400"/>
              </a:pPr>
              <a:r>
                <a:rPr sz="1600"/>
                <a:t>UK National Institute of Health &amp; Care Excellence</a:t>
              </a:r>
            </a:p>
          </p:txBody>
        </p:sp>
        <p:pic>
          <p:nvPicPr>
            <p:cNvPr id="595" name="UK National Institute of Health &amp; Care Excellence" descr="UK National Institute of Health &amp; Care Excellenc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2820659" cy="815850"/>
            </a:xfrm>
            <a:prstGeom prst="rect">
              <a:avLst/>
            </a:prstGeom>
            <a:effectLst/>
          </p:spPr>
        </p:pic>
      </p:grpSp>
      <p:sp>
        <p:nvSpPr>
          <p:cNvPr id="598" name="James A Greenberg, MD and Rachel M Clark, MD"/>
          <p:cNvSpPr/>
          <p:nvPr/>
        </p:nvSpPr>
        <p:spPr>
          <a:xfrm>
            <a:off x="758514" y="1736250"/>
            <a:ext cx="3766171" cy="2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300" u="sng">
                <a:solidFill>
                  <a:srgbClr val="2F4A8B"/>
                </a:solidFill>
                <a:uFill>
                  <a:solidFill>
                    <a:srgbClr val="2F4A8B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21EAA"/>
                </a:solidFill>
                <a:hlinkClick r:id="rId5" invalidUrl="" action="" tgtFrame="" tooltip="" history="1" highlightClick="0" endSnd="0"/>
              </a:rPr>
              <a:t>James A Greenberg</a:t>
            </a:r>
            <a:r>
              <a:rPr u="none">
                <a:solidFill>
                  <a:srgbClr val="000000"/>
                </a:solidFill>
              </a:rPr>
              <a:t>, MD and </a:t>
            </a:r>
            <a:r>
              <a:rPr>
                <a:solidFill>
                  <a:srgbClr val="021EAA"/>
                </a:solidFill>
                <a:hlinkClick r:id="rId6" invalidUrl="" action="" tgtFrame="" tooltip="" history="1" highlightClick="0" endSnd="0"/>
              </a:rPr>
              <a:t>Rachel M Clark</a:t>
            </a:r>
            <a:r>
              <a:rPr u="none">
                <a:solidFill>
                  <a:srgbClr val="000000"/>
                </a:solidFill>
              </a:rPr>
              <a:t>, MD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utura antibatterica: riduce del 35% il rischio di SSI…"/>
          <p:cNvSpPr/>
          <p:nvPr>
            <p:ph type="body" idx="1"/>
          </p:nvPr>
        </p:nvSpPr>
        <p:spPr>
          <a:xfrm>
            <a:off x="202188" y="986731"/>
            <a:ext cx="12600424" cy="8558870"/>
          </a:xfrm>
          <a:prstGeom prst="rect">
            <a:avLst/>
          </a:prstGeom>
          <a:solidFill>
            <a:srgbClr val="000000"/>
          </a:solidFill>
          <a:ln w="9525">
            <a:round/>
          </a:ln>
        </p:spPr>
        <p:txBody>
          <a:bodyPr lIns="487680" tIns="487680" rIns="487680" bIns="487680" anchor="t"/>
          <a:lstStyle/>
          <a:p>
            <a:pPr marL="479999" indent="-479999" algn="just">
              <a:spcBef>
                <a:spcPts val="2800"/>
              </a:spcBef>
              <a:buClr>
                <a:srgbClr val="FFFB00"/>
              </a:buClr>
              <a:buSzPct val="70000"/>
              <a:buFont typeface="Helvetica"/>
              <a:buBlip>
                <a:blip r:embed="rId2"/>
              </a:buBlip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chemeClr val="accent5">
                    <a:hueOff val="101205"/>
                    <a:satOff val="-13598"/>
                    <a:lumOff val="23877"/>
                  </a:schemeClr>
                </a:solidFill>
                <a:uFill>
                  <a:solidFill>
                    <a:srgbClr val="C4BC00"/>
                  </a:solidFill>
                </a:uFill>
              </a:rPr>
              <a:t>Sutura antibatterica:</a:t>
            </a:r>
            <a:r>
              <a:rPr>
                <a:uFill>
                  <a:solidFill>
                    <a:srgbClr val="C4BC00"/>
                  </a:solidFill>
                </a:uFill>
              </a:rPr>
              <a:t> riduce del 35% il rischio di SSI</a:t>
            </a:r>
            <a:endParaRPr>
              <a:uFill>
                <a:solidFill>
                  <a:srgbClr val="C4BC00"/>
                </a:solidFill>
              </a:uFill>
            </a:endParaRPr>
          </a:p>
          <a:p>
            <a:pPr marL="479999" indent="-479999" algn="just">
              <a:spcBef>
                <a:spcPts val="2800"/>
              </a:spcBef>
              <a:buClr>
                <a:srgbClr val="FFFB00"/>
              </a:buClr>
              <a:buSzPct val="70000"/>
              <a:buFont typeface="Helvetica"/>
              <a:buBlip>
                <a:blip r:embed="rId2"/>
              </a:buBlip>
              <a:defRPr sz="2400">
                <a:solidFill>
                  <a:schemeClr val="accent5">
                    <a:hueOff val="101205"/>
                    <a:satOff val="-13598"/>
                    <a:lumOff val="23877"/>
                  </a:schemeClr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uFill>
                  <a:solidFill>
                    <a:srgbClr val="C4BC00"/>
                  </a:solidFill>
                </a:uFill>
              </a:rPr>
              <a:t>Sutura in continua: </a:t>
            </a:r>
            <a:endParaRPr>
              <a:solidFill>
                <a:srgbClr val="929000"/>
              </a:solidFill>
              <a:uFill>
                <a:solidFill>
                  <a:srgbClr val="C4BC00"/>
                </a:solidFill>
              </a:uFill>
            </a:endParaRPr>
          </a:p>
          <a:p>
            <a:pPr lvl="8" marL="0" indent="1828800" algn="just" defTabSz="451555">
              <a:spcBef>
                <a:spcPts val="2800"/>
              </a:spcBef>
              <a:buSzTx/>
              <a:buNone/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uFill>
                  <a:solidFill>
                    <a:srgbClr val="C4BC00"/>
                  </a:solidFill>
                </a:uFill>
              </a:rPr>
              <a:t>- stessa linea di tensione della lacerazione</a:t>
            </a:r>
            <a:endParaRPr>
              <a:uFill>
                <a:solidFill>
                  <a:srgbClr val="C4BC00"/>
                </a:solidFill>
              </a:uFill>
            </a:endParaRPr>
          </a:p>
          <a:p>
            <a:pPr lvl="8" marL="0" indent="1828800" algn="just" defTabSz="451555">
              <a:spcBef>
                <a:spcPts val="2800"/>
              </a:spcBef>
              <a:buSzTx/>
              <a:buNone/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uFill>
                  <a:solidFill>
                    <a:srgbClr val="C4BC00"/>
                  </a:solidFill>
                </a:uFill>
              </a:rPr>
              <a:t>- migliore rapporto sutura/tessuto</a:t>
            </a:r>
            <a:endParaRPr>
              <a:solidFill>
                <a:srgbClr val="929000"/>
              </a:solidFill>
              <a:uFill>
                <a:solidFill>
                  <a:srgbClr val="C4BC00"/>
                </a:solidFill>
              </a:uFill>
            </a:endParaRPr>
          </a:p>
          <a:p>
            <a:pPr marL="479999" indent="-479999" algn="just">
              <a:spcBef>
                <a:spcPts val="2800"/>
              </a:spcBef>
              <a:buClr>
                <a:srgbClr val="FFFB00"/>
              </a:buClr>
              <a:buSzPct val="70000"/>
              <a:buFont typeface="Helvetica"/>
              <a:buBlip>
                <a:blip r:embed="rId2"/>
              </a:buBlip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chemeClr val="accent5">
                    <a:hueOff val="101205"/>
                    <a:satOff val="-13598"/>
                    <a:lumOff val="23877"/>
                  </a:schemeClr>
                </a:solidFill>
              </a:rPr>
              <a:t>Monofilamento:</a:t>
            </a:r>
            <a:r>
              <a:t> </a:t>
            </a:r>
          </a:p>
          <a:p>
            <a:pPr lvl="8" marL="0" indent="1828800" algn="just" defTabSz="451555">
              <a:spcBef>
                <a:spcPts val="2800"/>
              </a:spcBef>
              <a:buSzTx/>
              <a:buNone/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- e</a:t>
            </a:r>
            <a:r>
              <a:rPr>
                <a:uFill>
                  <a:solidFill>
                    <a:srgbClr val="C4BC00"/>
                  </a:solidFill>
                </a:uFill>
              </a:rPr>
              <a:t>lastico, diametro minore, assorbibile</a:t>
            </a:r>
            <a:r>
              <a:rPr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</a:rPr>
              <a:t>  </a:t>
            </a:r>
            <a:r>
              <a:t> </a:t>
            </a:r>
          </a:p>
          <a:p>
            <a:pPr lvl="8" marL="0" indent="1828800" algn="just" defTabSz="451555">
              <a:spcBef>
                <a:spcPts val="2800"/>
              </a:spcBef>
              <a:buSzTx/>
              <a:buNone/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uFill>
                  <a:solidFill>
                    <a:srgbClr val="C4BC00"/>
                  </a:solidFill>
                </a:uFill>
              </a:rPr>
              <a:t>- non capillare, non si modifica nel tessuto</a:t>
            </a:r>
            <a:endParaRPr>
              <a:uFill>
                <a:solidFill>
                  <a:srgbClr val="C4BC00"/>
                </a:solidFill>
              </a:uFill>
            </a:endParaRPr>
          </a:p>
          <a:p>
            <a:pPr marL="479999" indent="-479999" algn="just">
              <a:spcBef>
                <a:spcPts val="2800"/>
              </a:spcBef>
              <a:buClr>
                <a:srgbClr val="FFFB00"/>
              </a:buClr>
              <a:buSzPct val="70000"/>
              <a:buFont typeface="Helvetica"/>
              <a:buBlip>
                <a:blip r:embed="rId2"/>
              </a:buBlip>
              <a:defRPr sz="2400">
                <a:solidFill>
                  <a:schemeClr val="accent5">
                    <a:hueOff val="101205"/>
                    <a:satOff val="-13598"/>
                    <a:lumOff val="23877"/>
                  </a:schemeClr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uFill>
                  <a:solidFill>
                    <a:srgbClr val="C4BC00"/>
                  </a:solidFill>
                </a:uFill>
              </a:rPr>
              <a:t>Sutura a</a:t>
            </a:r>
            <a:r>
              <a:t>utobloccante</a:t>
            </a:r>
            <a:r>
              <a:rPr>
                <a:uFill>
                  <a:solidFill>
                    <a:srgbClr val="C4BC00"/>
                  </a:solidFill>
                </a:uFill>
              </a:rPr>
              <a:t>: </a:t>
            </a:r>
            <a:endParaRPr>
              <a:uFill>
                <a:solidFill>
                  <a:srgbClr val="C4BC00"/>
                </a:solidFill>
              </a:uFill>
            </a:endParaRPr>
          </a:p>
          <a:p>
            <a:pPr lvl="8" marL="0" indent="1828800" algn="just" defTabSz="451555">
              <a:spcBef>
                <a:spcPts val="2800"/>
              </a:spcBef>
              <a:buSzTx/>
              <a:buNone/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uFill>
                  <a:solidFill>
                    <a:srgbClr val="C4BC00"/>
                  </a:solidFill>
                </a:uFill>
              </a:rPr>
              <a:t>-</a:t>
            </a:r>
            <a:r>
              <a:rPr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</a:rPr>
              <a:t> </a:t>
            </a:r>
            <a:r>
              <a:t>tensione bilanciata lungo la sutura</a:t>
            </a:r>
          </a:p>
          <a:p>
            <a:pPr lvl="8" marL="0" indent="1828800" algn="just" defTabSz="451555">
              <a:spcBef>
                <a:spcPts val="2800"/>
              </a:spcBef>
              <a:buSzTx/>
              <a:buNone/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-  non accumulo di materiale estraneo</a:t>
            </a:r>
          </a:p>
          <a:p>
            <a:pPr lvl="8" marL="0" indent="1828800" algn="just" defTabSz="451555">
              <a:spcBef>
                <a:spcPts val="2800"/>
              </a:spcBef>
              <a:buSzTx/>
              <a:buNone/>
              <a:defRPr sz="2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- eliminazione del punto debole della sutura</a:t>
            </a:r>
          </a:p>
        </p:txBody>
      </p:sp>
      <p:sp>
        <p:nvSpPr>
          <p:cNvPr id="601" name="The Perfect Suture"/>
          <p:cNvSpPr/>
          <p:nvPr/>
        </p:nvSpPr>
        <p:spPr>
          <a:xfrm>
            <a:off x="2176497" y="176944"/>
            <a:ext cx="8651806" cy="68746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1300480">
              <a:buClr>
                <a:srgbClr val="FFFFFF"/>
              </a:buClr>
              <a:buFont typeface="Helvetica"/>
              <a:defRPr sz="4800">
                <a:solidFill>
                  <a:srgbClr val="000000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SchoolHouse Printed A"/>
                <a:ea typeface="SchoolHouse Printed A"/>
                <a:cs typeface="SchoolHouse Printed A"/>
                <a:sym typeface="SchoolHouse Printed A"/>
              </a:defRPr>
            </a:lvl1pPr>
          </a:lstStyle>
          <a:p>
            <a:pPr/>
            <a:r>
              <a:t>The Perfect Suture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acerazioni cervicali…"/>
          <p:cNvSpPr/>
          <p:nvPr>
            <p:ph type="body" idx="4294967295"/>
          </p:nvPr>
        </p:nvSpPr>
        <p:spPr>
          <a:xfrm>
            <a:off x="1269999" y="1270000"/>
            <a:ext cx="10464802" cy="6790036"/>
          </a:xfrm>
          <a:prstGeom prst="rect">
            <a:avLst/>
          </a:prstGeom>
          <a:ln w="9525">
            <a:round/>
          </a:ln>
        </p:spPr>
        <p:txBody>
          <a:bodyPr lIns="65022" tIns="65022" rIns="65022" bIns="65022" anchor="t"/>
          <a:lstStyle/>
          <a:p>
            <a:pPr marL="421105" indent="-421105" defTabSz="1300162">
              <a:spcBef>
                <a:spcPts val="4800"/>
              </a:spcBef>
              <a:defRPr sz="3600">
                <a:solidFill>
                  <a:srgbClr val="5358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Lacerazioni cervicali</a:t>
            </a:r>
          </a:p>
          <a:p>
            <a:pPr marL="421105" indent="-421105" defTabSz="1300162">
              <a:spcBef>
                <a:spcPts val="4800"/>
              </a:spcBef>
              <a:defRPr sz="3600">
                <a:solidFill>
                  <a:srgbClr val="5358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Del 1/3 superiore della vagina e dei fornici</a:t>
            </a:r>
          </a:p>
          <a:p>
            <a:pPr marL="421105" indent="-421105" defTabSz="1300162">
              <a:spcBef>
                <a:spcPts val="4800"/>
              </a:spcBef>
              <a:defRPr sz="3600">
                <a:solidFill>
                  <a:srgbClr val="5358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Del 1/3 inferiore della vagina</a:t>
            </a:r>
          </a:p>
          <a:p>
            <a:pPr marL="421105" indent="-421105" defTabSz="1300162">
              <a:spcBef>
                <a:spcPts val="4800"/>
              </a:spcBef>
              <a:defRPr sz="3600">
                <a:solidFill>
                  <a:srgbClr val="5358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Del perineo</a:t>
            </a:r>
          </a:p>
          <a:p>
            <a:pPr marL="421105" indent="-421105" defTabSz="1300162">
              <a:spcBef>
                <a:spcPts val="4800"/>
              </a:spcBef>
              <a:defRPr sz="3600">
                <a:solidFill>
                  <a:srgbClr val="5358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Della vulva</a:t>
            </a:r>
          </a:p>
          <a:p>
            <a:pPr marL="421105" indent="-421105" defTabSz="1300162">
              <a:spcBef>
                <a:spcPts val="4800"/>
              </a:spcBef>
              <a:defRPr sz="3600">
                <a:solidFill>
                  <a:srgbClr val="53585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Dell</a:t>
            </a:r>
            <a:r>
              <a:t>o sfintere anale</a:t>
            </a:r>
            <a:r>
              <a:t> e del retto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LACERAZIONI DI III E IV GRADO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LACERAZIONI DI III E IV GRADO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LACERAZIONI DI III E IV GRADO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LACERAZIONI DI III E IV GRADO</a:t>
            </a:r>
          </a:p>
        </p:txBody>
      </p:sp>
      <p:sp>
        <p:nvSpPr>
          <p:cNvPr id="606" name="GRAVITA’ DEL PROBELM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GRAVITA’ DEL PROBELMA</a:t>
            </a:r>
          </a:p>
        </p:txBody>
      </p:sp>
      <p:sp>
        <p:nvSpPr>
          <p:cNvPr id="607" name="Incontinenza anale colpisce 1 donna su 20 a distanza di un anno dal parto - complessivamente 40.000 donne/anno in UK.…"/>
          <p:cNvSpPr/>
          <p:nvPr>
            <p:ph type="body" sz="half" idx="4294967295"/>
          </p:nvPr>
        </p:nvSpPr>
        <p:spPr>
          <a:xfrm>
            <a:off x="154658" y="2636294"/>
            <a:ext cx="8659267" cy="4931817"/>
          </a:xfrm>
          <a:prstGeom prst="rect">
            <a:avLst/>
          </a:prstGeom>
        </p:spPr>
        <p:txBody>
          <a:bodyPr anchor="t"/>
          <a:lstStyle/>
          <a:p>
            <a:pPr marL="313690" marR="57799" indent="-273050" algn="just" defTabSz="1295400">
              <a:spcBef>
                <a:spcPts val="800"/>
              </a:spcBef>
              <a:buClr>
                <a:srgbClr val="0433FF"/>
              </a:buClr>
              <a:buSzPct val="95000"/>
              <a:buChar char="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</a:p>
          <a:p>
            <a:pPr marL="298520" marR="57799" indent="-257880" algn="just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400"/>
              <a:t>Incontinenza anale colpisce </a:t>
            </a:r>
            <a:r>
              <a:rPr sz="3400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1 donna su 20</a:t>
            </a:r>
            <a:r>
              <a:rPr sz="3400"/>
              <a:t> a distanza di </a:t>
            </a:r>
            <a:r>
              <a:rPr sz="3400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un anno dal parto</a:t>
            </a:r>
            <a:r>
              <a:rPr sz="3400"/>
              <a:t> - complessivamente 40.000 donne/anno in UK.</a:t>
            </a:r>
            <a:endParaRPr sz="3400"/>
          </a:p>
          <a:p>
            <a:pPr marL="313690" marR="57799" indent="-273050" algn="just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</a:p>
          <a:p>
            <a:pPr marL="298520" marR="57799" indent="-257880" algn="just" defTabSz="1295400">
              <a:spcBef>
                <a:spcPts val="800"/>
              </a:spcBef>
              <a:buClr>
                <a:srgbClr val="00D7E1"/>
              </a:buClr>
              <a:buSzPct val="95000"/>
              <a:buChar char=""/>
              <a:defRPr sz="36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400"/>
              <a:t>In </a:t>
            </a:r>
            <a:r>
              <a:rPr sz="3400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1/3</a:t>
            </a:r>
            <a:r>
              <a:rPr sz="3400"/>
              <a:t> </a:t>
            </a:r>
            <a:r>
              <a:rPr sz="3400"/>
              <a:t>di queste donne la causa è dovuta a </a:t>
            </a:r>
            <a:r>
              <a:rPr sz="3400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lacerazioni occulte dello sfintere anale</a:t>
            </a:r>
            <a:r>
              <a:rPr sz="3400"/>
              <a:t>, cioè non diagnosticate subito dopo il parto.</a:t>
            </a:r>
          </a:p>
        </p:txBody>
      </p:sp>
      <p:pic>
        <p:nvPicPr>
          <p:cNvPr id="60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3762" y="3202093"/>
            <a:ext cx="4249139" cy="3332481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(Cochrane Review, 2010)"/>
          <p:cNvSpPr/>
          <p:nvPr/>
        </p:nvSpPr>
        <p:spPr>
          <a:xfrm>
            <a:off x="9038800" y="6474459"/>
            <a:ext cx="34879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r" defTabSz="1295400">
              <a:buClr>
                <a:srgbClr val="0433FF"/>
              </a:buClr>
              <a:buFont typeface="Helvetica"/>
              <a:defRPr b="1" i="1" sz="20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(Cochrane Review, 2010)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Forma"/>
          <p:cNvSpPr/>
          <p:nvPr/>
        </p:nvSpPr>
        <p:spPr>
          <a:xfrm>
            <a:off x="-12700" y="-12700"/>
            <a:ext cx="13031893" cy="1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DFA">
                  <a:alpha val="54998"/>
                </a:srgbClr>
              </a:gs>
              <a:gs pos="100000">
                <a:srgbClr val="008DBD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2" name="Forma"/>
          <p:cNvSpPr/>
          <p:nvPr/>
        </p:nvSpPr>
        <p:spPr>
          <a:xfrm>
            <a:off x="6235700" y="-12700"/>
            <a:ext cx="6769100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CEA">
                  <a:alpha val="29998"/>
                </a:srgbClr>
              </a:gs>
              <a:gs pos="19999">
                <a:srgbClr val="00ACEA">
                  <a:alpha val="32998"/>
                </a:srgbClr>
              </a:gs>
              <a:gs pos="100000">
                <a:srgbClr val="00BAC3">
                  <a:alpha val="44999"/>
                </a:srgbClr>
              </a:gs>
            </a:gsLst>
            <a:lin ang="16200000"/>
          </a:gra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15" name="Gruppo"/>
          <p:cNvGrpSpPr/>
          <p:nvPr/>
        </p:nvGrpSpPr>
        <p:grpSpPr>
          <a:xfrm>
            <a:off x="-12700" y="-38100"/>
            <a:ext cx="13022091" cy="1487717"/>
            <a:chOff x="0" y="0"/>
            <a:chExt cx="13022090" cy="1487716"/>
          </a:xfrm>
        </p:grpSpPr>
        <p:pic>
          <p:nvPicPr>
            <p:cNvPr id="613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996081" cy="1487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4" name="image.png" descr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9098"/>
              <a:ext cx="13022091" cy="129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6" name="Rettangolo"/>
          <p:cNvSpPr/>
          <p:nvPr/>
        </p:nvSpPr>
        <p:spPr>
          <a:xfrm>
            <a:off x="3898900" y="4459111"/>
            <a:ext cx="5486400" cy="494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17" name="image.jpg" descr="image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0622" y="3230880"/>
            <a:ext cx="7915770" cy="5723468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&lt;50% sfintere est"/>
          <p:cNvSpPr/>
          <p:nvPr/>
        </p:nvSpPr>
        <p:spPr>
          <a:xfrm>
            <a:off x="546100" y="6563359"/>
            <a:ext cx="3378200" cy="431801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spcBef>
                <a:spcPts val="1300"/>
              </a:spcBef>
              <a:buClr>
                <a:srgbClr val="000000"/>
              </a:buClr>
              <a:buFont typeface="Helvetica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&lt;50% sfintere est</a:t>
            </a:r>
          </a:p>
        </p:txBody>
      </p:sp>
      <p:sp>
        <p:nvSpPr>
          <p:cNvPr id="619" name="&gt;50% sfintere est"/>
          <p:cNvSpPr/>
          <p:nvPr/>
        </p:nvSpPr>
        <p:spPr>
          <a:xfrm>
            <a:off x="539608" y="7075875"/>
            <a:ext cx="3365501" cy="431801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Helvetica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&gt;50% sfintere est</a:t>
            </a:r>
          </a:p>
        </p:txBody>
      </p:sp>
      <p:sp>
        <p:nvSpPr>
          <p:cNvPr id="620" name="+ sfintere interno"/>
          <p:cNvSpPr/>
          <p:nvPr/>
        </p:nvSpPr>
        <p:spPr>
          <a:xfrm>
            <a:off x="540737" y="7581900"/>
            <a:ext cx="3378201" cy="431800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Helvetica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 sfintere interno</a:t>
            </a:r>
          </a:p>
        </p:txBody>
      </p:sp>
      <p:sp>
        <p:nvSpPr>
          <p:cNvPr id="621" name="+ epitelio anale"/>
          <p:cNvSpPr/>
          <p:nvPr/>
        </p:nvSpPr>
        <p:spPr>
          <a:xfrm>
            <a:off x="539608" y="8139289"/>
            <a:ext cx="3378201" cy="431801"/>
          </a:xfrm>
          <a:prstGeom prst="rect">
            <a:avLst/>
          </a:prstGeom>
          <a:solidFill>
            <a:srgbClr val="FF82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Helvetica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 epitelio anale</a:t>
            </a:r>
          </a:p>
        </p:txBody>
      </p:sp>
      <p:sp>
        <p:nvSpPr>
          <p:cNvPr id="622" name="Rettangolo"/>
          <p:cNvSpPr/>
          <p:nvPr/>
        </p:nvSpPr>
        <p:spPr>
          <a:xfrm>
            <a:off x="2869635" y="2560320"/>
            <a:ext cx="8173157" cy="6389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23" name="image.png" descr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3004800" cy="383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LACERAZIONI DI III E IV GRADO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LACERAZIONI DI III E IV GRADO</a:t>
            </a:r>
          </a:p>
        </p:txBody>
      </p:sp>
      <p:sp>
        <p:nvSpPr>
          <p:cNvPr id="626" name="RIPARAZION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RIPARAZIONE</a:t>
            </a:r>
          </a:p>
        </p:txBody>
      </p:sp>
      <p:sp>
        <p:nvSpPr>
          <p:cNvPr id="627" name="Fare diagnosi…"/>
          <p:cNvSpPr/>
          <p:nvPr>
            <p:ph type="body" sz="half" idx="4294967295"/>
          </p:nvPr>
        </p:nvSpPr>
        <p:spPr>
          <a:xfrm>
            <a:off x="358704" y="3035300"/>
            <a:ext cx="7036402" cy="5553820"/>
          </a:xfrm>
          <a:prstGeom prst="rect">
            <a:avLst/>
          </a:prstGeom>
        </p:spPr>
        <p:txBody>
          <a:bodyPr anchor="t"/>
          <a:lstStyle/>
          <a:p>
            <a:pPr marL="374315" marR="57799" indent="-374315" defTabSz="1295400">
              <a:lnSpc>
                <a:spcPct val="120000"/>
              </a:lnSpc>
              <a:spcBef>
                <a:spcPts val="800"/>
              </a:spcBef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Fare diagnosi</a:t>
            </a:r>
          </a:p>
          <a:p>
            <a:pPr marL="374315" marR="57799" indent="-374315" defTabSz="1295400">
              <a:lnSpc>
                <a:spcPct val="120000"/>
              </a:lnSpc>
              <a:spcBef>
                <a:spcPts val="800"/>
              </a:spcBef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Non temere la diagnosi</a:t>
            </a:r>
          </a:p>
          <a:p>
            <a:pPr marL="374315" marR="57799" indent="-374315" defTabSz="1295400">
              <a:lnSpc>
                <a:spcPct val="120000"/>
              </a:lnSpc>
              <a:spcBef>
                <a:spcPts val="800"/>
              </a:spcBef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Da eseguire in sala operatoria</a:t>
            </a:r>
          </a:p>
          <a:p>
            <a:pPr marL="374315" marR="57799" indent="-374315" defTabSz="1295400">
              <a:spcBef>
                <a:spcPts val="800"/>
              </a:spcBef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Adeguata analgesia </a:t>
            </a:r>
          </a:p>
          <a:p>
            <a:pPr lvl="3" marL="446136" marR="57799" indent="297462" defTabSz="1295400">
              <a:lnSpc>
                <a:spcPct val="120000"/>
              </a:lnSpc>
              <a:spcBef>
                <a:spcPts val="800"/>
              </a:spcBef>
              <a:buSzTx/>
              <a:buNone/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	</a:t>
            </a:r>
            <a:r>
              <a:rPr sz="2400"/>
              <a:t>(in alcuni casi anestesia generale)</a:t>
            </a:r>
          </a:p>
          <a:p>
            <a:pPr marL="374315" marR="57799" indent="-374315" defTabSz="1295400">
              <a:lnSpc>
                <a:spcPct val="120000"/>
              </a:lnSpc>
              <a:spcBef>
                <a:spcPts val="800"/>
              </a:spcBef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Buona esposizione ed illuminazione</a:t>
            </a:r>
          </a:p>
          <a:p>
            <a:pPr marL="374315" marR="57799" indent="-374315" defTabSz="1295400">
              <a:lnSpc>
                <a:spcPct val="120000"/>
              </a:lnSpc>
              <a:spcBef>
                <a:spcPts val="800"/>
              </a:spcBef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Efficace assistenza</a:t>
            </a:r>
          </a:p>
          <a:p>
            <a:pPr marL="374315" marR="57799" indent="-374315" defTabSz="1295400">
              <a:lnSpc>
                <a:spcPct val="120000"/>
              </a:lnSpc>
              <a:spcBef>
                <a:spcPts val="800"/>
              </a:spcBef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Strumenti appropriati</a:t>
            </a:r>
          </a:p>
        </p:txBody>
      </p:sp>
      <p:grpSp>
        <p:nvGrpSpPr>
          <p:cNvPr id="630" name="SAM_0226.JPG"/>
          <p:cNvGrpSpPr/>
          <p:nvPr/>
        </p:nvGrpSpPr>
        <p:grpSpPr>
          <a:xfrm>
            <a:off x="7429264" y="2594719"/>
            <a:ext cx="4845286" cy="6434981"/>
            <a:chOff x="0" y="0"/>
            <a:chExt cx="4845285" cy="6434979"/>
          </a:xfrm>
        </p:grpSpPr>
        <p:pic>
          <p:nvPicPr>
            <p:cNvPr id="629" name="SAM_0226.JPG" descr="SAM_0226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38100"/>
              <a:ext cx="4769086" cy="63587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8" name="SAM_0226.JPG" descr="SAM_0226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45286" cy="64349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LACERAZIONI DI IV GRADO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LACERAZIONI DI IV GRADO</a:t>
            </a:r>
          </a:p>
        </p:txBody>
      </p:sp>
      <p:sp>
        <p:nvSpPr>
          <p:cNvPr id="633" name="RIPARAZIONE: mucos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RIPARAZIONE: mucosa</a:t>
            </a:r>
          </a:p>
        </p:txBody>
      </p:sp>
      <p:sp>
        <p:nvSpPr>
          <p:cNvPr id="634" name="Suturare la parete rettale iniziando dall’apice della mucosa chiudendo i punti all’esterno del lume con punti staccati o in continua."/>
          <p:cNvSpPr/>
          <p:nvPr>
            <p:ph type="body" sz="quarter" idx="4294967295"/>
          </p:nvPr>
        </p:nvSpPr>
        <p:spPr>
          <a:xfrm>
            <a:off x="598029" y="8587740"/>
            <a:ext cx="11798301" cy="927101"/>
          </a:xfrm>
          <a:prstGeom prst="rect">
            <a:avLst/>
          </a:prstGeom>
          <a:ln w="9525">
            <a:round/>
          </a:ln>
        </p:spPr>
        <p:txBody>
          <a:bodyPr anchor="t"/>
          <a:lstStyle/>
          <a:p>
            <a:pPr marL="446136" marR="57799" indent="-388337" defTabSz="1295400">
              <a:spcBef>
                <a:spcPts val="800"/>
              </a:spcBef>
              <a:buClr>
                <a:srgbClr val="00D7E1"/>
              </a:buClr>
              <a:buSzTx/>
              <a:buFont typeface="Wingdings 2"/>
              <a:buNone/>
              <a:defRPr sz="320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2400"/>
              <a:t>   </a:t>
            </a:r>
            <a:r>
              <a:rPr sz="2400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Suturare la parete rettale iniziando dall’apice della mucosa</a:t>
            </a:r>
            <a:r>
              <a:rPr sz="2400"/>
              <a:t> chiudendo i </a:t>
            </a:r>
            <a:r>
              <a:rPr sz="2400"/>
              <a:t>punti all’esterno del lume</a:t>
            </a:r>
            <a:r>
              <a:rPr sz="2400"/>
              <a:t> con punti staccati o in continua.</a:t>
            </a:r>
          </a:p>
        </p:txBody>
      </p:sp>
      <p:pic>
        <p:nvPicPr>
          <p:cNvPr id="635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rcRect l="12579" t="38531" r="50362" b="38734"/>
          <a:stretch>
            <a:fillRect/>
          </a:stretch>
        </p:blipFill>
        <p:spPr>
          <a:xfrm>
            <a:off x="305928" y="2074050"/>
            <a:ext cx="6400801" cy="6041814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fintere anale interno"/>
          <p:cNvSpPr/>
          <p:nvPr/>
        </p:nvSpPr>
        <p:spPr>
          <a:xfrm>
            <a:off x="4052429" y="7938064"/>
            <a:ext cx="4470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spcBef>
                <a:spcPts val="1600"/>
              </a:spcBef>
              <a:buClr>
                <a:srgbClr val="FF2C79"/>
              </a:buClr>
              <a:buFont typeface="Helvetica"/>
              <a:defRPr sz="24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Sfintere anale interno</a:t>
            </a:r>
          </a:p>
        </p:txBody>
      </p:sp>
      <p:pic>
        <p:nvPicPr>
          <p:cNvPr id="637" name="Linea" descr="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447" y="5595893"/>
            <a:ext cx="1224567" cy="2497092"/>
          </a:xfrm>
          <a:prstGeom prst="rect">
            <a:avLst/>
          </a:prstGeom>
        </p:spPr>
      </p:pic>
      <p:pic>
        <p:nvPicPr>
          <p:cNvPr id="639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4377" y="6222716"/>
            <a:ext cx="1505084" cy="1903401"/>
          </a:xfrm>
          <a:prstGeom prst="rect">
            <a:avLst/>
          </a:prstGeom>
        </p:spPr>
      </p:pic>
      <p:sp>
        <p:nvSpPr>
          <p:cNvPr id="641" name="Epitelio anale"/>
          <p:cNvSpPr/>
          <p:nvPr/>
        </p:nvSpPr>
        <p:spPr>
          <a:xfrm>
            <a:off x="-10870" y="7938064"/>
            <a:ext cx="3708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spcBef>
                <a:spcPts val="1600"/>
              </a:spcBef>
              <a:buClr>
                <a:srgbClr val="FF2C79"/>
              </a:buClr>
              <a:buFont typeface="Helvetica"/>
              <a:defRPr sz="24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Epitelio anale</a:t>
            </a:r>
          </a:p>
        </p:txBody>
      </p:sp>
      <p:grpSp>
        <p:nvGrpSpPr>
          <p:cNvPr id="644" name="Gruppo"/>
          <p:cNvGrpSpPr/>
          <p:nvPr/>
        </p:nvGrpSpPr>
        <p:grpSpPr>
          <a:xfrm>
            <a:off x="344028" y="8280400"/>
            <a:ext cx="609601" cy="609600"/>
            <a:chOff x="0" y="0"/>
            <a:chExt cx="609600" cy="609600"/>
          </a:xfrm>
        </p:grpSpPr>
        <p:sp>
          <p:nvSpPr>
            <p:cNvPr id="642" name="Cerchio"/>
            <p:cNvSpPr/>
            <p:nvPr/>
          </p:nvSpPr>
          <p:spPr>
            <a:xfrm>
              <a:off x="0" y="0"/>
              <a:ext cx="609600" cy="609600"/>
            </a:xfrm>
            <a:prstGeom prst="ellipse">
              <a:avLst/>
            </a:prstGeom>
            <a:solidFill>
              <a:srgbClr val="00B2DE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1295400">
                <a:defRPr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3" name="1"/>
            <p:cNvSpPr/>
            <p:nvPr/>
          </p:nvSpPr>
          <p:spPr>
            <a:xfrm>
              <a:off x="165589" y="56021"/>
              <a:ext cx="28293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6816" marR="56816" defTabSz="1295400">
                <a:buClr>
                  <a:srgbClr val="000000"/>
                </a:buClr>
                <a:buFont typeface="Comic Sans MS"/>
                <a:defRPr sz="2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1</a:t>
              </a:r>
            </a:p>
          </p:txBody>
        </p:sp>
      </p:grpSp>
      <p:pic>
        <p:nvPicPr>
          <p:cNvPr id="645" name="image.jpg" descr="image.jpg"/>
          <p:cNvPicPr>
            <a:picLocks noChangeAspect="0"/>
          </p:cNvPicPr>
          <p:nvPr/>
        </p:nvPicPr>
        <p:blipFill>
          <a:blip r:embed="rId5">
            <a:extLst/>
          </a:blip>
          <a:srcRect l="10800" t="10526" r="51312" b="49086"/>
          <a:stretch>
            <a:fillRect/>
          </a:stretch>
        </p:blipFill>
        <p:spPr>
          <a:xfrm>
            <a:off x="7017315" y="1396999"/>
            <a:ext cx="5524501" cy="6041729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Rettangolo"/>
          <p:cNvSpPr/>
          <p:nvPr/>
        </p:nvSpPr>
        <p:spPr>
          <a:xfrm>
            <a:off x="8750300" y="6883400"/>
            <a:ext cx="1689100" cy="965200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7" name="Rettangolo"/>
          <p:cNvSpPr/>
          <p:nvPr/>
        </p:nvSpPr>
        <p:spPr>
          <a:xfrm>
            <a:off x="10401300" y="7175500"/>
            <a:ext cx="2146300" cy="812800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8" name="Rettangolo"/>
          <p:cNvSpPr/>
          <p:nvPr/>
        </p:nvSpPr>
        <p:spPr>
          <a:xfrm>
            <a:off x="7023100" y="1295400"/>
            <a:ext cx="2146300" cy="2908300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9" name="Sfintere anale esterno"/>
          <p:cNvSpPr/>
          <p:nvPr/>
        </p:nvSpPr>
        <p:spPr>
          <a:xfrm>
            <a:off x="6743135" y="1680351"/>
            <a:ext cx="35052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spcBef>
                <a:spcPts val="1600"/>
              </a:spcBef>
              <a:buClr>
                <a:srgbClr val="FF2C79"/>
              </a:buClr>
              <a:buFont typeface="Helvetica"/>
              <a:defRPr sz="24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Sfintere anale esterno</a:t>
            </a:r>
          </a:p>
        </p:txBody>
      </p:sp>
      <p:pic>
        <p:nvPicPr>
          <p:cNvPr id="650" name="Linea" descr="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57768" y="1801507"/>
            <a:ext cx="4848051" cy="1069145"/>
          </a:xfrm>
          <a:prstGeom prst="rect">
            <a:avLst/>
          </a:prstGeom>
        </p:spPr>
      </p:pic>
      <p:grpSp>
        <p:nvGrpSpPr>
          <p:cNvPr id="654" name="Identificare i piani!"/>
          <p:cNvGrpSpPr/>
          <p:nvPr/>
        </p:nvGrpSpPr>
        <p:grpSpPr>
          <a:xfrm rot="19545538">
            <a:off x="4818795" y="3529477"/>
            <a:ext cx="4838701" cy="736601"/>
            <a:chOff x="0" y="0"/>
            <a:chExt cx="4838700" cy="736600"/>
          </a:xfrm>
        </p:grpSpPr>
        <p:sp>
          <p:nvSpPr>
            <p:cNvPr id="653" name="Identificare i piani!"/>
            <p:cNvSpPr/>
            <p:nvPr/>
          </p:nvSpPr>
          <p:spPr>
            <a:xfrm>
              <a:off x="38100" y="38100"/>
              <a:ext cx="4762500" cy="660400"/>
            </a:xfrm>
            <a:prstGeom prst="rect">
              <a:avLst/>
            </a:prstGeom>
            <a:solidFill>
              <a:srgbClr val="831100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1295400">
                <a:buClr>
                  <a:srgbClr val="0433FF"/>
                </a:buClr>
                <a:buFont typeface="Helvetica"/>
                <a:defRPr sz="3800">
                  <a:uFill>
                    <a:solidFill>
                      <a:srgbClr val="FFFFFF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lvl1pPr>
            </a:lstStyle>
            <a:p>
              <a:pPr/>
              <a:r>
                <a:t>Identificare i piani!</a:t>
              </a:r>
            </a:p>
          </p:txBody>
        </p:sp>
        <p:pic>
          <p:nvPicPr>
            <p:cNvPr id="652" name="Identificare i piani!" descr="Identificare i piani!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838700" cy="736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15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LACERAZIONI DI IV GRADO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LACERAZIONI DI IV GRADO</a:t>
            </a:r>
          </a:p>
        </p:txBody>
      </p:sp>
      <p:sp>
        <p:nvSpPr>
          <p:cNvPr id="657" name="RIPARAZIONE: sfintere intern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RIPARAZIONE: sfintere interno</a:t>
            </a:r>
          </a:p>
        </p:txBody>
      </p:sp>
      <p:sp>
        <p:nvSpPr>
          <p:cNvPr id="658" name="Ricercare e accostare le fibre muscolari dello sfintere anale interno con punti staccati (Polydioxanone PDS 3-0) creando così un secondo strato.…"/>
          <p:cNvSpPr/>
          <p:nvPr>
            <p:ph type="body" sz="half" idx="4294967295"/>
          </p:nvPr>
        </p:nvSpPr>
        <p:spPr>
          <a:xfrm>
            <a:off x="7226300" y="2844800"/>
            <a:ext cx="5156200" cy="560070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4800"/>
              </a:spcBef>
              <a:buSzTx/>
              <a:buNone/>
              <a:defRPr sz="36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2400"/>
              <a:t>Ricercare e </a:t>
            </a:r>
            <a:r>
              <a:rPr sz="2400"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accostare le fibre muscolari dello sfintere anale interno</a:t>
            </a:r>
            <a:r>
              <a:rPr sz="2400"/>
              <a:t> con punti staccati (Polydioxanone PDS 3-0) creando così un </a:t>
            </a:r>
            <a:r>
              <a:rPr sz="2400">
                <a:solidFill>
                  <a:srgbClr val="791A3E"/>
                </a:solidFill>
              </a:rPr>
              <a:t>secondo strato</a:t>
            </a:r>
            <a:r>
              <a:rPr sz="2400"/>
              <a:t>. </a:t>
            </a:r>
            <a:endParaRPr sz="2400"/>
          </a:p>
          <a:p>
            <a:pPr marL="0" indent="0" algn="just">
              <a:lnSpc>
                <a:spcPct val="120000"/>
              </a:lnSpc>
              <a:spcBef>
                <a:spcPts val="4800"/>
              </a:spcBef>
              <a:buSzTx/>
              <a:buNone/>
              <a:defRPr sz="36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  <a:p>
            <a:pPr marL="0" indent="0" algn="just">
              <a:lnSpc>
                <a:spcPct val="120000"/>
              </a:lnSpc>
              <a:spcBef>
                <a:spcPts val="4800"/>
              </a:spcBef>
              <a:buSzTx/>
              <a:buNone/>
              <a:defRPr sz="36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2400"/>
              <a:t>NB- Il muscolo </a:t>
            </a:r>
            <a:r>
              <a:rPr sz="2400">
                <a:uFill>
                  <a:solidFill>
                    <a:srgbClr val="002E7A"/>
                  </a:solidFill>
                </a:uFill>
              </a:rPr>
              <a:t>è spesso retratto lateralmente e appare come un tessuto bianco lucente</a:t>
            </a:r>
            <a:r>
              <a:rPr sz="2400"/>
              <a:t>.</a:t>
            </a:r>
          </a:p>
        </p:txBody>
      </p:sp>
      <p:pic>
        <p:nvPicPr>
          <p:cNvPr id="659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06" y="2558626"/>
            <a:ext cx="6502401" cy="5594775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Rettangolo"/>
          <p:cNvSpPr/>
          <p:nvPr/>
        </p:nvSpPr>
        <p:spPr>
          <a:xfrm>
            <a:off x="939800" y="2387600"/>
            <a:ext cx="5016500" cy="72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pertare le estremità dello sfintere anale esterno con le pinze di Allis (solitamente almeno uno dei due capi è retratto)"/>
          <p:cNvSpPr/>
          <p:nvPr>
            <p:ph type="body" sz="quarter" idx="4294967295"/>
          </p:nvPr>
        </p:nvSpPr>
        <p:spPr>
          <a:xfrm>
            <a:off x="7423662" y="2293719"/>
            <a:ext cx="5013872" cy="2222402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4800"/>
              </a:spcBef>
              <a:buSzTx/>
              <a:buNone/>
              <a:defRPr sz="4200">
                <a:solidFill>
                  <a:srgbClr val="002E7A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2800"/>
              <a:t>Repertare le estremità dello </a:t>
            </a:r>
            <a:r>
              <a:rPr sz="2800">
                <a:solidFill>
                  <a:srgbClr val="791A3E"/>
                </a:solidFill>
              </a:rPr>
              <a:t>sfintere anale esterno</a:t>
            </a:r>
            <a:r>
              <a:rPr sz="2800"/>
              <a:t> con le </a:t>
            </a:r>
            <a:r>
              <a:rPr sz="2800" u="sng"/>
              <a:t>pinze di Allis</a:t>
            </a:r>
            <a:r>
              <a:rPr sz="2800"/>
              <a:t> </a:t>
            </a:r>
            <a:r>
              <a:rPr sz="2800">
                <a:uFill>
                  <a:solidFill>
                    <a:srgbClr val="002E7A"/>
                  </a:solidFill>
                </a:uFill>
              </a:rPr>
              <a:t>(solitamente almeno uno dei due capi è retratto)</a:t>
            </a:r>
          </a:p>
        </p:txBody>
      </p:sp>
      <p:pic>
        <p:nvPicPr>
          <p:cNvPr id="663" name="PINZA-ALLIS-15-cm.jpg" descr="PINZA-ALLIS-15-cm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118585">
            <a:off x="2824761" y="6096000"/>
            <a:ext cx="2146301" cy="370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966" y="1943100"/>
            <a:ext cx="6658188" cy="474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image.jpg" descr="image.jpg"/>
          <p:cNvPicPr>
            <a:picLocks noChangeAspect="0"/>
          </p:cNvPicPr>
          <p:nvPr/>
        </p:nvPicPr>
        <p:blipFill>
          <a:blip r:embed="rId4">
            <a:extLst/>
          </a:blip>
          <a:srcRect l="0" t="10049" r="0" b="45"/>
          <a:stretch>
            <a:fillRect/>
          </a:stretch>
        </p:blipFill>
        <p:spPr>
          <a:xfrm>
            <a:off x="5685366" y="4953000"/>
            <a:ext cx="6658188" cy="44862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8" name="Gruppo"/>
          <p:cNvGrpSpPr/>
          <p:nvPr/>
        </p:nvGrpSpPr>
        <p:grpSpPr>
          <a:xfrm>
            <a:off x="6972300" y="1726635"/>
            <a:ext cx="609600" cy="812801"/>
            <a:chOff x="0" y="0"/>
            <a:chExt cx="609600" cy="812800"/>
          </a:xfrm>
        </p:grpSpPr>
        <p:sp>
          <p:nvSpPr>
            <p:cNvPr id="666" name="Cerchio"/>
            <p:cNvSpPr/>
            <p:nvPr/>
          </p:nvSpPr>
          <p:spPr>
            <a:xfrm>
              <a:off x="0" y="99906"/>
              <a:ext cx="609600" cy="609601"/>
            </a:xfrm>
            <a:prstGeom prst="ellipse">
              <a:avLst/>
            </a:prstGeom>
            <a:solidFill>
              <a:srgbClr val="00B2DE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7" name="3"/>
            <p:cNvSpPr/>
            <p:nvPr/>
          </p:nvSpPr>
          <p:spPr>
            <a:xfrm>
              <a:off x="68597" y="0"/>
              <a:ext cx="471279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marL="56816" marR="56816">
                <a:buClr>
                  <a:srgbClr val="000000"/>
                </a:buClr>
                <a:buFont typeface="Comic Sans MS"/>
                <a:defRPr sz="4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669" name="RIPARAZIONE: sfintere esterno"/>
          <p:cNvSpPr/>
          <p:nvPr>
            <p:ph type="title"/>
          </p:nvPr>
        </p:nvSpPr>
        <p:spPr>
          <a:xfrm>
            <a:off x="406400" y="1148785"/>
            <a:ext cx="12192000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RIPARAZIONE: sfintere esterno</a:t>
            </a:r>
          </a:p>
        </p:txBody>
      </p:sp>
      <p:sp>
        <p:nvSpPr>
          <p:cNvPr id="670" name="LACERAZIONI DI IV GRADO"/>
          <p:cNvSpPr/>
          <p:nvPr/>
        </p:nvSpPr>
        <p:spPr>
          <a:xfrm>
            <a:off x="406400" y="457200"/>
            <a:ext cx="11176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 defTabSz="457200">
              <a:lnSpc>
                <a:spcPct val="80000"/>
              </a:lnSpc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LACERAZIONI DI IV GRADO</a:t>
            </a:r>
          </a:p>
        </p:txBody>
      </p:sp>
      <p:sp>
        <p:nvSpPr>
          <p:cNvPr id="671" name="Rettangolo"/>
          <p:cNvSpPr/>
          <p:nvPr/>
        </p:nvSpPr>
        <p:spPr>
          <a:xfrm>
            <a:off x="1485900" y="1879035"/>
            <a:ext cx="4356100" cy="50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LACERAZIONI SFINTERE ANALE ESTERNO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LACERAZIONI SFINTERE ANALE ESTERNO</a:t>
            </a:r>
          </a:p>
        </p:txBody>
      </p:sp>
      <p:sp>
        <p:nvSpPr>
          <p:cNvPr id="674" name="RIPARAZIONE: 2 TECNICHE"/>
          <p:cNvSpPr/>
          <p:nvPr>
            <p:ph type="title"/>
          </p:nvPr>
        </p:nvSpPr>
        <p:spPr>
          <a:xfrm>
            <a:off x="406400" y="1202540"/>
            <a:ext cx="12192000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RIPARAZIONE: 2 TECNICHE</a:t>
            </a:r>
          </a:p>
        </p:txBody>
      </p:sp>
      <p:pic>
        <p:nvPicPr>
          <p:cNvPr id="675" name="afp20031015p1585-f12.jpg" descr="afp20031015p1585-f12.jpg"/>
          <p:cNvPicPr>
            <a:picLocks noChangeAspect="0"/>
          </p:cNvPicPr>
          <p:nvPr/>
        </p:nvPicPr>
        <p:blipFill>
          <a:blip r:embed="rId2">
            <a:extLst/>
          </a:blip>
          <a:srcRect l="0" t="0" r="3968" b="0"/>
          <a:stretch>
            <a:fillRect/>
          </a:stretch>
        </p:blipFill>
        <p:spPr>
          <a:xfrm>
            <a:off x="1196216" y="2052306"/>
            <a:ext cx="4917442" cy="3686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afp20031015p1585-f13.jpg" descr="afp20031015p1585-f13.jpg"/>
          <p:cNvPicPr>
            <a:picLocks noChangeAspect="0"/>
          </p:cNvPicPr>
          <p:nvPr/>
        </p:nvPicPr>
        <p:blipFill>
          <a:blip r:embed="rId3">
            <a:extLst/>
          </a:blip>
          <a:srcRect l="0" t="0" r="4049" b="0"/>
          <a:stretch>
            <a:fillRect/>
          </a:stretch>
        </p:blipFill>
        <p:spPr>
          <a:xfrm>
            <a:off x="6933917" y="2052306"/>
            <a:ext cx="4813583" cy="3686953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End to end repair technique"/>
          <p:cNvSpPr/>
          <p:nvPr/>
        </p:nvSpPr>
        <p:spPr>
          <a:xfrm>
            <a:off x="1064057" y="5865287"/>
            <a:ext cx="51816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defTabSz="1295400">
              <a:spcBef>
                <a:spcPts val="1700"/>
              </a:spcBef>
              <a:buClr>
                <a:srgbClr val="0433FF"/>
              </a:buClr>
              <a:buFont typeface="Helvetica"/>
              <a:defRPr sz="24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2800"/>
              <a:t> End to end repair </a:t>
            </a:r>
            <a:r>
              <a:t>technique</a:t>
            </a:r>
          </a:p>
        </p:txBody>
      </p:sp>
      <p:sp>
        <p:nvSpPr>
          <p:cNvPr id="678" name="Overlap repair technique"/>
          <p:cNvSpPr/>
          <p:nvPr/>
        </p:nvSpPr>
        <p:spPr>
          <a:xfrm>
            <a:off x="6934116" y="5889274"/>
            <a:ext cx="48133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defTabSz="1295400">
              <a:spcBef>
                <a:spcPts val="1700"/>
              </a:spcBef>
              <a:buClr>
                <a:srgbClr val="0433FF"/>
              </a:buClr>
              <a:buFont typeface="Helvetica"/>
              <a:defRPr sz="24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2800"/>
              <a:t>Overlap repair technique</a:t>
            </a:r>
            <a:r>
              <a:rPr sz="2800"/>
              <a:t>            </a:t>
            </a:r>
          </a:p>
        </p:txBody>
      </p:sp>
      <p:pic>
        <p:nvPicPr>
          <p:cNvPr id="679" name="COCHRANE SIMBOLO RITAGLIO.jpg" descr="COCHRANE SIMBOLO RITAGLIO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7926" y="7424137"/>
            <a:ext cx="1639148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Grado IIIa , IIIb  IIIc  IV grado"/>
          <p:cNvSpPr/>
          <p:nvPr/>
        </p:nvSpPr>
        <p:spPr>
          <a:xfrm>
            <a:off x="930707" y="6334054"/>
            <a:ext cx="54483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defTabSz="1295400">
              <a:spcBef>
                <a:spcPts val="1600"/>
              </a:spcBef>
              <a:buClr>
                <a:srgbClr val="00748E"/>
              </a:buClr>
              <a:buFont typeface="Helvetica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>
                <a:solidFill>
                  <a:srgbClr val="00748E"/>
                </a:solidFill>
                <a:uFill>
                  <a:solidFill>
                    <a:srgbClr val="00748E"/>
                  </a:solidFill>
                </a:uFill>
              </a:rPr>
              <a:t>Grado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IIIa </a:t>
            </a:r>
            <a:r>
              <a:rPr>
                <a:solidFill>
                  <a:srgbClr val="00748E"/>
                </a:solidFill>
                <a:uFill>
                  <a:solidFill>
                    <a:srgbClr val="00748E"/>
                  </a:solidFill>
                </a:uFill>
              </a:rPr>
              <a:t>, IIIb  IIIc  IV grado</a:t>
            </a:r>
          </a:p>
        </p:txBody>
      </p:sp>
      <p:sp>
        <p:nvSpPr>
          <p:cNvPr id="681" name="Grado IIIb, IIIc  IV grado"/>
          <p:cNvSpPr/>
          <p:nvPr/>
        </p:nvSpPr>
        <p:spPr>
          <a:xfrm>
            <a:off x="7029366" y="6334054"/>
            <a:ext cx="46228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spcBef>
                <a:spcPts val="1600"/>
              </a:spcBef>
              <a:buClr>
                <a:srgbClr val="00748E"/>
              </a:buClr>
              <a:buFont typeface="Helvetica"/>
              <a:defRPr sz="2400">
                <a:solidFill>
                  <a:srgbClr val="00748E"/>
                </a:solidFill>
                <a:uFill>
                  <a:solidFill>
                    <a:srgbClr val="00748E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Grado IIIb, IIIc  IV grado</a:t>
            </a:r>
          </a:p>
        </p:txBody>
      </p:sp>
      <p:grpSp>
        <p:nvGrpSpPr>
          <p:cNvPr id="684" name="-Dolore perineale a 3-6-12 mesi…"/>
          <p:cNvGrpSpPr/>
          <p:nvPr/>
        </p:nvGrpSpPr>
        <p:grpSpPr>
          <a:xfrm>
            <a:off x="1785620" y="7849587"/>
            <a:ext cx="4699001" cy="1117601"/>
            <a:chOff x="0" y="0"/>
            <a:chExt cx="4699000" cy="1117600"/>
          </a:xfrm>
        </p:grpSpPr>
        <p:sp>
          <p:nvSpPr>
            <p:cNvPr id="683" name="-Dolore perineale a 3-6-12 mesi…"/>
            <p:cNvSpPr/>
            <p:nvPr/>
          </p:nvSpPr>
          <p:spPr>
            <a:xfrm>
              <a:off x="38100" y="38100"/>
              <a:ext cx="4622800" cy="1041400"/>
            </a:xfrm>
            <a:prstGeom prst="rect">
              <a:avLst/>
            </a:prstGeom>
            <a:solidFill>
              <a:srgbClr val="83878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defTabSz="1295400">
                <a:spcBef>
                  <a:spcPts val="1700"/>
                </a:spcBef>
                <a:buClr>
                  <a:srgbClr val="000000"/>
                </a:buClr>
                <a:buFont typeface="Helvetica"/>
                <a:defRPr sz="2200"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 -Dolore perineale a 3-6-12 mesi</a:t>
              </a:r>
            </a:p>
            <a:p>
              <a:pPr marL="57799" marR="57799" defTabSz="1295400">
                <a:spcBef>
                  <a:spcPts val="1600"/>
                </a:spcBef>
                <a:buClr>
                  <a:srgbClr val="000000"/>
                </a:buClr>
                <a:buFont typeface="Helvetica"/>
                <a:defRPr sz="2200"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  -Dispareunia a 3-6- 12 mesi</a:t>
              </a:r>
            </a:p>
          </p:txBody>
        </p:sp>
        <p:pic>
          <p:nvPicPr>
            <p:cNvPr id="682" name="-Dolore perineale a 3-6-12 mesi…" descr="-Dolore perineale a 3-6-12 mesi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4699001" cy="1117601"/>
            </a:xfrm>
            <a:prstGeom prst="rect">
              <a:avLst/>
            </a:prstGeom>
            <a:effectLst/>
          </p:spPr>
        </p:pic>
      </p:grpSp>
      <p:grpSp>
        <p:nvGrpSpPr>
          <p:cNvPr id="687" name="&lt; rischio di urgenza fecale…"/>
          <p:cNvGrpSpPr/>
          <p:nvPr/>
        </p:nvGrpSpPr>
        <p:grpSpPr>
          <a:xfrm rot="21187581">
            <a:off x="8470815" y="4717449"/>
            <a:ext cx="4180265" cy="1016001"/>
            <a:chOff x="0" y="0"/>
            <a:chExt cx="4180263" cy="1016000"/>
          </a:xfrm>
        </p:grpSpPr>
        <p:sp>
          <p:nvSpPr>
            <p:cNvPr id="686" name="&lt; rischio di urgenza fecale…"/>
            <p:cNvSpPr/>
            <p:nvPr/>
          </p:nvSpPr>
          <p:spPr>
            <a:xfrm>
              <a:off x="63500" y="63499"/>
              <a:ext cx="4053264" cy="889001"/>
            </a:xfrm>
            <a:prstGeom prst="rect">
              <a:avLst/>
            </a:prstGeom>
            <a:solidFill>
              <a:srgbClr val="FFE98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algn="l" defTabSz="1295400">
                <a:buClr>
                  <a:srgbClr val="000000"/>
                </a:buClr>
                <a:buFont typeface="Helvetica"/>
                <a:defRPr sz="2200">
                  <a:solidFill>
                    <a:srgbClr val="18679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&lt; rischio di urgenza fecale</a:t>
              </a:r>
            </a:p>
            <a:p>
              <a:pPr marL="57799" marR="57799" algn="l" defTabSz="1295400">
                <a:buClr>
                  <a:srgbClr val="000000"/>
                </a:buClr>
                <a:buFont typeface="Helvetica"/>
                <a:defRPr sz="2200">
                  <a:solidFill>
                    <a:srgbClr val="18679A"/>
                  </a:solidFill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&lt; rischio di incontinenza anale </a:t>
              </a:r>
            </a:p>
          </p:txBody>
        </p:sp>
        <p:pic>
          <p:nvPicPr>
            <p:cNvPr id="685" name="&lt; rischio di urgenza fecale…" descr="&lt; rischio di urgenza fecale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4180265" cy="1016001"/>
            </a:xfrm>
            <a:prstGeom prst="rect">
              <a:avLst/>
            </a:prstGeom>
            <a:effectLst/>
          </p:spPr>
        </p:pic>
      </p:grpSp>
      <p:sp>
        <p:nvSpPr>
          <p:cNvPr id="688" name="Non differenza statisticamente significativa:"/>
          <p:cNvSpPr/>
          <p:nvPr/>
        </p:nvSpPr>
        <p:spPr>
          <a:xfrm rot="19609385">
            <a:off x="-228165" y="7676700"/>
            <a:ext cx="3978539" cy="812801"/>
          </a:xfrm>
          <a:prstGeom prst="rect">
            <a:avLst/>
          </a:prstGeom>
          <a:solidFill>
            <a:srgbClr val="FFE98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spcBef>
                <a:spcPts val="1700"/>
              </a:spcBef>
              <a:buClr>
                <a:srgbClr val="000000"/>
              </a:buClr>
              <a:buFont typeface="Helvetica"/>
              <a:defRPr sz="2400">
                <a:solidFill>
                  <a:srgbClr val="AA1728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Non differenza statisticamente significativa:</a:t>
            </a:r>
          </a:p>
        </p:txBody>
      </p:sp>
      <p:grpSp>
        <p:nvGrpSpPr>
          <p:cNvPr id="691" name="-Incontinenza ai gas a 3-6-12 mesi…"/>
          <p:cNvGrpSpPr/>
          <p:nvPr/>
        </p:nvGrpSpPr>
        <p:grpSpPr>
          <a:xfrm>
            <a:off x="6227865" y="7849587"/>
            <a:ext cx="4565842" cy="1117601"/>
            <a:chOff x="0" y="0"/>
            <a:chExt cx="4565840" cy="1117600"/>
          </a:xfrm>
        </p:grpSpPr>
        <p:sp>
          <p:nvSpPr>
            <p:cNvPr id="690" name="-Incontinenza ai gas a 3-6-12 mesi…"/>
            <p:cNvSpPr/>
            <p:nvPr/>
          </p:nvSpPr>
          <p:spPr>
            <a:xfrm>
              <a:off x="38099" y="38100"/>
              <a:ext cx="4489642" cy="1041400"/>
            </a:xfrm>
            <a:prstGeom prst="rect">
              <a:avLst/>
            </a:prstGeom>
            <a:solidFill>
              <a:srgbClr val="83878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7799" marR="57799" defTabSz="1295400">
                <a:spcBef>
                  <a:spcPts val="1600"/>
                </a:spcBef>
                <a:buClr>
                  <a:srgbClr val="000000"/>
                </a:buClr>
                <a:buFont typeface="Helvetica"/>
                <a:defRPr sz="2200"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  -Incontinenza ai gas a 3-6-12 mesi</a:t>
              </a:r>
            </a:p>
            <a:p>
              <a:pPr marL="57799" marR="57799" defTabSz="1295400">
                <a:spcBef>
                  <a:spcPts val="1600"/>
                </a:spcBef>
                <a:buClr>
                  <a:srgbClr val="000000"/>
                </a:buClr>
                <a:buFont typeface="Helvetica"/>
                <a:defRPr sz="2200">
                  <a:uFill>
                    <a:solidFill>
                      <a:srgbClr val="002E7A"/>
                    </a:solidFill>
                  </a:uFill>
                  <a:latin typeface="DIN Alternate"/>
                  <a:ea typeface="DIN Alternate"/>
                  <a:cs typeface="DIN Alternate"/>
                  <a:sym typeface="DIN Alternate"/>
                </a:defRPr>
              </a:pPr>
              <a:r>
                <a:t>  -Qualità della vita</a:t>
              </a:r>
            </a:p>
          </p:txBody>
        </p:sp>
        <p:pic>
          <p:nvPicPr>
            <p:cNvPr id="689" name="-Incontinenza ai gas a 3-6-12 mesi…" descr="-Incontinenza ai gas a 3-6-12 mesi…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4565842" cy="1117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SAM_0226.JPG"/>
          <p:cNvGrpSpPr/>
          <p:nvPr/>
        </p:nvGrpSpPr>
        <p:grpSpPr>
          <a:xfrm>
            <a:off x="-101836" y="-46881"/>
            <a:ext cx="4845286" cy="6434981"/>
            <a:chOff x="0" y="0"/>
            <a:chExt cx="4845285" cy="6434979"/>
          </a:xfrm>
        </p:grpSpPr>
        <p:pic>
          <p:nvPicPr>
            <p:cNvPr id="694" name="SAM_0226.JPG" descr="SAM_0226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0" y="38100"/>
              <a:ext cx="4769086" cy="63587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3" name="SAM_0226.JPG" descr="SAM_0226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45286" cy="6434980"/>
            </a:xfrm>
            <a:prstGeom prst="rect">
              <a:avLst/>
            </a:prstGeom>
            <a:effectLst/>
          </p:spPr>
        </p:pic>
      </p:grpSp>
      <p:grpSp>
        <p:nvGrpSpPr>
          <p:cNvPr id="698" name="SAM_0234.JPG"/>
          <p:cNvGrpSpPr/>
          <p:nvPr/>
        </p:nvGrpSpPr>
        <p:grpSpPr>
          <a:xfrm>
            <a:off x="4102100" y="2294466"/>
            <a:ext cx="5016500" cy="6663268"/>
            <a:chOff x="0" y="0"/>
            <a:chExt cx="5016500" cy="6663266"/>
          </a:xfrm>
        </p:grpSpPr>
        <p:pic>
          <p:nvPicPr>
            <p:cNvPr id="697" name="SAM_0234.JPG" descr="SAM_0234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100" y="38100"/>
              <a:ext cx="4940300" cy="65870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6" name="SAM_0234.JPG" descr="SAM_0234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016500" cy="6663267"/>
            </a:xfrm>
            <a:prstGeom prst="rect">
              <a:avLst/>
            </a:prstGeom>
            <a:effectLst/>
          </p:spPr>
        </p:pic>
      </p:grpSp>
      <p:grpSp>
        <p:nvGrpSpPr>
          <p:cNvPr id="701" name="SAM_0232.JPG"/>
          <p:cNvGrpSpPr/>
          <p:nvPr/>
        </p:nvGrpSpPr>
        <p:grpSpPr>
          <a:xfrm>
            <a:off x="8037596" y="2925457"/>
            <a:ext cx="5159208" cy="6853543"/>
            <a:chOff x="0" y="0"/>
            <a:chExt cx="5159206" cy="6853542"/>
          </a:xfrm>
        </p:grpSpPr>
        <p:pic>
          <p:nvPicPr>
            <p:cNvPr id="700" name="SAM_0232.JPG" descr="SAM_0232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00" y="38100"/>
              <a:ext cx="5083007" cy="67773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9" name="SAM_0232.JPG" descr="SAM_0232.JP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159207" cy="6853543"/>
            </a:xfrm>
            <a:prstGeom prst="rect">
              <a:avLst/>
            </a:prstGeom>
            <a:effectLst/>
          </p:spPr>
        </p:pic>
      </p:grpSp>
      <p:grpSp>
        <p:nvGrpSpPr>
          <p:cNvPr id="704" name="SAM_0242.JPG"/>
          <p:cNvGrpSpPr/>
          <p:nvPr/>
        </p:nvGrpSpPr>
        <p:grpSpPr>
          <a:xfrm>
            <a:off x="2509639" y="0"/>
            <a:ext cx="7985523" cy="9753600"/>
            <a:chOff x="0" y="0"/>
            <a:chExt cx="7985521" cy="9753600"/>
          </a:xfrm>
        </p:grpSpPr>
        <p:pic>
          <p:nvPicPr>
            <p:cNvPr id="703" name="SAM_0242.JPG" descr="SAM_0242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38700" b="0"/>
            <a:stretch>
              <a:fillRect/>
            </a:stretch>
          </p:blipFill>
          <p:spPr>
            <a:xfrm>
              <a:off x="38052" y="38037"/>
              <a:ext cx="7909540" cy="96773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2" name="SAM_0242.JPG" descr="SAM_0242.JP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985522" cy="9753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ake home messages"/>
          <p:cNvSpPr/>
          <p:nvPr>
            <p:ph type="title"/>
          </p:nvPr>
        </p:nvSpPr>
        <p:spPr>
          <a:xfrm>
            <a:off x="406400" y="113030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take home messages</a:t>
            </a:r>
          </a:p>
        </p:txBody>
      </p:sp>
      <p:sp>
        <p:nvSpPr>
          <p:cNvPr id="707" name="Eseguire una adeguata sutura può ripristinare l’integrità strutturale e funzionale delle strutture coinvolte…"/>
          <p:cNvSpPr/>
          <p:nvPr>
            <p:ph type="body" sz="half" idx="4294967295"/>
          </p:nvPr>
        </p:nvSpPr>
        <p:spPr>
          <a:xfrm>
            <a:off x="177800" y="3044331"/>
            <a:ext cx="7556500" cy="5918201"/>
          </a:xfrm>
          <a:prstGeom prst="rect">
            <a:avLst/>
          </a:prstGeom>
          <a:ln w="9525">
            <a:round/>
          </a:ln>
        </p:spPr>
        <p:txBody>
          <a:bodyPr anchor="t"/>
          <a:lstStyle/>
          <a:p>
            <a:pPr marL="264858" marR="56065" indent="-264858" algn="just" defTabSz="1256538">
              <a:lnSpc>
                <a:spcPct val="120000"/>
              </a:lnSpc>
              <a:spcBef>
                <a:spcPts val="6000"/>
              </a:spcBef>
              <a:buClr>
                <a:srgbClr val="021CA2"/>
              </a:buClr>
              <a:buSzPct val="50000"/>
              <a:buFont typeface="Wingdings 2"/>
              <a:buBlip>
                <a:blip r:embed="rId2"/>
              </a:buBlip>
              <a:defRPr sz="2813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Eseguire una adeguata sutura può ripristinare l’integrità strutturale e funzionale delle strutture coinvolte</a:t>
            </a:r>
          </a:p>
          <a:p>
            <a:pPr marL="264858" marR="56065" indent="-264858" algn="just" defTabSz="1256538">
              <a:lnSpc>
                <a:spcPct val="120000"/>
              </a:lnSpc>
              <a:spcBef>
                <a:spcPts val="6000"/>
              </a:spcBef>
              <a:buClr>
                <a:srgbClr val="021CA2"/>
              </a:buClr>
              <a:buSzPct val="50000"/>
              <a:buFont typeface="Wingdings 2"/>
              <a:buBlip>
                <a:blip r:embed="rId2"/>
              </a:buBlip>
              <a:defRPr sz="2813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L’ispezione può prevenire complicanze importanti da lesioni occulte</a:t>
            </a:r>
          </a:p>
          <a:p>
            <a:pPr marL="264858" marR="56065" indent="-264858" algn="just" defTabSz="1256538">
              <a:lnSpc>
                <a:spcPct val="120000"/>
              </a:lnSpc>
              <a:spcBef>
                <a:spcPts val="6000"/>
              </a:spcBef>
              <a:buClr>
                <a:srgbClr val="021CA2"/>
              </a:buClr>
              <a:buSzPct val="50000"/>
              <a:buFont typeface="Wingdings 2"/>
              <a:buBlip>
                <a:blip r:embed="rId2"/>
              </a:buBlip>
              <a:defRPr sz="2813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Necessarie la documentazione e il follow up</a:t>
            </a:r>
          </a:p>
          <a:p>
            <a:pPr marL="264858" marR="56065" indent="-264858" algn="just" defTabSz="1256538">
              <a:lnSpc>
                <a:spcPct val="120000"/>
              </a:lnSpc>
              <a:spcBef>
                <a:spcPts val="6000"/>
              </a:spcBef>
              <a:buClr>
                <a:srgbClr val="021CA2"/>
              </a:buClr>
              <a:buSzPct val="50000"/>
              <a:buFont typeface="Wingdings 2"/>
              <a:buBlip>
                <a:blip r:embed="rId2"/>
              </a:buBlip>
              <a:defRPr sz="2813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Dopo il parto la vagina ha altre funzioni</a:t>
            </a:r>
          </a:p>
        </p:txBody>
      </p:sp>
      <p:grpSp>
        <p:nvGrpSpPr>
          <p:cNvPr id="710" name="vagina.jpg"/>
          <p:cNvGrpSpPr/>
          <p:nvPr/>
        </p:nvGrpSpPr>
        <p:grpSpPr>
          <a:xfrm>
            <a:off x="7848882" y="2459002"/>
            <a:ext cx="4927601" cy="7086601"/>
            <a:chOff x="0" y="0"/>
            <a:chExt cx="4927600" cy="7086600"/>
          </a:xfrm>
        </p:grpSpPr>
        <p:pic>
          <p:nvPicPr>
            <p:cNvPr id="709" name="vagina.jpg" descr="vagina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00" y="38100"/>
              <a:ext cx="4851400" cy="701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8" name="vagina.jpg" descr="vagina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927600" cy="7086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0" grpId="2"/>
      <p:bldP build="p" bldLvl="1" animBg="1" rev="0" advAuto="0" spid="7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LACERAZIONI DEL 1/3 SUPERIORE DELLA VAGINA"/>
          <p:cNvGrpSpPr/>
          <p:nvPr/>
        </p:nvGrpSpPr>
        <p:grpSpPr>
          <a:xfrm>
            <a:off x="1173435" y="266699"/>
            <a:ext cx="10657930" cy="1479403"/>
            <a:chOff x="0" y="0"/>
            <a:chExt cx="10657929" cy="1479401"/>
          </a:xfrm>
        </p:grpSpPr>
        <p:sp>
          <p:nvSpPr>
            <p:cNvPr id="278" name="LACERAZIONI DEL 1/3 SUPERIORE DELLA VAGINA"/>
            <p:cNvSpPr/>
            <p:nvPr/>
          </p:nvSpPr>
          <p:spPr>
            <a:xfrm>
              <a:off x="38100" y="38100"/>
              <a:ext cx="10581730" cy="140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LACERAZIONI DEL 1/3 SUPERIORE DELLA VAGINA</a:t>
              </a:r>
            </a:p>
          </p:txBody>
        </p:sp>
        <p:pic>
          <p:nvPicPr>
            <p:cNvPr id="277" name="LACERAZIONI DEL 1/3 SUPERIORE DELLA VAGINA" descr="LACERAZIONI DEL 1/3 SUPERIORE DELLA VAGINA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0657931" cy="1479403"/>
            </a:xfrm>
            <a:prstGeom prst="rect">
              <a:avLst/>
            </a:prstGeom>
            <a:effectLst/>
          </p:spPr>
        </p:pic>
      </p:grpSp>
      <p:grpSp>
        <p:nvGrpSpPr>
          <p:cNvPr id="282" name="possono essere isolate…"/>
          <p:cNvGrpSpPr/>
          <p:nvPr/>
        </p:nvGrpSpPr>
        <p:grpSpPr>
          <a:xfrm>
            <a:off x="960511" y="2028328"/>
            <a:ext cx="11083778" cy="3122416"/>
            <a:chOff x="0" y="0"/>
            <a:chExt cx="11083776" cy="3122414"/>
          </a:xfrm>
        </p:grpSpPr>
        <p:sp>
          <p:nvSpPr>
            <p:cNvPr id="281" name="possono essere isolate…"/>
            <p:cNvSpPr/>
            <p:nvPr/>
          </p:nvSpPr>
          <p:spPr>
            <a:xfrm>
              <a:off x="38100" y="38100"/>
              <a:ext cx="11007577" cy="3046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32114" marR="57799" indent="-374315" algn="just" defTabSz="647700">
                <a:lnSpc>
                  <a:spcPct val="120000"/>
                </a:lnSpc>
                <a:buSzPct val="75000"/>
                <a:buChar char="-"/>
                <a:defRPr sz="2700">
                  <a:solidFill>
                    <a:srgbClr val="53585F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r>
                <a:t>possono essere isolate</a:t>
              </a:r>
            </a:p>
            <a:p>
              <a:pPr marL="432114" marR="57799" indent="-374315" algn="just" defTabSz="647700">
                <a:lnSpc>
                  <a:spcPct val="120000"/>
                </a:lnSpc>
                <a:buSzPct val="75000"/>
                <a:buChar char="-"/>
                <a:defRPr sz="2700">
                  <a:solidFill>
                    <a:srgbClr val="53585F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r>
                <a:t>possono rappresentare l’estensione al fornice vaginale di una lacerazione cervicale </a:t>
              </a:r>
            </a:p>
            <a:p>
              <a:pPr marL="432114" marR="57799" indent="-374315" algn="just" defTabSz="647700">
                <a:lnSpc>
                  <a:spcPct val="120000"/>
                </a:lnSpc>
                <a:buSzPct val="75000"/>
                <a:buChar char="-"/>
                <a:defRPr sz="2700">
                  <a:solidFill>
                    <a:srgbClr val="53585F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r>
                <a:t>possono rappresentare l’estensione in profondità di lacerazioni del perineo e della metà inferiore della vagina.</a:t>
              </a:r>
            </a:p>
          </p:txBody>
        </p:sp>
        <p:pic>
          <p:nvPicPr>
            <p:cNvPr id="280" name="possono essere isolate…" descr="possono essere isolate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1083778" cy="3122415"/>
            </a:xfrm>
            <a:prstGeom prst="rect">
              <a:avLst/>
            </a:prstGeom>
            <a:effectLst/>
          </p:spPr>
        </p:pic>
      </p:grpSp>
      <p:grpSp>
        <p:nvGrpSpPr>
          <p:cNvPr id="285" name="Sono più comuni di quanto si sospetti.…"/>
          <p:cNvGrpSpPr/>
          <p:nvPr/>
        </p:nvGrpSpPr>
        <p:grpSpPr>
          <a:xfrm>
            <a:off x="889024" y="5788570"/>
            <a:ext cx="11226752" cy="3274617"/>
            <a:chOff x="0" y="0"/>
            <a:chExt cx="11226750" cy="3274615"/>
          </a:xfrm>
        </p:grpSpPr>
        <p:sp>
          <p:nvSpPr>
            <p:cNvPr id="284" name="Sono più comuni di quanto si sospetti.…"/>
            <p:cNvSpPr/>
            <p:nvPr/>
          </p:nvSpPr>
          <p:spPr>
            <a:xfrm>
              <a:off x="38099" y="38100"/>
              <a:ext cx="11150552" cy="3198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2700"/>
                </a:spcBef>
                <a:buClr>
                  <a:srgbClr val="000000"/>
                </a:buClr>
                <a:buFont typeface="Tahoma"/>
                <a:defRPr sz="2700">
                  <a:solidFill>
                    <a:srgbClr val="53585F"/>
                  </a:solidFill>
                  <a:uFill>
                    <a:solidFill>
                      <a:srgbClr val="E324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r>
                <a:t>Sono più comuni di quanto si sospetti. </a:t>
              </a:r>
            </a:p>
            <a:p>
              <a:pPr>
                <a:lnSpc>
                  <a:spcPct val="120000"/>
                </a:lnSpc>
                <a:spcBef>
                  <a:spcPts val="2700"/>
                </a:spcBef>
                <a:buClr>
                  <a:srgbClr val="000000"/>
                </a:buClr>
                <a:buFont typeface="Tahoma"/>
                <a:defRPr sz="2700">
                  <a:solidFill>
                    <a:srgbClr val="53585F"/>
                  </a:solidFill>
                  <a:uFill>
                    <a:solidFill>
                      <a:srgbClr val="E324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r>
                <a:t>Sono sovrapponibili alle lacerazioni cervicali dal punto di vista clinico </a:t>
              </a:r>
            </a:p>
            <a:p>
              <a:pPr>
                <a:lnSpc>
                  <a:spcPct val="120000"/>
                </a:lnSpc>
                <a:spcBef>
                  <a:spcPts val="2700"/>
                </a:spcBef>
                <a:buClr>
                  <a:srgbClr val="000000"/>
                </a:buClr>
                <a:buFont typeface="Tahoma"/>
                <a:defRPr sz="2700">
                  <a:solidFill>
                    <a:srgbClr val="53585F"/>
                  </a:solidFill>
                  <a:uFill>
                    <a:solidFill>
                      <a:srgbClr val="E324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r>
                <a:t>La diagnosi viene confermata ispezionando il collo dell’utero e la parte superiore della vagina (dopo aver applicato due valve lunghe).</a:t>
              </a:r>
            </a:p>
          </p:txBody>
        </p:sp>
        <p:pic>
          <p:nvPicPr>
            <p:cNvPr id="283" name="Sono più comuni di quanto si sospetti.…" descr="Sono più comuni di quanto si sospetti.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226751" cy="32746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a_wound_of_love_by_starshrouded-d1tcnr6.jpg"/>
          <p:cNvGrpSpPr/>
          <p:nvPr/>
        </p:nvGrpSpPr>
        <p:grpSpPr>
          <a:xfrm>
            <a:off x="-59832" y="-1349182"/>
            <a:ext cx="9786722" cy="11282117"/>
            <a:chOff x="0" y="0"/>
            <a:chExt cx="9786720" cy="11282116"/>
          </a:xfrm>
        </p:grpSpPr>
        <p:pic>
          <p:nvPicPr>
            <p:cNvPr id="713" name="a_wound_of_love_by_starshrouded-d1tcnr6.jpg" descr="a_wound_of_love_by_starshrouded-d1tcnr6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9685121" cy="111805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2" name="a_wound_of_love_by_starshrouded-d1tcnr6.jpg" descr="a_wound_of_love_by_starshrouded-d1tcnr6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86721" cy="11282117"/>
            </a:xfrm>
            <a:prstGeom prst="rect">
              <a:avLst/>
            </a:prstGeom>
            <a:effectLst/>
          </p:spPr>
        </p:pic>
      </p:grpSp>
      <p:grpSp>
        <p:nvGrpSpPr>
          <p:cNvPr id="717" name="Thank…"/>
          <p:cNvGrpSpPr/>
          <p:nvPr/>
        </p:nvGrpSpPr>
        <p:grpSpPr>
          <a:xfrm>
            <a:off x="10742259" y="2118642"/>
            <a:ext cx="657579" cy="5516316"/>
            <a:chOff x="0" y="0"/>
            <a:chExt cx="657577" cy="5516315"/>
          </a:xfrm>
        </p:grpSpPr>
        <p:sp>
          <p:nvSpPr>
            <p:cNvPr id="716" name="Thank…"/>
            <p:cNvSpPr/>
            <p:nvPr/>
          </p:nvSpPr>
          <p:spPr>
            <a:xfrm>
              <a:off x="12700" y="12700"/>
              <a:ext cx="632178" cy="5490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6435" tIns="126435" rIns="126435" bIns="126435" numCol="1" anchor="ctr">
              <a:spAutoFit/>
            </a:bodyPr>
            <a:lstStyle/>
            <a:p>
              <a:pPr defTabSz="406400"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Thank </a:t>
              </a:r>
            </a:p>
            <a:p>
              <a:pPr defTabSz="406400"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</a:p>
            <a:p>
              <a:pPr defTabSz="406400"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you</a:t>
              </a:r>
            </a:p>
          </p:txBody>
        </p:sp>
        <p:pic>
          <p:nvPicPr>
            <p:cNvPr id="715" name="Thank…" descr="Thank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7578" cy="55163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perineo_nella_femmina.jpg" descr="perineo_nella_femmina.jpg"/>
          <p:cNvPicPr>
            <a:picLocks noChangeAspect="0"/>
          </p:cNvPicPr>
          <p:nvPr/>
        </p:nvPicPr>
        <p:blipFill>
          <a:blip r:embed="rId2">
            <a:extLst/>
          </a:blip>
          <a:srcRect l="0" t="0" r="0" b="24760"/>
          <a:stretch>
            <a:fillRect/>
          </a:stretch>
        </p:blipFill>
        <p:spPr>
          <a:xfrm>
            <a:off x="1149350" y="1054101"/>
            <a:ext cx="10706100" cy="86867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2" name="IL PERINEO"/>
          <p:cNvGrpSpPr/>
          <p:nvPr/>
        </p:nvGrpSpPr>
        <p:grpSpPr>
          <a:xfrm>
            <a:off x="4546600" y="152400"/>
            <a:ext cx="3708400" cy="800100"/>
            <a:chOff x="0" y="0"/>
            <a:chExt cx="3708400" cy="800100"/>
          </a:xfrm>
        </p:grpSpPr>
        <p:sp>
          <p:nvSpPr>
            <p:cNvPr id="721" name="IL PERINEO"/>
            <p:cNvSpPr/>
            <p:nvPr/>
          </p:nvSpPr>
          <p:spPr>
            <a:xfrm>
              <a:off x="38100" y="38100"/>
              <a:ext cx="363220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 sz="4000"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IL PERINEO</a:t>
              </a:r>
            </a:p>
          </p:txBody>
        </p:sp>
        <p:pic>
          <p:nvPicPr>
            <p:cNvPr id="720" name="IL PERINEO" descr="IL PERIN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08400" cy="800100"/>
            </a:xfrm>
            <a:prstGeom prst="rect">
              <a:avLst/>
            </a:prstGeom>
            <a:effectLst/>
          </p:spPr>
        </p:pic>
      </p:grpSp>
      <p:sp>
        <p:nvSpPr>
          <p:cNvPr id="723" name="Triangolo"/>
          <p:cNvSpPr/>
          <p:nvPr/>
        </p:nvSpPr>
        <p:spPr>
          <a:xfrm>
            <a:off x="1159321" y="1143248"/>
            <a:ext cx="4255890" cy="7992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724" name="Triangolo"/>
          <p:cNvSpPr/>
          <p:nvPr/>
        </p:nvSpPr>
        <p:spPr>
          <a:xfrm rot="10804067">
            <a:off x="7114427" y="1270635"/>
            <a:ext cx="4542778" cy="8492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725" name="Rettangolo"/>
          <p:cNvSpPr/>
          <p:nvPr/>
        </p:nvSpPr>
        <p:spPr>
          <a:xfrm>
            <a:off x="4737100" y="1167854"/>
            <a:ext cx="3708400" cy="800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726" name="Rettangolo"/>
          <p:cNvSpPr/>
          <p:nvPr/>
        </p:nvSpPr>
        <p:spPr>
          <a:xfrm>
            <a:off x="1206500" y="9192319"/>
            <a:ext cx="10388600" cy="5697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CLINICA"/>
          <p:cNvGrpSpPr/>
          <p:nvPr/>
        </p:nvGrpSpPr>
        <p:grpSpPr>
          <a:xfrm>
            <a:off x="4631134" y="317499"/>
            <a:ext cx="3742532" cy="1479403"/>
            <a:chOff x="0" y="0"/>
            <a:chExt cx="3742531" cy="1479401"/>
          </a:xfrm>
        </p:grpSpPr>
        <p:sp>
          <p:nvSpPr>
            <p:cNvPr id="288" name="CLINICA"/>
            <p:cNvSpPr/>
            <p:nvPr/>
          </p:nvSpPr>
          <p:spPr>
            <a:xfrm>
              <a:off x="38100" y="38100"/>
              <a:ext cx="3666332" cy="140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 sz="4000"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CLINICA</a:t>
              </a:r>
            </a:p>
          </p:txBody>
        </p:sp>
        <p:pic>
          <p:nvPicPr>
            <p:cNvPr id="287" name="CLINICA" descr="CLINICA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3742533" cy="1479403"/>
            </a:xfrm>
            <a:prstGeom prst="rect">
              <a:avLst/>
            </a:prstGeom>
            <a:effectLst/>
          </p:spPr>
        </p:pic>
      </p:grpSp>
      <p:grpSp>
        <p:nvGrpSpPr>
          <p:cNvPr id="292" name="Assente: se non vi è emorragia e se sono di estensione limitata, molto spesso le lacerazioni isolate del terzo superiore della vagina non vengono diagnosticate e guariscono in modo spontaneo.…"/>
          <p:cNvGrpSpPr/>
          <p:nvPr/>
        </p:nvGrpSpPr>
        <p:grpSpPr>
          <a:xfrm>
            <a:off x="342428" y="2397521"/>
            <a:ext cx="12319944" cy="5793831"/>
            <a:chOff x="0" y="0"/>
            <a:chExt cx="12319942" cy="5793829"/>
          </a:xfrm>
        </p:grpSpPr>
        <p:sp>
          <p:nvSpPr>
            <p:cNvPr id="291" name="Assente: se non vi è emorragia e se sono di estensione limitata, molto spesso le lacerazioni isolate del terzo superiore della vagina non vengono diagnosticate e guariscono in modo spontaneo.…"/>
            <p:cNvSpPr/>
            <p:nvPr/>
          </p:nvSpPr>
          <p:spPr>
            <a:xfrm>
              <a:off x="38099" y="38099"/>
              <a:ext cx="12243744" cy="5717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2700"/>
                </a:spcBef>
                <a:defRPr sz="32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Assente</a:t>
              </a:r>
              <a:r>
                <a:t>: se non vi è emorragia e se sono di estensione limitata, molto spesso le lacerazioni isolate del terzo superiore della vagina non vengono diagnosticate e guariscono in modo spontaneo.</a:t>
              </a:r>
            </a:p>
            <a:p>
              <a:pPr algn="just">
                <a:lnSpc>
                  <a:spcPct val="120000"/>
                </a:lnSpc>
                <a:spcBef>
                  <a:spcPts val="2700"/>
                </a:spcBef>
                <a:defRPr sz="32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Perdita ematica</a:t>
              </a:r>
            </a:p>
            <a:p>
              <a:pPr algn="just">
                <a:lnSpc>
                  <a:spcPct val="120000"/>
                </a:lnSpc>
                <a:spcBef>
                  <a:spcPts val="2700"/>
                </a:spcBef>
                <a:defRPr sz="32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Ematoma</a:t>
              </a:r>
              <a:r>
                <a:t>: la perdita ematica genitale può essere scarsa o assente. </a:t>
              </a:r>
            </a:p>
          </p:txBody>
        </p:sp>
        <p:pic>
          <p:nvPicPr>
            <p:cNvPr id="290" name="Assente: se non vi è emorragia e se sono di estensione limitata, molto spesso le lacerazioni isolate del terzo superiore della vagina non vengono diagnosticate e guariscono in modo spontaneo.…" descr="Assente: se non vi è emorragia e se sono di estensione limitata, molto spesso le lacerazioni isolate del terzo superiore della vagina non vengono diagnosticate e guariscono in modo spontaneo.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319943" cy="5793831"/>
            </a:xfrm>
            <a:prstGeom prst="rect">
              <a:avLst/>
            </a:prstGeom>
            <a:effectLst/>
          </p:spPr>
        </p:pic>
      </p:grpSp>
      <p:pic>
        <p:nvPicPr>
          <p:cNvPr id="293" name="Linea" descr="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0" y="4924325"/>
            <a:ext cx="5392264" cy="101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LACERAZIONI DEL 1/3 INFERIORE DELLA VAGINA"/>
          <p:cNvGrpSpPr/>
          <p:nvPr/>
        </p:nvGrpSpPr>
        <p:grpSpPr>
          <a:xfrm>
            <a:off x="1205185" y="595709"/>
            <a:ext cx="10594430" cy="1150393"/>
            <a:chOff x="0" y="0"/>
            <a:chExt cx="10594429" cy="1150391"/>
          </a:xfrm>
        </p:grpSpPr>
        <p:sp>
          <p:nvSpPr>
            <p:cNvPr id="297" name="LACERAZIONI DEL 1/3 INFERIORE DELLA VAGINA"/>
            <p:cNvSpPr/>
            <p:nvPr/>
          </p:nvSpPr>
          <p:spPr>
            <a:xfrm>
              <a:off x="38100" y="38100"/>
              <a:ext cx="10518230" cy="1074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LACERAZIONI DEL 1/3 INFERIORE DELLA VAGINA</a:t>
              </a:r>
            </a:p>
          </p:txBody>
        </p:sp>
        <p:pic>
          <p:nvPicPr>
            <p:cNvPr id="296" name="LACERAZIONI DEL 1/3 INFERIORE DELLA VAGINA" descr="LACERAZIONI DEL 1/3 INFERIORE DELLA VAGINA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0594431" cy="1150392"/>
            </a:xfrm>
            <a:prstGeom prst="rect">
              <a:avLst/>
            </a:prstGeom>
            <a:effectLst/>
          </p:spPr>
        </p:pic>
      </p:grpSp>
      <p:grpSp>
        <p:nvGrpSpPr>
          <p:cNvPr id="301" name="Si accompagnano quasi sempre a lacerazioni del perineo e della vulva.…"/>
          <p:cNvGrpSpPr/>
          <p:nvPr/>
        </p:nvGrpSpPr>
        <p:grpSpPr>
          <a:xfrm>
            <a:off x="517922" y="2893069"/>
            <a:ext cx="11968956" cy="5001569"/>
            <a:chOff x="0" y="0"/>
            <a:chExt cx="11968955" cy="5001567"/>
          </a:xfrm>
        </p:grpSpPr>
        <p:sp>
          <p:nvSpPr>
            <p:cNvPr id="300" name="Si accompagnano quasi sempre a lacerazioni del perineo e della vulva.…"/>
            <p:cNvSpPr/>
            <p:nvPr/>
          </p:nvSpPr>
          <p:spPr>
            <a:xfrm>
              <a:off x="38099" y="38100"/>
              <a:ext cx="11892757" cy="4925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2700"/>
                </a:spcBef>
                <a:defRPr sz="28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Si accompagnano quasi sempre a lacerazioni del perineo e della vulva.</a:t>
              </a:r>
            </a:p>
            <a:p>
              <a:pPr algn="just">
                <a:lnSpc>
                  <a:spcPct val="120000"/>
                </a:lnSpc>
                <a:spcBef>
                  <a:spcPts val="2700"/>
                </a:spcBef>
                <a:defRPr sz="28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Sono divise in:</a:t>
              </a:r>
            </a:p>
            <a:p>
              <a:pPr algn="just">
                <a:lnSpc>
                  <a:spcPct val="120000"/>
                </a:lnSpc>
                <a:spcBef>
                  <a:spcPts val="2700"/>
                </a:spcBef>
                <a:def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b="1" u="sng">
                  <a:uFill>
                    <a:solidFill>
                      <a:srgbClr val="E32400"/>
                    </a:solidFill>
                  </a:uFill>
                  <a:latin typeface="Tahoma"/>
                  <a:ea typeface="Tahoma"/>
                  <a:cs typeface="Tahoma"/>
                  <a:sym typeface="Tahoma"/>
                </a:rPr>
                <a:t>lacerazioni vulvari</a:t>
              </a:r>
              <a:r>
                <a:rPr u="sng"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rPr>
                <a:t>:</a:t>
              </a:r>
              <a:r>
                <a:rPr>
                  <a:latin typeface="Tahoma"/>
                  <a:ea typeface="Tahoma"/>
                  <a:cs typeface="Tahoma"/>
                  <a:sym typeface="Tahoma"/>
                </a:rPr>
                <a:t> localizzate alle strutture della vulva che compongono il perineo anteriore. </a:t>
              </a:r>
              <a:endParaRPr>
                <a:latin typeface="Tahoma"/>
                <a:ea typeface="Tahoma"/>
                <a:cs typeface="Tahoma"/>
                <a:sym typeface="Tahoma"/>
              </a:endParaRPr>
            </a:p>
            <a:p>
              <a:pPr algn="just">
                <a:lnSpc>
                  <a:spcPct val="120000"/>
                </a:lnSpc>
                <a:spcBef>
                  <a:spcPts val="2700"/>
                </a:spcBef>
                <a:def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b="1" u="sng">
                  <a:uFill>
                    <a:solidFill>
                      <a:srgbClr val="E32400"/>
                    </a:solidFill>
                  </a:uFill>
                  <a:latin typeface="Tahoma"/>
                  <a:ea typeface="Tahoma"/>
                  <a:cs typeface="Tahoma"/>
                  <a:sym typeface="Tahoma"/>
                </a:rPr>
                <a:t>lacerazioni perineali</a:t>
              </a:r>
              <a:r>
                <a:rPr u="sng"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rPr>
                <a:t>:</a:t>
              </a:r>
              <a:r>
                <a:rPr>
                  <a:latin typeface="Tahoma"/>
                  <a:ea typeface="Tahoma"/>
                  <a:cs typeface="Tahoma"/>
                  <a:sym typeface="Tahoma"/>
                </a:rPr>
                <a:t> interessano il perineo posteriore;</a:t>
              </a:r>
              <a:endParaRPr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99" name="Si accompagnano quasi sempre a lacerazioni del perineo e della vulva.…" descr="Si accompagnano quasi sempre a lacerazioni del perineo e della vulva.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1968957" cy="50015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LACERAZIONI VULVARI"/>
          <p:cNvGrpSpPr/>
          <p:nvPr/>
        </p:nvGrpSpPr>
        <p:grpSpPr>
          <a:xfrm>
            <a:off x="3346474" y="266700"/>
            <a:ext cx="6311852" cy="931417"/>
            <a:chOff x="0" y="0"/>
            <a:chExt cx="6311850" cy="931416"/>
          </a:xfrm>
        </p:grpSpPr>
        <p:sp>
          <p:nvSpPr>
            <p:cNvPr id="304" name="LACERAZIONI VULVARI"/>
            <p:cNvSpPr/>
            <p:nvPr/>
          </p:nvSpPr>
          <p:spPr>
            <a:xfrm>
              <a:off x="38100" y="38100"/>
              <a:ext cx="6235651" cy="855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 sz="4000"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LACERAZIONI VULVARI</a:t>
              </a:r>
            </a:p>
          </p:txBody>
        </p:sp>
        <p:pic>
          <p:nvPicPr>
            <p:cNvPr id="303" name="LACERAZIONI VULVARI" descr="LACERAZIONI VULVARI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11851" cy="931417"/>
            </a:xfrm>
            <a:prstGeom prst="rect">
              <a:avLst/>
            </a:prstGeom>
            <a:effectLst/>
          </p:spPr>
        </p:pic>
      </p:grpSp>
      <p:grpSp>
        <p:nvGrpSpPr>
          <p:cNvPr id="308" name="anteriori (paraclitoridee, parauretrali)…"/>
          <p:cNvGrpSpPr/>
          <p:nvPr/>
        </p:nvGrpSpPr>
        <p:grpSpPr>
          <a:xfrm>
            <a:off x="2627957" y="1797694"/>
            <a:ext cx="7748886" cy="2807644"/>
            <a:chOff x="0" y="0"/>
            <a:chExt cx="7748885" cy="2807642"/>
          </a:xfrm>
        </p:grpSpPr>
        <p:sp>
          <p:nvSpPr>
            <p:cNvPr id="307" name="anteriori (paraclitoridee, parauretrali)…"/>
            <p:cNvSpPr/>
            <p:nvPr/>
          </p:nvSpPr>
          <p:spPr>
            <a:xfrm>
              <a:off x="38100" y="38100"/>
              <a:ext cx="7672686" cy="273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56126" indent="-556126" algn="just">
                <a:lnSpc>
                  <a:spcPct val="150000"/>
                </a:lnSpc>
                <a:buSzPct val="100000"/>
                <a:buAutoNum type="arabicPeriod" startAt="1"/>
                <a:defRPr sz="32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anteriori (paraclitoridee, parauretrali)</a:t>
              </a:r>
            </a:p>
            <a:p>
              <a:pPr marL="556126" indent="-556126" algn="just">
                <a:lnSpc>
                  <a:spcPct val="150000"/>
                </a:lnSpc>
                <a:buSzPct val="100000"/>
                <a:buAutoNum type="arabicPeriod" startAt="1"/>
                <a:defRPr sz="32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laterali (piccole labbra)</a:t>
              </a:r>
            </a:p>
            <a:p>
              <a:pPr marL="556126" indent="-556126" algn="just">
                <a:lnSpc>
                  <a:spcPct val="150000"/>
                </a:lnSpc>
                <a:buSzPct val="100000"/>
                <a:buAutoNum type="arabicPeriod" startAt="1"/>
                <a:defRPr sz="32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posteriori</a:t>
              </a:r>
            </a:p>
          </p:txBody>
        </p:sp>
        <p:pic>
          <p:nvPicPr>
            <p:cNvPr id="306" name="anteriori (paraclitoridee, parauretrali)…" descr="anteriori (paraclitoridee, parauretrali)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748886" cy="2807643"/>
            </a:xfrm>
            <a:prstGeom prst="rect">
              <a:avLst/>
            </a:prstGeom>
            <a:effectLst/>
          </p:spPr>
        </p:pic>
      </p:grpSp>
      <p:pic>
        <p:nvPicPr>
          <p:cNvPr id="309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4150" y="4656931"/>
            <a:ext cx="5016500" cy="4973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1266" y="1779885"/>
            <a:ext cx="3382268" cy="33167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4" name="LACERAZIONI VULVARI"/>
          <p:cNvGrpSpPr/>
          <p:nvPr/>
        </p:nvGrpSpPr>
        <p:grpSpPr>
          <a:xfrm>
            <a:off x="1920478" y="266699"/>
            <a:ext cx="9163844" cy="1479403"/>
            <a:chOff x="0" y="0"/>
            <a:chExt cx="9163843" cy="1479401"/>
          </a:xfrm>
        </p:grpSpPr>
        <p:sp>
          <p:nvSpPr>
            <p:cNvPr id="313" name="LACERAZIONI VULVARI"/>
            <p:cNvSpPr/>
            <p:nvPr/>
          </p:nvSpPr>
          <p:spPr>
            <a:xfrm>
              <a:off x="38100" y="38100"/>
              <a:ext cx="9087644" cy="140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 sz="4000"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LACERAZIONI VULVARI</a:t>
              </a:r>
            </a:p>
          </p:txBody>
        </p:sp>
        <p:pic>
          <p:nvPicPr>
            <p:cNvPr id="312" name="LACERAZIONI VULVARI" descr="LACERAZIONI VULVARI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9163845" cy="1479403"/>
            </a:xfrm>
            <a:prstGeom prst="rect">
              <a:avLst/>
            </a:prstGeom>
            <a:effectLst/>
          </p:spPr>
        </p:pic>
      </p:grpSp>
      <p:grpSp>
        <p:nvGrpSpPr>
          <p:cNvPr id="317" name="Possono dare intenso sanguinamento per l’interessamento di strutture vascolari di tipo cavernoso (bulbo del vestibolo).…"/>
          <p:cNvGrpSpPr/>
          <p:nvPr/>
        </p:nvGrpSpPr>
        <p:grpSpPr>
          <a:xfrm>
            <a:off x="441424" y="4972694"/>
            <a:ext cx="12121952" cy="3898405"/>
            <a:chOff x="0" y="0"/>
            <a:chExt cx="12121951" cy="3898403"/>
          </a:xfrm>
        </p:grpSpPr>
        <p:sp>
          <p:nvSpPr>
            <p:cNvPr id="316" name="Possono dare intenso sanguinamento per l’interessamento di strutture vascolari di tipo cavernoso (bulbo del vestibolo).…"/>
            <p:cNvSpPr/>
            <p:nvPr/>
          </p:nvSpPr>
          <p:spPr>
            <a:xfrm>
              <a:off x="38100" y="38100"/>
              <a:ext cx="12045752" cy="382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2700"/>
                </a:spcBef>
                <a:buClr>
                  <a:srgbClr val="000000"/>
                </a:buClr>
                <a:buFont typeface="Tahoma"/>
                <a:defRPr sz="28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Possono dare </a:t>
              </a:r>
              <a:r>
                <a:rPr>
                  <a:uFill>
                    <a:solidFill>
                      <a:srgbClr val="E32400"/>
                    </a:solidFill>
                  </a:uFill>
                </a:rPr>
                <a:t>intenso sanguinamento</a:t>
              </a:r>
              <a:r>
                <a:t> per l’interessamento di strutture vascolari di tipo cavernoso (bulbo del vestibolo). </a:t>
              </a:r>
            </a:p>
            <a:p>
              <a:pPr>
                <a:spcBef>
                  <a:spcPts val="2700"/>
                </a:spcBef>
                <a:buClr>
                  <a:srgbClr val="000000"/>
                </a:buClr>
                <a:buFont typeface="Tahoma"/>
                <a:defRPr sz="28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In caso di sanguinamento devono essere suturate. </a:t>
              </a:r>
              <a:r>
                <a:rPr>
                  <a:uFill>
                    <a:solidFill>
                      <a:srgbClr val="E32400"/>
                    </a:solidFill>
                  </a:uFill>
                </a:rPr>
                <a:t>La sutura può essere complessa</a:t>
              </a:r>
              <a:r>
                <a:t> per la delicatezza delle strutture interessate.</a:t>
              </a:r>
            </a:p>
            <a:p>
              <a:pPr>
                <a:spcBef>
                  <a:spcPts val="2700"/>
                </a:spcBef>
                <a:buClr>
                  <a:srgbClr val="000000"/>
                </a:buClr>
                <a:buFont typeface="Tahoma"/>
                <a:defRPr sz="28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Nella maggioranza dei casi però sono limitate a brevi soluzioni di continuo superficiali che </a:t>
              </a:r>
              <a:r>
                <a:rPr>
                  <a:uFill>
                    <a:solidFill>
                      <a:srgbClr val="E32400"/>
                    </a:solidFill>
                  </a:uFill>
                </a:rPr>
                <a:t>non richiedono alcun trattamento</a:t>
              </a:r>
              <a:r>
                <a:t>.</a:t>
              </a:r>
            </a:p>
          </p:txBody>
        </p:sp>
        <p:pic>
          <p:nvPicPr>
            <p:cNvPr id="315" name="Possono dare intenso sanguinamento per l’interessamento di strutture vascolari di tipo cavernoso (bulbo del vestibolo).…" descr="Possono dare intenso sanguinamento per l’interessamento di strutture vascolari di tipo cavernoso (bulbo del vestibolo).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2121953" cy="389840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LACERAZIONI PERINEALI"/>
          <p:cNvGrpSpPr/>
          <p:nvPr/>
        </p:nvGrpSpPr>
        <p:grpSpPr>
          <a:xfrm>
            <a:off x="3279899" y="279400"/>
            <a:ext cx="6445002" cy="1035249"/>
            <a:chOff x="0" y="0"/>
            <a:chExt cx="6445001" cy="1035248"/>
          </a:xfrm>
        </p:grpSpPr>
        <p:sp>
          <p:nvSpPr>
            <p:cNvPr id="320" name="LACERAZIONI PERINEALI"/>
            <p:cNvSpPr/>
            <p:nvPr/>
          </p:nvSpPr>
          <p:spPr>
            <a:xfrm>
              <a:off x="38100" y="38100"/>
              <a:ext cx="6368802" cy="959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defTabSz="647700">
                <a:buClr>
                  <a:srgbClr val="FF2600"/>
                </a:buClr>
                <a:buFont typeface="Helvetica"/>
                <a:defRPr>
                  <a:solidFill>
                    <a:srgbClr val="A8C6FE"/>
                  </a:solidFill>
                  <a:uFill>
                    <a:solidFill>
                      <a:srgbClr val="A8C6FE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LACERAZIONI PERINEALI</a:t>
              </a:r>
            </a:p>
          </p:txBody>
        </p:sp>
        <p:pic>
          <p:nvPicPr>
            <p:cNvPr id="319" name="LACERAZIONI PERINEALI" descr="LACERAZIONI PERINEALI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45002" cy="1035249"/>
            </a:xfrm>
            <a:prstGeom prst="rect">
              <a:avLst/>
            </a:prstGeom>
            <a:effectLst/>
          </p:spPr>
        </p:pic>
      </p:grpSp>
      <p:grpSp>
        <p:nvGrpSpPr>
          <p:cNvPr id="324" name="in rapporto alla loro estensione si dividono in 4 gradi"/>
          <p:cNvGrpSpPr/>
          <p:nvPr/>
        </p:nvGrpSpPr>
        <p:grpSpPr>
          <a:xfrm>
            <a:off x="2146300" y="1789558"/>
            <a:ext cx="8712200" cy="1279080"/>
            <a:chOff x="0" y="0"/>
            <a:chExt cx="8712200" cy="1279078"/>
          </a:xfrm>
        </p:grpSpPr>
        <p:sp>
          <p:nvSpPr>
            <p:cNvPr id="323" name="in rapporto alla loro estensione si dividono in 4 gradi"/>
            <p:cNvSpPr/>
            <p:nvPr/>
          </p:nvSpPr>
          <p:spPr>
            <a:xfrm>
              <a:off x="38100" y="38100"/>
              <a:ext cx="8636000" cy="120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150000"/>
                </a:lnSpc>
                <a:defRPr sz="2800">
                  <a:solidFill>
                    <a:srgbClr val="53585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in rapporto alla loro estensione si dividono in 4 gradi</a:t>
              </a:r>
            </a:p>
          </p:txBody>
        </p:sp>
        <p:pic>
          <p:nvPicPr>
            <p:cNvPr id="322" name="in rapporto alla loro estensione si dividono in 4 gradi" descr="in rapporto alla loro estensione si dividono in 4 gradi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8712201" cy="1279080"/>
            </a:xfrm>
            <a:prstGeom prst="rect">
              <a:avLst/>
            </a:prstGeom>
            <a:effectLst/>
          </p:spPr>
        </p:pic>
      </p:grpSp>
      <p:pic>
        <p:nvPicPr>
          <p:cNvPr id="325" name="image.jpg" descr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97" y="5525336"/>
            <a:ext cx="1573783" cy="3592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7230" y="3652075"/>
            <a:ext cx="1866268" cy="3878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.jpg" descr="image.jp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57798" y="3084035"/>
            <a:ext cx="6963321" cy="5596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24567" y="5207695"/>
            <a:ext cx="4649087" cy="398546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Rettangolo"/>
          <p:cNvSpPr/>
          <p:nvPr/>
        </p:nvSpPr>
        <p:spPr>
          <a:xfrm>
            <a:off x="3263900" y="3180407"/>
            <a:ext cx="6951117" cy="4771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