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2" r:id="rId3"/>
    <p:sldId id="341" r:id="rId4"/>
    <p:sldId id="256" r:id="rId5"/>
    <p:sldId id="282" r:id="rId7"/>
    <p:sldId id="292" r:id="rId8"/>
    <p:sldId id="356" r:id="rId9"/>
    <p:sldId id="262" r:id="rId10"/>
    <p:sldId id="293" r:id="rId11"/>
    <p:sldId id="357" r:id="rId12"/>
    <p:sldId id="294" r:id="rId13"/>
    <p:sldId id="298" r:id="rId14"/>
    <p:sldId id="358" r:id="rId15"/>
    <p:sldId id="297" r:id="rId16"/>
    <p:sldId id="340" r:id="rId17"/>
    <p:sldId id="359" r:id="rId18"/>
    <p:sldId id="360" r:id="rId19"/>
    <p:sldId id="361" r:id="rId20"/>
    <p:sldId id="300" r:id="rId21"/>
    <p:sldId id="302" r:id="rId22"/>
    <p:sldId id="30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9" r:id="rId31"/>
    <p:sldId id="331" r:id="rId32"/>
    <p:sldId id="350" r:id="rId33"/>
    <p:sldId id="351" r:id="rId34"/>
    <p:sldId id="352" r:id="rId35"/>
    <p:sldId id="353" r:id="rId36"/>
    <p:sldId id="332" r:id="rId37"/>
    <p:sldId id="333" r:id="rId38"/>
  </p:sldIdLst>
  <p:sldSz cx="9144000" cy="6858000" type="screen4x3"/>
  <p:notesSz cx="6858000" cy="9144000"/>
  <p:defaultTextStyle>
    <a:defPPr>
      <a:defRPr lang="it-IT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33"/>
    <a:srgbClr val="F1A817"/>
    <a:srgbClr val="99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0" autoAdjust="0"/>
    <p:restoredTop sz="94660"/>
  </p:normalViewPr>
  <p:slideViewPr>
    <p:cSldViewPr>
      <p:cViewPr varScale="1">
        <p:scale>
          <a:sx n="81" d="100"/>
          <a:sy n="81" d="100"/>
        </p:scale>
        <p:origin x="-2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8F14-EA59-477C-AEC8-1FE5D2246DD0}" type="datetimeFigureOut">
              <a:rPr lang="it-IT" smtClean="0"/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4555-3805-428E-9286-8E2FF1B59051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7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7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3765" indent="0" algn="ctr">
              <a:buNone/>
            </a:lvl3pPr>
            <a:lvl4pPr marL="1370965" indent="0" algn="ctr">
              <a:buNone/>
            </a:lvl4pPr>
            <a:lvl5pPr marL="1828165" indent="0" algn="ctr">
              <a:buNone/>
            </a:lvl5pPr>
            <a:lvl6pPr marL="2284730" indent="0" algn="ctr">
              <a:buNone/>
            </a:lvl6pPr>
            <a:lvl7pPr marL="2741930" indent="0" algn="ctr">
              <a:buNone/>
            </a:lvl7pPr>
            <a:lvl8pPr marL="3198495" indent="0" algn="ctr">
              <a:buNone/>
            </a:lvl8pPr>
            <a:lvl9pPr marL="3655695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697" rIns="45697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697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855252"/>
            <a:ext cx="4040188" cy="659352"/>
          </a:xfrm>
        </p:spPr>
        <p:txBody>
          <a:bodyPr lIns="45697" tIns="0" rIns="45697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62"/>
            <a:ext cx="4041775" cy="654843"/>
          </a:xfrm>
        </p:spPr>
        <p:txBody>
          <a:bodyPr lIns="45697" tIns="0" rIns="45697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456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3"/>
            <a:ext cx="2743200" cy="4572000"/>
          </a:xfrm>
        </p:spPr>
        <p:txBody>
          <a:bodyPr lIns="18278" rIns="1827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 hasCustomPrompt="1"/>
          </p:nvPr>
        </p:nvSpPr>
        <p:spPr>
          <a:xfrm>
            <a:off x="3575054" y="1676403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80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7" y="5359773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2" y="1177001"/>
            <a:ext cx="2212848" cy="1582621"/>
          </a:xfrm>
        </p:spPr>
        <p:txBody>
          <a:bodyPr vert="horz" lIns="45697" tIns="45697" rIns="45697" bIns="45697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2828785"/>
            <a:ext cx="2209800" cy="2179320"/>
          </a:xfrm>
        </p:spPr>
        <p:txBody>
          <a:bodyPr lIns="63974" rIns="45697" bIns="45697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609600" cy="365125"/>
          </a:xfrm>
        </p:spPr>
        <p:txBody>
          <a:bodyPr/>
          <a:lstStyle/>
          <a:p>
            <a:fld id="{4193767F-48B8-4C58-A6CB-99F4F16697F4}" type="slidenum">
              <a:rPr lang="it-IT" smtClean="0"/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7" rIns="91390" bIns="456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/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7" rIns="91390" bIns="456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/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7" rIns="91390" bIns="456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7" rIns="91390" bIns="456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697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390" tIns="45697" rIns="91390" bIns="45697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  <a:p>
            <a:pPr lvl="1" eaLnBrk="1" latinLnBrk="0" hangingPunct="1"/>
            <a:r>
              <a:rPr kumimoji="0" lang="it-IT" smtClean="0"/>
              <a:t>Secondo livello</a:t>
            </a:r>
            <a:endParaRPr kumimoji="0" lang="it-IT" smtClean="0"/>
          </a:p>
          <a:p>
            <a:pPr lvl="2" eaLnBrk="1" latinLnBrk="0" hangingPunct="1"/>
            <a:r>
              <a:rPr kumimoji="0" lang="it-IT" smtClean="0"/>
              <a:t>Terzo livello</a:t>
            </a:r>
            <a:endParaRPr kumimoji="0" lang="it-IT" smtClean="0"/>
          </a:p>
          <a:p>
            <a:pPr lvl="3" eaLnBrk="1" latinLnBrk="0" hangingPunct="1"/>
            <a:r>
              <a:rPr kumimoji="0" lang="it-IT" smtClean="0"/>
              <a:t>Quarto livello</a:t>
            </a:r>
            <a:endParaRPr kumimoji="0" lang="it-IT" smtClean="0"/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1BA83-FEB1-47A9-A032-668143CFDDFB}" type="datetimeFigureOut">
              <a:rPr lang="it-IT" smtClean="0"/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93767F-48B8-4C58-A6CB-99F4F16697F4}" type="slidenum">
              <a:rPr lang="it-IT" smtClean="0"/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45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85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25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97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29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61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113534"/>
            <a:ext cx="7772400" cy="1107554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haroni" pitchFamily="2" charset="-79"/>
                <a:cs typeface="Aharoni" pitchFamily="2" charset="-79"/>
              </a:rPr>
              <a:t>Appunti per ostetriche e non solo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5" y="5013176"/>
            <a:ext cx="756084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200" dirty="0" smtClean="0">
                <a:latin typeface="Century Gothic" panose="020B0502020202020204" pitchFamily="34" charset="0"/>
              </a:rPr>
              <a:t>Green Park Mantova, Strada Circonvallazione Sud 21/B</a:t>
            </a:r>
            <a:endParaRPr lang="it-IT" sz="2200" dirty="0" smtClean="0">
              <a:latin typeface="Century Gothic" panose="020B0502020202020204" pitchFamily="34" charset="0"/>
            </a:endParaRPr>
          </a:p>
          <a:p>
            <a:pPr algn="ctr"/>
            <a:r>
              <a:rPr lang="it-IT" sz="2200" dirty="0" smtClean="0">
                <a:latin typeface="Century Gothic" panose="020B0502020202020204" pitchFamily="34" charset="0"/>
              </a:rPr>
              <a:t>Mantova</a:t>
            </a:r>
            <a:endParaRPr lang="it-IT" sz="2200" dirty="0" smtClean="0">
              <a:latin typeface="Century Gothic" panose="020B0502020202020204" pitchFamily="34" charset="0"/>
            </a:endParaRPr>
          </a:p>
          <a:p>
            <a:pPr algn="ctr"/>
            <a:r>
              <a:rPr lang="it-IT" sz="2200" dirty="0" smtClean="0">
                <a:latin typeface="Century Gothic" panose="020B0502020202020204" pitchFamily="34" charset="0"/>
              </a:rPr>
              <a:t>25 marzo – 8/22 aprile – 6/20 maggio 2017</a:t>
            </a:r>
            <a:endParaRPr lang="it-IT" sz="2200" dirty="0" smtClean="0">
              <a:latin typeface="Century Gothic" panose="020B0502020202020204" pitchFamily="34" charset="0"/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79912" y="95157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491880" y="2545740"/>
            <a:ext cx="2088232" cy="523220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/>
          <a:p>
            <a:pPr algn="just"/>
            <a:r>
              <a:rPr lang="it-IT" sz="1400" dirty="0" smtClean="0">
                <a:latin typeface="Baskerville Old Face" pitchFamily="18" charset="0"/>
              </a:rPr>
              <a:t>Collegio delle Ostetriche della provincia di Mantova</a:t>
            </a:r>
            <a:endParaRPr lang="it-IT" sz="1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CHINESITERAPIA	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55651"/>
            <a:ext cx="8136904" cy="4873752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CHINESIS = MOVIMENTO / TERAPIA = CURA</a:t>
            </a:r>
            <a:endParaRPr lang="it-IT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Si basa sull’ esercizio terapeutico </a:t>
            </a: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ATTIVO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dei muscoli del pavimento pelvico, senza  ausilio di apparecchiature elettroniche, solo esclusivamente con esercizi su indicazione del terapeuta.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STEP FONDAMENTALI…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Presa di coscienza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412776"/>
            <a:ext cx="7848872" cy="150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it-IT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Utilizzo </a:t>
            </a: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di tavole e modelli anatomici</a:t>
            </a:r>
            <a:endParaRPr lang="it-IT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Esplorazione vaginale (valutazione</a:t>
            </a:r>
            <a:r>
              <a:rPr lang="it-IT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it-IT" sz="19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it-IT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Stimolazioni </a:t>
            </a: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tattili e visive</a:t>
            </a:r>
            <a:r>
              <a:rPr lang="it-IT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it-IT" sz="19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2564904"/>
            <a:ext cx="69847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/>
              <a:buChar char="•"/>
            </a:pP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Indicazioni del terapeuta: stimolazione tattile, percezione dell’attività perineale con ausilio di una respirazione profonda in posture adatte.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</p:txBody>
      </p:sp>
      <p:pic>
        <p:nvPicPr>
          <p:cNvPr id="9" name="Immagine 8" descr="3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2178"/>
            <a:ext cx="1944216" cy="295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1340768"/>
            <a:ext cx="7344816" cy="369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r>
              <a:rPr lang="it-IT" dirty="0" smtClean="0">
                <a:latin typeface="Century Gothic" panose="020B0502020202020204"/>
                <a:cs typeface="Century Gothic" panose="020B0502020202020204"/>
              </a:rPr>
              <a:t>Autopalpazione</a:t>
            </a:r>
            <a:endParaRPr lang="it-IT" dirty="0" smtClean="0">
              <a:latin typeface="Century Gothic" panose="020B0502020202020204"/>
              <a:cs typeface="Century Gothic" panose="020B0502020202020204"/>
            </a:endParaRPr>
          </a:p>
          <a:p>
            <a:pPr algn="just">
              <a:lnSpc>
                <a:spcPct val="120000"/>
              </a:lnSpc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endParaRPr lang="it-IT" dirty="0" smtClean="0">
              <a:latin typeface="Century Gothic" panose="020B0502020202020204"/>
              <a:cs typeface="Century Gothic" panose="020B0502020202020204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endParaRPr lang="it-IT" dirty="0" smtClean="0">
              <a:latin typeface="Century Gothic" panose="020B0502020202020204"/>
              <a:cs typeface="Century Gothic" panose="020B0502020202020204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endParaRPr lang="it-IT" dirty="0" smtClean="0">
              <a:latin typeface="Century Gothic" panose="020B0502020202020204"/>
              <a:cs typeface="Century Gothic" panose="020B0502020202020204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algn="just">
              <a:lnSpc>
                <a:spcPct val="120000"/>
              </a:lnSpc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algn="just">
              <a:lnSpc>
                <a:spcPct val="120000"/>
              </a:lnSpc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/>
              <a:buChar char="•"/>
            </a:pPr>
            <a:r>
              <a:rPr lang="it-IT" dirty="0">
                <a:latin typeface="Century Gothic" panose="020B0502020202020204"/>
                <a:cs typeface="Century Gothic" panose="020B0502020202020204"/>
              </a:rPr>
              <a:t>Feedback visivo (allo specchio)</a:t>
            </a: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endParaRPr lang="it-IT" dirty="0"/>
          </a:p>
        </p:txBody>
      </p:sp>
      <p:pic>
        <p:nvPicPr>
          <p:cNvPr id="6" name="Immagine 5" descr="FullSizeRender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300131" cy="2420888"/>
          </a:xfrm>
          <a:prstGeom prst="rect">
            <a:avLst/>
          </a:prstGeom>
        </p:spPr>
      </p:pic>
      <p:pic>
        <p:nvPicPr>
          <p:cNvPr id="7" name="Immagin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2795930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9" y="119675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Eliminazione delle sinergie antagoniste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503437"/>
            <a:ext cx="79208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 questa fase la donna consapevole della localizzazione ed utilizzo dei muscoli perineali, impara a non utilizzare durante l’ attività perineale muscoli accessori ANTAGONISTI: 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ADDOMINALI – ADDUTTORI – GLUTEI </a:t>
            </a:r>
            <a:endParaRPr lang="it-IT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olo\Desktop\foto perineo\IMG_071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670798" y="-4332288"/>
            <a:ext cx="5698800" cy="3598398"/>
          </a:xfrm>
          <a:prstGeom prst="rect">
            <a:avLst/>
          </a:prstGeom>
          <a:noFill/>
        </p:spPr>
      </p:pic>
      <p:pic>
        <p:nvPicPr>
          <p:cNvPr id="2" name="Immagin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649799" cy="3429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98072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Esempi di posture per correggere la presenza di sinergia dei glutei e adduttori:</a:t>
            </a:r>
            <a:endParaRPr lang="it-IT" sz="2400" dirty="0">
              <a:latin typeface="Century Gothic" panose="020B0502020202020204"/>
              <a:cs typeface="Century Gothic" panose="020B0502020202020204"/>
            </a:endParaRPr>
          </a:p>
        </p:txBody>
      </p:sp>
      <p:pic>
        <p:nvPicPr>
          <p:cNvPr id="4" name="Immagine 3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218552" cy="268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AGONISTI? Il bacino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988840"/>
            <a:ext cx="76328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Per la presa di coscienza dell’</a:t>
            </a:r>
            <a:r>
              <a:rPr lang="it-IT" sz="19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ANTIVERSIONE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 e della </a:t>
            </a:r>
            <a:r>
              <a:rPr lang="it-IT" sz="19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RETROVERSIONE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 del bacino, una delle posizioni più semplici è quella supina. 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algn="just"/>
            <a:endParaRPr lang="it-IT" sz="1900" dirty="0">
              <a:latin typeface="Century Gothic" panose="020B0502020202020204"/>
              <a:cs typeface="Century Gothic" panose="020B0502020202020204"/>
            </a:endParaRPr>
          </a:p>
          <a:p>
            <a:pPr algn="just"/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Una volta che la donna ha appreso questi movimenti le si può chiedere di contrarre il pavimento pelvico, dapprima in antiversione e poi in retroversione, diviene quasi subito riscontrabile un miglioramento della capacità di contrazione volontaria in retroversione (stretch </a:t>
            </a:r>
            <a:r>
              <a:rPr lang="it-IT" sz="1900" dirty="0" err="1" smtClean="0">
                <a:latin typeface="Century Gothic" panose="020B0502020202020204"/>
                <a:cs typeface="Century Gothic" panose="020B0502020202020204"/>
              </a:rPr>
              <a:t>musc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. </a:t>
            </a:r>
            <a:r>
              <a:rPr lang="it-IT" sz="1900" dirty="0" err="1">
                <a:latin typeface="Century Gothic" panose="020B0502020202020204"/>
                <a:cs typeface="Century Gothic" panose="020B0502020202020204"/>
              </a:rPr>
              <a:t>p</a:t>
            </a:r>
            <a:r>
              <a:rPr lang="it-IT" sz="1900" dirty="0" err="1" smtClean="0">
                <a:latin typeface="Century Gothic" panose="020B0502020202020204"/>
                <a:cs typeface="Century Gothic" panose="020B0502020202020204"/>
              </a:rPr>
              <a:t>ubo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-coccigeo).</a:t>
            </a:r>
            <a:endParaRPr lang="it-IT" sz="1900" dirty="0">
              <a:latin typeface="Century Gothic" panose="020B0502020202020204"/>
              <a:cs typeface="Century Gothic" panose="020B0502020202020204"/>
            </a:endParaRPr>
          </a:p>
        </p:txBody>
      </p:sp>
      <p:pic>
        <p:nvPicPr>
          <p:cNvPr id="5" name="Immagine 4" descr="core-3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00762"/>
            <a:ext cx="73152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Pattern RESPIRATORIO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9456"/>
            <a:ext cx="8219256" cy="120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Il primo approccio è la presa di coscienza del PROBLEMA. 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just">
              <a:buNone/>
            </a:pP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E’ necessario far capire alla donna cosa succede al suo perineo quando tossisce, starnutisce o solleva un peso in modo scoordinato. 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just">
              <a:buNone/>
            </a:pPr>
            <a:endParaRPr lang="it-IT" sz="19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996952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Per il mantenimento del corretto pattern respiratorio riveste una grande importanza il </a:t>
            </a:r>
            <a:r>
              <a:rPr lang="it-IT" sz="19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MUSCOLO TRASVERSO DELL’ADDOME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. 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algn="just"/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algn="just"/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La sua contrazione è favorita dal reclutamento del diaframma per determinare un controllo stabilizzante sul rachide tramite l’aumento della pressione intraddominale.</a:t>
            </a:r>
            <a:endParaRPr lang="it-IT" sz="1900" dirty="0">
              <a:latin typeface="Century Gothic" panose="020B0502020202020204"/>
              <a:cs typeface="Century Gothic" panose="020B0502020202020204"/>
            </a:endParaRPr>
          </a:p>
        </p:txBody>
      </p:sp>
      <p:pic>
        <p:nvPicPr>
          <p:cNvPr id="5" name="Immagine 4" descr="5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72174"/>
            <a:ext cx="2372843" cy="369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124744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Il reclutamento corretto del </a:t>
            </a:r>
            <a:r>
              <a:rPr lang="it-IT" sz="1900" b="1" dirty="0" smtClean="0">
                <a:latin typeface="Century Gothic" panose="020B0502020202020204"/>
                <a:cs typeface="Century Gothic" panose="020B0502020202020204"/>
              </a:rPr>
              <a:t>MUSCOLO TRASVERSO DEL’ADDOME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è ben rilevabile in posizione </a:t>
            </a:r>
            <a:r>
              <a:rPr lang="it-IT" sz="1900" dirty="0" err="1" smtClean="0">
                <a:latin typeface="Century Gothic" panose="020B0502020202020204"/>
                <a:cs typeface="Century Gothic" panose="020B0502020202020204"/>
              </a:rPr>
              <a:t>quadrupedica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 (carponi)</a:t>
            </a:r>
            <a:endParaRPr lang="it-IT" sz="1900" dirty="0">
              <a:latin typeface="Century Gothic" panose="020B0502020202020204"/>
              <a:cs typeface="Century Gothic" panose="020B0502020202020204"/>
            </a:endParaRPr>
          </a:p>
        </p:txBody>
      </p:sp>
      <p:pic>
        <p:nvPicPr>
          <p:cNvPr id="5" name="Immagine 4" descr="6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3717280" cy="426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Training muscolare perineale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55445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INDIVIDUALE E/O DI GRUPPO: </a:t>
            </a:r>
            <a:endParaRPr lang="it-IT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r>
              <a:rPr lang="it-IT" dirty="0" smtClean="0">
                <a:latin typeface="Century Gothic" panose="020B0502020202020204"/>
                <a:cs typeface="Century Gothic" panose="020B0502020202020204"/>
              </a:rPr>
              <a:t>programma di allenamento costituito da esercizi progressivi che vanno a stimolare le fibre muscolari FASICHE (rapide) e TONICHE (tono muscolare) in rapporto all’ attività respiratoria, alle diverse posture del bacino e al reclutamento corretto dell’addome.</a:t>
            </a:r>
            <a:endParaRPr lang="it-IT" dirty="0" smtClean="0">
              <a:latin typeface="Century Gothic" panose="020B0502020202020204"/>
              <a:cs typeface="Century Gothic" panose="020B0502020202020204"/>
            </a:endParaRPr>
          </a:p>
          <a:p>
            <a:pPr algn="ctr">
              <a:buNone/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algn="ctr">
              <a:buNone/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5877272"/>
            <a:ext cx="2376264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entury Gothic" panose="020B0502020202020204"/>
                <a:cs typeface="Century Gothic" panose="020B0502020202020204"/>
              </a:rPr>
              <a:t>CONTRAZIONE</a:t>
            </a:r>
            <a:endParaRPr lang="it-IT" b="1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64088" y="5877272"/>
            <a:ext cx="2376264" cy="369332"/>
          </a:xfrm>
          <a:prstGeom prst="rect">
            <a:avLst/>
          </a:prstGeom>
          <a:noFill/>
          <a:ln>
            <a:solidFill>
              <a:srgbClr val="5FF3C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entury Gothic" panose="020B0502020202020204"/>
                <a:cs typeface="Century Gothic" panose="020B0502020202020204"/>
              </a:rPr>
              <a:t>RILASSAMENTO</a:t>
            </a:r>
            <a:endParaRPr lang="it-IT" b="1" dirty="0">
              <a:latin typeface="Century Gothic" panose="020B0502020202020204"/>
              <a:cs typeface="Century Gothic" panose="020B0502020202020204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3851920" y="6093296"/>
            <a:ext cx="122413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atin typeface="Century Gothic" panose="020B0502020202020204"/>
                <a:cs typeface="Century Gothic" panose="020B0502020202020204"/>
              </a:rPr>
              <a:t>A</a:t>
            </a:r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utomatizzazione dell’ attivita’ perineale nel quotidiano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498080" cy="21602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RIEDUCARE </a:t>
            </a:r>
            <a:r>
              <a:rPr lang="it-IT" dirty="0" smtClean="0">
                <a:latin typeface="Century Gothic" panose="020B0502020202020204" pitchFamily="34" charset="0"/>
              </a:rPr>
              <a:t>la donna a “proteggere” il perineo dagli sforzi della vita quotidiana. </a:t>
            </a:r>
            <a:endParaRPr lang="it-IT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Century Gothic" panose="020B0502020202020204" pitchFamily="34" charset="0"/>
              </a:rPr>
              <a:t>Al fine di ottimizzare il percorso riabilitativo, la donna </a:t>
            </a:r>
            <a:r>
              <a:rPr lang="it-IT" sz="2000" dirty="0" smtClean="0">
                <a:latin typeface="Century Gothic" panose="020B0502020202020204" pitchFamily="34" charset="0"/>
              </a:rPr>
              <a:t>deve </a:t>
            </a:r>
            <a:r>
              <a:rPr lang="it-IT" sz="2000" dirty="0">
                <a:latin typeface="Century Gothic" panose="020B0502020202020204" pitchFamily="34" charset="0"/>
              </a:rPr>
              <a:t>esercitarsi quotidianamente a domicilio attraverso le attività che svolge di </a:t>
            </a:r>
            <a:r>
              <a:rPr lang="it-IT" sz="2000" dirty="0" smtClean="0">
                <a:latin typeface="Century Gothic" panose="020B0502020202020204" pitchFamily="34" charset="0"/>
              </a:rPr>
              <a:t>routine: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36510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/>
              <a:buChar char="•"/>
            </a:pPr>
            <a:r>
              <a:rPr lang="it-IT" dirty="0">
                <a:latin typeface="Century Gothic" panose="020B0502020202020204" pitchFamily="34" charset="0"/>
              </a:rPr>
              <a:t>Tossire</a:t>
            </a:r>
            <a:endParaRPr lang="it-IT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Soffiarsi il naso</a:t>
            </a:r>
            <a:endParaRPr lang="it-IT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Starnutire</a:t>
            </a:r>
            <a:endParaRPr lang="it-IT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dirty="0">
                <a:latin typeface="Century Gothic" panose="020B0502020202020204" pitchFamily="34" charset="0"/>
              </a:rPr>
              <a:t>Ridere/alzare la voce</a:t>
            </a:r>
            <a:endParaRPr lang="it-IT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Sollevare pesi</a:t>
            </a:r>
            <a:endParaRPr lang="it-IT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dirty="0">
                <a:latin typeface="Century Gothic" panose="020B0502020202020204" pitchFamily="34" charset="0"/>
              </a:rPr>
              <a:t>Cambio di postura (alzarsi dal letto, piegarsi per </a:t>
            </a:r>
            <a:r>
              <a:rPr lang="it-IT" dirty="0" smtClean="0">
                <a:latin typeface="Century Gothic" panose="020B0502020202020204" pitchFamily="34" charset="0"/>
              </a:rPr>
              <a:t>sistemare la cassettiera, fare il letto)</a:t>
            </a:r>
            <a:endParaRPr lang="it-IT" dirty="0">
              <a:latin typeface="Century Gothic" panose="020B0502020202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79712" y="1124744"/>
            <a:ext cx="5472608" cy="5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RIEDUCAZIONE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pic>
        <p:nvPicPr>
          <p:cNvPr id="9" name="Content Placeholder 8" descr="IMG_0701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3563888" y="3212973"/>
            <a:ext cx="1791918" cy="2736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 descr="salire-le-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3055011" cy="1718444"/>
          </a:xfrm>
          <a:prstGeom prst="rect">
            <a:avLst/>
          </a:prstGeom>
        </p:spPr>
      </p:pic>
      <p:pic>
        <p:nvPicPr>
          <p:cNvPr id="6" name="Immagine 5" descr="postura-corretta-water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708453" cy="22627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8" y="26977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Biofeedback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IMG_0718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691680" y="1862669"/>
            <a:ext cx="5616624" cy="459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8" y="3417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Come si utilizza?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latin typeface="Century Gothic" panose="020B0502020202020204" pitchFamily="34" charset="0"/>
              </a:rPr>
              <a:t>Vi sono: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Due elettrodi di superfice (internocoscia)  rilevano l’attività muscolare durante la contrazione.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Una sonda endovaginale in morbido silicone (anallergico), trasmette le variazioni di pressione endovaginale durante la contrazione volontaria dei muscoli perineali.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Sonda e elettrodi sono collegati ad un computer e monitor, che trasmettono esercizi in progressione.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Controindicazioni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2288"/>
            <a:ext cx="8229600" cy="4389120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Stato gravidico.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Gravi forme di dispareunia e dolore cronico pelvico.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Difficoltà della paziente ad accettare l’uso di sonde intracavitarie.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Pazienti con deficit neurologici.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Indicazioni al BFB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2288"/>
            <a:ext cx="8229600" cy="438912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Per migliorare presa di coscienza e tono muscolare.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Nella fase di perfezionamento migliora l’endurance muscolare (tenuta della contrazione nel tempo).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Ottimo per eliminare le sinergie muscolari agoniste/antagoniste.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Indicazioni al BFB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Indicato nella valutazione qualitativa iniziale della contrazione muscolare.</a:t>
            </a:r>
            <a:endParaRPr lang="it-IT" dirty="0" smtClean="0"/>
          </a:p>
          <a:p>
            <a:r>
              <a:rPr lang="it-IT" dirty="0" smtClean="0"/>
              <a:t>Individua le sinergie dei muscoli agonisti o antagonisti.</a:t>
            </a:r>
            <a:endParaRPr lang="it-IT" dirty="0" smtClean="0"/>
          </a:p>
          <a:p>
            <a:r>
              <a:rPr lang="it-IT" dirty="0" smtClean="0"/>
              <a:t>Individua numericamente l’ entità della contrazione in durata, tenuta e affaticabilità.</a:t>
            </a:r>
            <a:endParaRPr lang="it-IT" dirty="0" smtClean="0"/>
          </a:p>
          <a:p>
            <a:r>
              <a:rPr lang="it-IT" dirty="0" smtClean="0"/>
              <a:t>Utilizzato per la valutazione finale del trattamento e successivi follow-up.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Utilizzo: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2928312"/>
            <a:ext cx="8229600" cy="4389120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Insufficienza sfintero-perineale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Incontinenza urinaria 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Sindrome della vescica iperattiva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Ipercontrattilità perineale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Presa di coscienza del pav. Pelvico.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Stimolazione elettrica funzionale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Century Gothic" panose="020B0502020202020204" pitchFamily="34" charset="0"/>
              </a:rPr>
              <a:t>Metodica riabilitativa passiva, sfrutta la corrente elettrica, questo stimolo da luogo a :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Eccitazioni neuro-muscolari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Facilitazione della motilità volontaria (su muscolo deficitario)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Miglioramento del controllo neuromotorio a lungo termine.</a:t>
            </a:r>
            <a:endParaRPr lang="it-IT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it-IT" dirty="0" smtClean="0">
                <a:latin typeface="Century Gothic" panose="020B0502020202020204" pitchFamily="34" charset="0"/>
              </a:rPr>
              <a:t>Viene utilizzata una sonda vaginale con due elettrodi come nel bfb.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Controindicazioni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91" y="2712288"/>
            <a:ext cx="8229600" cy="4389120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Stato gravidico.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Gravi forme di dispareunia e dolore cronico pelvico.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Difficoltà della paziente ad accettare l’uso di sonde intracavitarie.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Pazienti con deficit neurologici.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haroni" pitchFamily="2" charset="-79"/>
                <a:cs typeface="Aharoni" pitchFamily="2" charset="-79"/>
              </a:rPr>
              <a:t>Utilizzo: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91" y="2712288"/>
            <a:ext cx="8229600" cy="4389120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Insufficienza sfintero-perineale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Incontinenza urinaria 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Sindrome della vescica iperattiva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Ipercontrattilità perineale nel caso di gravi dispareunie. (rilassamento)</a:t>
            </a:r>
            <a:endParaRPr lang="it-IT" dirty="0" smtClean="0">
              <a:latin typeface="Century Gothic" panose="020B0502020202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632848" cy="173357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La riabilitazione - rieducazione</a:t>
            </a:r>
            <a:endParaRPr lang="it-IT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912768" cy="25202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3400" b="1" dirty="0" smtClean="0">
                <a:solidFill>
                  <a:schemeClr val="tx2">
                    <a:lumMod val="90000"/>
                  </a:schemeClr>
                </a:solidFill>
                <a:cs typeface="Aharoni" pitchFamily="2" charset="-79"/>
              </a:rPr>
              <a:t>“</a:t>
            </a:r>
            <a:r>
              <a:rPr lang="it-IT" sz="3400" b="1" dirty="0" smtClean="0">
                <a:solidFill>
                  <a:schemeClr val="tx2">
                    <a:lumMod val="9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La bravura dell’ ostetrica non consiste solo nel provvedere a rimuovere sollecitamente gli ostacoli del parto ma nel prevenirli”</a:t>
            </a:r>
            <a:endParaRPr lang="it-IT" sz="3400" b="1" dirty="0" smtClean="0">
              <a:solidFill>
                <a:schemeClr val="tx2">
                  <a:lumMod val="90000"/>
                </a:schemeClr>
              </a:solidFill>
              <a:latin typeface="Century Gothic" panose="020B0502020202020204" pitchFamily="34" charset="0"/>
              <a:cs typeface="Aharoni" pitchFamily="2" charset="-79"/>
            </a:endParaRPr>
          </a:p>
          <a:p>
            <a:pPr algn="ctr"/>
            <a:endParaRPr lang="it-I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Ost</a:t>
            </a:r>
            <a:r>
              <a:rPr lang="it-IT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Valentina Vivirito                                           Ost. Francesca Ferrari</a:t>
            </a:r>
            <a:endParaRPr lang="it-IT" sz="2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898798"/>
            <a:ext cx="2743200" cy="1162050"/>
          </a:xfrm>
        </p:spPr>
        <p:txBody>
          <a:bodyPr tIns="9140">
            <a:normAutofit/>
          </a:bodyPr>
          <a:lstStyle/>
          <a:p>
            <a:pPr algn="ctr" defTabSz="-635">
              <a:lnSpc>
                <a:spcPct val="98000"/>
              </a:lnSpc>
              <a:tabLst>
                <a:tab pos="655955" algn="l"/>
                <a:tab pos="1312545" algn="l"/>
                <a:tab pos="1968500" algn="l"/>
                <a:tab pos="2625090" algn="l"/>
                <a:tab pos="3281680" algn="l"/>
                <a:tab pos="3937635" algn="l"/>
                <a:tab pos="4594225" algn="l"/>
                <a:tab pos="5250815" algn="l"/>
                <a:tab pos="5906770" algn="l"/>
                <a:tab pos="6563360" algn="l"/>
                <a:tab pos="7219950" algn="l"/>
              </a:tabLst>
              <a:defRPr/>
            </a:pPr>
            <a:r>
              <a:rPr lang="de-DE" sz="3200" b="1" dirty="0" smtClean="0">
                <a:latin typeface="Aharoni" pitchFamily="2" charset="-79"/>
                <a:cs typeface="Aharoni" pitchFamily="2" charset="-79"/>
              </a:rPr>
              <a:t>La </a:t>
            </a:r>
            <a:r>
              <a:rPr lang="de-DE" sz="3200" b="1" dirty="0" err="1" smtClean="0">
                <a:latin typeface="Aharoni" pitchFamily="2" charset="-79"/>
                <a:cs typeface="Aharoni" pitchFamily="2" charset="-79"/>
              </a:rPr>
              <a:t>cartella</a:t>
            </a:r>
            <a:r>
              <a:rPr lang="de-DE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de-DE" sz="3200" b="1" dirty="0" err="1" smtClean="0">
                <a:latin typeface="Aharoni" pitchFamily="2" charset="-79"/>
                <a:cs typeface="Aharoni" pitchFamily="2" charset="-79"/>
              </a:rPr>
              <a:t>riabilitativa</a:t>
            </a:r>
            <a:endParaRPr lang="de-DE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435" name="Segnaposto testo 5"/>
          <p:cNvSpPr>
            <a:spLocks noGrp="1"/>
          </p:cNvSpPr>
          <p:nvPr>
            <p:ph type="body" idx="2"/>
          </p:nvPr>
        </p:nvSpPr>
        <p:spPr>
          <a:xfrm>
            <a:off x="323528" y="2457404"/>
            <a:ext cx="27432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z="2200" dirty="0" smtClean="0">
                <a:latin typeface="Century Gothic" panose="020B0502020202020204" pitchFamily="34" charset="0"/>
              </a:rPr>
              <a:t>La cartella riabilitativa contiene tutti i dati relativi al nostro paziente: anamnesi, abitudini alimentari, attività lavorativa, storia e vissuto di malattia...</a:t>
            </a:r>
            <a:endParaRPr lang="it-IT" altLang="it-IT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18436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35896" y="988653"/>
            <a:ext cx="4896544" cy="5608699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-43408" y="1186830"/>
            <a:ext cx="2743200" cy="1162050"/>
          </a:xfrm>
        </p:spPr>
        <p:txBody>
          <a:bodyPr tIns="9141"/>
          <a:lstStyle/>
          <a:p>
            <a:pPr marL="484505" algn="ctr" defTabSz="-635">
              <a:lnSpc>
                <a:spcPct val="98000"/>
              </a:lnSpc>
              <a:tabLst>
                <a:tab pos="655955" algn="l"/>
                <a:tab pos="1312545" algn="l"/>
                <a:tab pos="1969135" algn="l"/>
                <a:tab pos="2625725" algn="l"/>
                <a:tab pos="3281680" algn="l"/>
                <a:tab pos="3938270" algn="l"/>
                <a:tab pos="4594860" algn="l"/>
                <a:tab pos="5251450" algn="l"/>
                <a:tab pos="5907405" algn="l"/>
                <a:tab pos="6563995" algn="l"/>
                <a:tab pos="7220585" algn="l"/>
              </a:tabLst>
              <a:defRPr/>
            </a:pPr>
            <a:r>
              <a:rPr lang="de-DE" sz="2800" b="1" dirty="0" smtClean="0">
                <a:latin typeface="Aharoni" pitchFamily="2" charset="-79"/>
                <a:cs typeface="Aharoni" pitchFamily="2" charset="-79"/>
              </a:rPr>
              <a:t>La </a:t>
            </a:r>
            <a:r>
              <a:rPr lang="de-DE" sz="2800" b="1" dirty="0" err="1" smtClean="0">
                <a:latin typeface="Aharoni" pitchFamily="2" charset="-79"/>
                <a:cs typeface="Aharoni" pitchFamily="2" charset="-79"/>
              </a:rPr>
              <a:t>cartella</a:t>
            </a:r>
            <a:r>
              <a:rPr lang="de-DE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de-DE" sz="2800" b="1" dirty="0" err="1" smtClean="0">
                <a:latin typeface="Aharoni" pitchFamily="2" charset="-79"/>
                <a:cs typeface="Aharoni" pitchFamily="2" charset="-79"/>
              </a:rPr>
              <a:t>riabilitativa</a:t>
            </a:r>
            <a:endParaRPr lang="de-DE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459" name="Segnaposto testo 10"/>
          <p:cNvSpPr>
            <a:spLocks noGrp="1"/>
          </p:cNvSpPr>
          <p:nvPr>
            <p:ph type="body" idx="2"/>
          </p:nvPr>
        </p:nvSpPr>
        <p:spPr>
          <a:xfrm>
            <a:off x="323528" y="2961456"/>
            <a:ext cx="27432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sz="2200" dirty="0" smtClean="0">
                <a:latin typeface="Century Gothic" panose="020B0502020202020204" pitchFamily="34" charset="0"/>
              </a:rPr>
              <a:t>Può essere utile per confrontare i risultati, effettuare dei controlli a fine trattamento e a distanza.</a:t>
            </a:r>
            <a:endParaRPr lang="it-IT" altLang="it-IT" sz="2200" dirty="0" smtClean="0">
              <a:latin typeface="+mj-lt"/>
            </a:endParaRPr>
          </a:p>
        </p:txBody>
      </p:sp>
      <p:sp>
        <p:nvSpPr>
          <p:cNvPr id="19460" name="Segnaposto contenuto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79913" y="980728"/>
            <a:ext cx="4700753" cy="5603624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4624" y="2122934"/>
            <a:ext cx="2743200" cy="1162050"/>
          </a:xfrm>
        </p:spPr>
        <p:txBody>
          <a:bodyPr tIns="9142"/>
          <a:lstStyle/>
          <a:p>
            <a:pPr marL="484505" algn="ctr" defTabSz="-635">
              <a:lnSpc>
                <a:spcPct val="98000"/>
              </a:lnSpc>
              <a:tabLst>
                <a:tab pos="655955" algn="l"/>
                <a:tab pos="1312545" algn="l"/>
                <a:tab pos="1969135" algn="l"/>
                <a:tab pos="2625725" algn="l"/>
                <a:tab pos="3282315" algn="l"/>
                <a:tab pos="3938905" algn="l"/>
                <a:tab pos="4595495" algn="l"/>
                <a:tab pos="5252085" algn="l"/>
                <a:tab pos="5908040" algn="l"/>
                <a:tab pos="6564630" algn="l"/>
                <a:tab pos="7221220" algn="l"/>
              </a:tabLst>
              <a:defRPr/>
            </a:pPr>
            <a:r>
              <a:rPr lang="de-DE" sz="2800" b="1" dirty="0" smtClean="0">
                <a:latin typeface="Aharoni" pitchFamily="2" charset="-79"/>
                <a:cs typeface="Aharoni" pitchFamily="2" charset="-79"/>
              </a:rPr>
              <a:t>La </a:t>
            </a:r>
            <a:r>
              <a:rPr lang="de-DE" sz="2800" b="1" dirty="0" err="1" smtClean="0">
                <a:latin typeface="Aharoni" pitchFamily="2" charset="-79"/>
                <a:cs typeface="Aharoni" pitchFamily="2" charset="-79"/>
              </a:rPr>
              <a:t>cartella</a:t>
            </a:r>
            <a:r>
              <a:rPr lang="de-DE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de-DE" sz="2800" b="1" dirty="0" err="1" smtClean="0">
                <a:latin typeface="Aharoni" pitchFamily="2" charset="-79"/>
                <a:cs typeface="Aharoni" pitchFamily="2" charset="-79"/>
              </a:rPr>
              <a:t>riabilitativa</a:t>
            </a:r>
            <a:endParaRPr lang="de-DE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83" name="Segnaposto tes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048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14583" y="908720"/>
            <a:ext cx="5133883" cy="5775022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754782"/>
            <a:ext cx="2743200" cy="1162050"/>
          </a:xfrm>
        </p:spPr>
        <p:txBody>
          <a:bodyPr tIns="9143"/>
          <a:lstStyle/>
          <a:p>
            <a:pPr marL="484505" algn="ctr" defTabSz="-635">
              <a:lnSpc>
                <a:spcPct val="98000"/>
              </a:lnSpc>
              <a:tabLst>
                <a:tab pos="655955" algn="l"/>
                <a:tab pos="1312545" algn="l"/>
                <a:tab pos="1969135" algn="l"/>
                <a:tab pos="2625725" algn="l"/>
                <a:tab pos="3282315" algn="l"/>
                <a:tab pos="3938905" algn="l"/>
                <a:tab pos="4595495" algn="l"/>
                <a:tab pos="5252085" algn="l"/>
                <a:tab pos="5908675" algn="l"/>
                <a:tab pos="6565265" algn="l"/>
                <a:tab pos="7221855" algn="l"/>
              </a:tabLst>
              <a:defRPr/>
            </a:pPr>
            <a:r>
              <a:rPr lang="de-DE" sz="2800" b="1" dirty="0" smtClean="0">
                <a:latin typeface="Aharoni" pitchFamily="2" charset="-79"/>
                <a:cs typeface="Aharoni" pitchFamily="2" charset="-79"/>
              </a:rPr>
              <a:t>La </a:t>
            </a:r>
            <a:r>
              <a:rPr lang="de-DE" sz="2800" b="1" dirty="0" err="1" smtClean="0">
                <a:latin typeface="Aharoni" pitchFamily="2" charset="-79"/>
                <a:cs typeface="Aharoni" pitchFamily="2" charset="-79"/>
              </a:rPr>
              <a:t>cartella</a:t>
            </a:r>
            <a:r>
              <a:rPr lang="de-DE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de-DE" sz="2800" b="1" dirty="0" err="1" smtClean="0">
                <a:latin typeface="Aharoni" pitchFamily="2" charset="-79"/>
                <a:cs typeface="Aharoni" pitchFamily="2" charset="-79"/>
              </a:rPr>
              <a:t>riabilitativa</a:t>
            </a:r>
            <a:endParaRPr lang="de-DE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507" name="Segnaposto testo 4"/>
          <p:cNvSpPr>
            <a:spLocks noGrp="1"/>
          </p:cNvSpPr>
          <p:nvPr>
            <p:ph type="body" idx="2"/>
          </p:nvPr>
        </p:nvSpPr>
        <p:spPr>
          <a:xfrm>
            <a:off x="395536" y="2601416"/>
            <a:ext cx="27432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z="2200" dirty="0" smtClean="0">
                <a:latin typeface="Century Gothic" panose="020B0502020202020204" pitchFamily="34" charset="0"/>
              </a:rPr>
              <a:t>Importante è tenere un diario delle sedute e delle progressioni del trattamento, unitamente a ciò che viene riferito dalla paziente riguardo la sua problematica.</a:t>
            </a:r>
            <a:endParaRPr lang="it-IT" altLang="it-IT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21508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49926" y="1268760"/>
            <a:ext cx="4538498" cy="5126950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168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Aharoni" pitchFamily="2" charset="-79"/>
                <a:cs typeface="Aharoni" pitchFamily="2" charset="-79"/>
              </a:rPr>
              <a:t>Conclusioni:</a:t>
            </a:r>
            <a:endParaRPr lang="it-IT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>
                <a:latin typeface="Century Gothic" panose="020B0502020202020204" pitchFamily="34" charset="0"/>
              </a:rPr>
              <a:t>Il successo della terapia riabilitativa è legato a due fattori: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Primo punto importante: </a:t>
            </a: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IMPEGNO</a:t>
            </a:r>
            <a:r>
              <a:rPr lang="it-IT" dirty="0" smtClean="0">
                <a:latin typeface="Century Gothic" panose="020B0502020202020204" pitchFamily="34" charset="0"/>
              </a:rPr>
              <a:t> e </a:t>
            </a: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COLLABORAZIONE</a:t>
            </a:r>
            <a:r>
              <a:rPr lang="it-IT" dirty="0" smtClean="0">
                <a:latin typeface="Century Gothic" panose="020B0502020202020204" pitchFamily="34" charset="0"/>
              </a:rPr>
              <a:t> da parte della </a:t>
            </a: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PAZIENTE</a:t>
            </a:r>
            <a:r>
              <a:rPr lang="it-IT" dirty="0" smtClean="0">
                <a:latin typeface="Century Gothic" panose="020B0502020202020204" pitchFamily="34" charset="0"/>
              </a:rPr>
              <a:t> nell’ eseguire gli esercizi a domicilio.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Secondo: il terapeuta deve prendersi carico della paziente nella sua globalità attraverso un programma riabilitativo adeguato.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Terzo: cogliere i bisogni della sfera emotiva psichica della paziente.</a:t>
            </a:r>
            <a:endParaRPr lang="it-IT" dirty="0" smtClean="0">
              <a:latin typeface="Century Gothic" panose="020B0502020202020204" pitchFamily="34" charset="0"/>
            </a:endParaRPr>
          </a:p>
          <a:p>
            <a:r>
              <a:rPr lang="it-IT" dirty="0" smtClean="0">
                <a:latin typeface="Century Gothic" panose="020B0502020202020204" pitchFamily="34" charset="0"/>
              </a:rPr>
              <a:t>Mantenimento dei livelli raggiunti con la ripetizione dei trattamenti individuali o di gruppo ( 6-8 mesi)</a:t>
            </a:r>
            <a:endParaRPr lang="it-IT" dirty="0" smtClean="0">
              <a:latin typeface="Century Gothic" panose="020B0502020202020204" pitchFamily="34" charset="0"/>
            </a:endParaRP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-891480"/>
            <a:ext cx="7498080" cy="1143000"/>
          </a:xfrm>
        </p:spPr>
        <p:txBody>
          <a:bodyPr>
            <a:normAutofit/>
          </a:bodyPr>
          <a:lstStyle/>
          <a:p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85665"/>
            <a:ext cx="7602048" cy="5843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800" dirty="0" smtClean="0">
                <a:latin typeface="Century Gothic" panose="020B0502020202020204" pitchFamily="34" charset="0"/>
              </a:rPr>
              <a:t>Lavorare per recuperare la centralità della persona attraverso la personalizzazione delle cure, ma soprattutto sviluppare con la paziente la comprensione di come la malattia condizioni la sua vita e la sua salute ed accompagnare la stessa ad affrontare i sintomi e le complessità di cura/gestione della stessa</a:t>
            </a:r>
            <a:endParaRPr lang="it-IT" sz="2800" dirty="0" smtClean="0"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it-IT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CONSERVAZIONE DEL BENESSERE DELLE DONNE NELLA SUA GLOBALITA’</a:t>
            </a:r>
            <a:endParaRPr lang="it-IT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L’ ostetrica e la salute perineale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916832"/>
            <a:ext cx="4104456" cy="3096344"/>
          </a:xfrm>
        </p:spPr>
        <p:txBody>
          <a:bodyPr>
            <a:noAutofit/>
          </a:bodyPr>
          <a:lstStyle/>
          <a:p>
            <a:pPr>
              <a:buNone/>
            </a:pPr>
            <a:endParaRPr lang="it-IT" sz="2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84482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La salute perineale incide significativamente 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sulla qualità di vita 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della donna in tutte le sue fasi di 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passaggio: pubertà, 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menarca, 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attività 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sessuale, 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gravidanza, 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parto, menopausa. </a:t>
            </a:r>
            <a:endParaRPr lang="it-IT" sz="2400" dirty="0" smtClean="0">
              <a:latin typeface="Century Gothic" panose="020B0502020202020204"/>
              <a:cs typeface="Century Gothic" panose="020B0502020202020204"/>
            </a:endParaRPr>
          </a:p>
          <a:p>
            <a:pPr algn="just"/>
            <a:endParaRPr lang="it-IT" sz="2400" dirty="0">
              <a:latin typeface="Century Gothic" panose="020B0502020202020204"/>
              <a:cs typeface="Century Gothic" panose="020B0502020202020204"/>
            </a:endParaRPr>
          </a:p>
          <a:p>
            <a:pPr algn="just"/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Eventuali alterazioni del pavimento pelvico possono essere motivo di limitazione sociale, sessuale e relazionale. </a:t>
            </a:r>
            <a:endParaRPr lang="it-IT" sz="2400" dirty="0" smtClean="0">
              <a:latin typeface="Century Gothic" panose="020B0502020202020204"/>
              <a:cs typeface="Century Gothic" panose="020B0502020202020204"/>
            </a:endParaRPr>
          </a:p>
          <a:p>
            <a:pPr algn="just"/>
            <a:endParaRPr lang="it-IT" sz="2400" dirty="0">
              <a:latin typeface="Century Gothic" panose="020B0502020202020204"/>
              <a:cs typeface="Century Gothic" panose="020B0502020202020204"/>
            </a:endParaRP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L’ostetrica è quindi la figura professionale preposta a </a:t>
            </a:r>
            <a:r>
              <a:rPr lang="it-IT" sz="24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PROMUOVERE – PREVENIRE – CURARE</a:t>
            </a:r>
            <a:endParaRPr lang="it-IT" sz="2400" dirty="0" smtClean="0">
              <a:solidFill>
                <a:srgbClr val="FF0000"/>
              </a:solidFill>
              <a:latin typeface="Century Gothic" panose="020B0502020202020204"/>
              <a:cs typeface="Century Gothic" panose="020B0502020202020204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la </a:t>
            </a:r>
            <a:r>
              <a:rPr lang="it-IT" sz="2400" dirty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salute perineale. </a:t>
            </a:r>
            <a:endParaRPr lang="it-IT" sz="2400" dirty="0">
              <a:solidFill>
                <a:srgbClr val="FF0000"/>
              </a:solidFill>
              <a:latin typeface="Century Gothic" panose="020B0502020202020204"/>
              <a:cs typeface="Century Gothic" panose="020B0502020202020204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Autofit/>
          </a:bodyPr>
          <a:lstStyle/>
          <a:p>
            <a:pPr algn="ctr"/>
            <a:br>
              <a:rPr lang="it-IT" sz="3600" dirty="0" smtClean="0">
                <a:latin typeface="Century Gothic" panose="020B0502020202020204"/>
                <a:cs typeface="Century Gothic" panose="020B0502020202020204"/>
              </a:rPr>
            </a:br>
            <a:br>
              <a:rPr lang="it-IT" sz="3600" dirty="0">
                <a:latin typeface="Century Gothic" panose="020B0502020202020204"/>
                <a:cs typeface="Century Gothic" panose="020B0502020202020204"/>
              </a:rPr>
            </a:br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La riabilitazione</a:t>
            </a:r>
            <a:br>
              <a:rPr lang="it-IT" sz="3600" dirty="0" smtClean="0">
                <a:latin typeface="Century Gothic" panose="020B0502020202020204"/>
                <a:cs typeface="Century Gothic" panose="020B0502020202020204"/>
              </a:rPr>
            </a:b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700809"/>
            <a:ext cx="8388424" cy="1512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RIABILITARE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significa restituire un’ abilità che si presume perduta o diminuita ma che si può</a:t>
            </a:r>
            <a:r>
              <a:rPr lang="it-IT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RIATTIVARE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48464" y="15567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38726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entury Gothic" panose="020B0502020202020204"/>
                <a:cs typeface="Century Gothic" panose="020B0502020202020204"/>
              </a:rPr>
              <a:t>PREVENIRE</a:t>
            </a:r>
            <a:endParaRPr lang="it-IT" b="1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448752"/>
            <a:ext cx="3312368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Ipotonia muscolare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Gravidanza 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e 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dopo parto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Chirurgia 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pelvica</a:t>
            </a:r>
            <a:endParaRPr lang="it-IT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52120" y="38726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entury Gothic" panose="020B0502020202020204"/>
                <a:cs typeface="Century Gothic" panose="020B0502020202020204"/>
              </a:rPr>
              <a:t>CURARE</a:t>
            </a:r>
            <a:endParaRPr lang="it-IT" b="1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4448752"/>
            <a:ext cx="3672408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Incontinenza 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urinaria</a:t>
            </a:r>
            <a:endParaRPr lang="it-IT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  L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ievi 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forme di prolasso</a:t>
            </a:r>
            <a:endParaRPr lang="it-IT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  S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tipsi 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da defecazione 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ostruita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it-IT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it-IT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nc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. fecale e 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anale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S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indromi </a:t>
            </a: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dolorose perineali</a:t>
            </a:r>
            <a:r>
              <a:rPr lang="it-IT" dirty="0">
                <a:cs typeface="Arial" panose="020B0604020202020204" pitchFamily="34" charset="0"/>
              </a:rPr>
              <a:t> </a:t>
            </a:r>
            <a:endParaRPr lang="it-IT" dirty="0">
              <a:cs typeface="Arial" panose="020B0604020202020204" pitchFamily="34" charset="0"/>
            </a:endParaRPr>
          </a:p>
        </p:txBody>
      </p:sp>
      <p:cxnSp>
        <p:nvCxnSpPr>
          <p:cNvPr id="10" name="Connettore 2 9"/>
          <p:cNvCxnSpPr>
            <a:stCxn id="3" idx="2"/>
          </p:cNvCxnSpPr>
          <p:nvPr/>
        </p:nvCxnSpPr>
        <p:spPr>
          <a:xfrm flipH="1">
            <a:off x="3203848" y="3212976"/>
            <a:ext cx="1457910" cy="5040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661758" y="3212976"/>
            <a:ext cx="1494418" cy="5040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Century Gothic" panose="020B0502020202020204"/>
                <a:cs typeface="Century Gothic" panose="020B0502020202020204"/>
              </a:rPr>
              <a:t>Applicazione della </a:t>
            </a:r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riabilitazione 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4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Obiettivo ginecologico, uro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-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ginecologico, sessuologico, colo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-proctologico </a:t>
            </a:r>
            <a:endParaRPr lang="it-IT" sz="24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endParaRPr lang="it-IT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marL="0" indent="0">
              <a:buNone/>
            </a:pPr>
            <a:r>
              <a:rPr lang="it-IT" sz="19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VANTAGGI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: semplicità, basso costo, assenza di effetti collaterali, non interferisce con altri trattamenti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>
              <a:buNone/>
            </a:pPr>
            <a:endParaRPr lang="it-IT" sz="1900" dirty="0">
              <a:latin typeface="Century Gothic" panose="020B0502020202020204"/>
              <a:cs typeface="Century Gothic" panose="020B0502020202020204"/>
            </a:endParaRPr>
          </a:p>
          <a:p>
            <a:pPr marL="0" indent="0">
              <a:buNone/>
            </a:pPr>
            <a:r>
              <a:rPr lang="it-IT" sz="19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SVANTAGGIO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: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n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essun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trattamento riabilitativo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può ricostituire l'integrità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anatomica di una fascia lesionata </a:t>
            </a:r>
            <a:endParaRPr lang="it-IT" sz="1900" dirty="0">
              <a:latin typeface="Century Gothic" panose="020B0502020202020204"/>
              <a:cs typeface="Century Gothic" panose="020B0502020202020204"/>
            </a:endParaRPr>
          </a:p>
          <a:p>
            <a:pPr marL="0" indent="0">
              <a:buNone/>
            </a:pPr>
            <a:endParaRPr lang="it-IT" dirty="0">
              <a:latin typeface="Century Gothic" panose="020B0502020202020204"/>
              <a:cs typeface="Century Gothic" panose="020B0502020202020204"/>
            </a:endParaRPr>
          </a:p>
          <a:p>
            <a:pPr algn="ctr"/>
            <a:endParaRPr lang="it-IT" dirty="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82764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Tutte 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le 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tecniche riabilitative </a:t>
            </a:r>
            <a:r>
              <a:rPr lang="it-IT" sz="2400" dirty="0">
                <a:latin typeface="Century Gothic" panose="020B0502020202020204"/>
                <a:cs typeface="Century Gothic" panose="020B0502020202020204"/>
              </a:rPr>
              <a:t>si rivolgono all' elettiva utilizzazione del gruppo 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muscolare </a:t>
            </a:r>
            <a:endParaRPr lang="it-IT" sz="24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dell’ </a:t>
            </a:r>
            <a:r>
              <a:rPr lang="it-IT" sz="24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ELEVATORE </a:t>
            </a:r>
            <a:r>
              <a:rPr lang="it-IT" sz="2400" dirty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DELL' </a:t>
            </a:r>
            <a:r>
              <a:rPr lang="it-IT" sz="2400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ANO</a:t>
            </a:r>
            <a:r>
              <a:rPr lang="it-IT" sz="2400" dirty="0" smtClean="0">
                <a:latin typeface="Century Gothic" panose="020B0502020202020204"/>
                <a:cs typeface="Century Gothic" panose="020B0502020202020204"/>
              </a:rPr>
              <a:t>. </a:t>
            </a:r>
            <a:endParaRPr lang="it-IT" sz="24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just">
              <a:buNone/>
            </a:pPr>
            <a:endParaRPr lang="it-IT" sz="2400" dirty="0">
              <a:latin typeface="Century Gothic" panose="020B0502020202020204"/>
              <a:cs typeface="Century Gothic" panose="020B0502020202020204"/>
            </a:endParaRPr>
          </a:p>
          <a:p>
            <a:pPr marL="0" indent="0" algn="just">
              <a:buNone/>
            </a:pP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Di tutte le componenti muscolari comprese nel pavimento pelvico è quello di maggiore impatto dotato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di azione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sfinterica (continenza), elevatrice e di sostegno. </a:t>
            </a:r>
            <a:endParaRPr lang="it-IT" sz="1900" dirty="0">
              <a:latin typeface="Century Gothic" panose="020B0502020202020204"/>
              <a:cs typeface="Century Gothic" panose="020B0502020202020204"/>
            </a:endParaRPr>
          </a:p>
          <a:p>
            <a:endParaRPr lang="it-IT" u="sng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it-IT" dirty="0" smtClean="0">
              <a:cs typeface="Arial" panose="020B0604020202020204" pitchFamily="34" charset="0"/>
            </a:endParaRPr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384376" cy="3041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Tecniche riabilitative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1944216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Le tecniche sono: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Chinesiterapia</a:t>
            </a:r>
            <a:r>
              <a:rPr lang="it-IT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(individuale e di gruppo)</a:t>
            </a:r>
            <a:endParaRPr lang="it-IT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Biofeedback</a:t>
            </a:r>
            <a:endParaRPr lang="it-IT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Elettrostimolazione funzionale</a:t>
            </a:r>
            <a:endParaRPr lang="it-IT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406041"/>
            <a:ext cx="75608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Il programma riabilitativo per qualunque tipo di</a:t>
            </a:r>
            <a:endParaRPr lang="it-IT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patologia, indipendentemente dalla tecnica scelta,</a:t>
            </a:r>
            <a:endParaRPr lang="it-IT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prevede un iniziale approccio </a:t>
            </a:r>
            <a:r>
              <a:rPr lang="it-IT" sz="19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PROPRIOCETTIVO</a:t>
            </a: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, al</a:t>
            </a:r>
            <a:endParaRPr lang="it-IT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fine di prendere coscienza della </a:t>
            </a:r>
            <a:r>
              <a:rPr lang="it-IT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muscolatura perineale</a:t>
            </a:r>
            <a:r>
              <a:rPr lang="it-IT" sz="19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it-IT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Century Gothic" panose="020B0502020202020204"/>
                <a:cs typeface="Century Gothic" panose="020B0502020202020204"/>
              </a:rPr>
              <a:t>Patto terapeutico</a:t>
            </a:r>
            <a:endParaRPr lang="it-IT" sz="3600" dirty="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Il patto terapeutico è un accordo che viene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fatto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tra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il terapeuta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la paziente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, definisce la cornice entro cui si stabiliscono le regole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per un percorso riabilitativo efficace e personalizzato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oltre alla condivisione di scopi e di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intenti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e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la collaborazione tra le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parti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.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 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just">
              <a:buNone/>
            </a:pPr>
            <a:endParaRPr lang="it-IT" sz="1900" dirty="0">
              <a:latin typeface="Century Gothic" panose="020B0502020202020204"/>
              <a:cs typeface="Century Gothic" panose="020B0502020202020204"/>
            </a:endParaRPr>
          </a:p>
          <a:p>
            <a:pPr marL="0" indent="0" algn="just">
              <a:buNone/>
            </a:pP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Il patto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riguarda le </a:t>
            </a:r>
            <a:r>
              <a:rPr lang="it-IT" sz="1900" dirty="0" smtClean="0">
                <a:latin typeface="Century Gothic" panose="020B0502020202020204"/>
                <a:cs typeface="Century Gothic" panose="020B0502020202020204"/>
              </a:rPr>
              <a:t>RESPONSABILITA’ </a:t>
            </a:r>
            <a:r>
              <a:rPr lang="it-IT" sz="1900" dirty="0">
                <a:latin typeface="Century Gothic" panose="020B0502020202020204"/>
                <a:cs typeface="Century Gothic" panose="020B0502020202020204"/>
              </a:rPr>
              <a:t>di ognuno ed esplicita le tecniche usate, la loro durata, l’orario, la frequenza, l’onorario e le conseguenze dei mancati appuntamenti. </a:t>
            </a:r>
            <a:endParaRPr lang="it-IT" sz="1900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>
              <a:buNone/>
            </a:pPr>
            <a:endParaRPr lang="it-IT" sz="1900" dirty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r>
              <a:rPr lang="it-IT" sz="1900" b="1" dirty="0" smtClean="0">
                <a:latin typeface="Century Gothic" panose="020B0502020202020204"/>
                <a:cs typeface="Century Gothic" panose="020B0502020202020204"/>
              </a:rPr>
              <a:t>COSTANZA + IMPEGNO + ESERCIZI CORRETTI = </a:t>
            </a:r>
            <a:endParaRPr lang="it-IT" sz="1900" b="1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endParaRPr lang="it-IT" sz="2200" b="1" dirty="0" smtClean="0">
              <a:latin typeface="Century Gothic" panose="020B0502020202020204"/>
              <a:cs typeface="Century Gothic" panose="020B0502020202020204"/>
            </a:endParaRPr>
          </a:p>
          <a:p>
            <a:pPr marL="0" indent="0" algn="ctr">
              <a:buNone/>
            </a:pPr>
            <a:r>
              <a:rPr lang="it-IT" sz="2200" b="1" dirty="0" smtClean="0">
                <a:solidFill>
                  <a:srgbClr val="FF0000"/>
                </a:solidFill>
                <a:latin typeface="Century Gothic" panose="020B0502020202020204"/>
                <a:cs typeface="Century Gothic" panose="020B0502020202020204"/>
              </a:rPr>
              <a:t>RIABILITAZIONE EFFICACE</a:t>
            </a:r>
            <a:endParaRPr lang="it-IT" sz="2200" b="1" dirty="0">
              <a:solidFill>
                <a:srgbClr val="FF0000"/>
              </a:solidFill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8749</Words>
  <Application>WPS Presentation</Application>
  <PresentationFormat>Presentazione su schermo (4:3)</PresentationFormat>
  <Paragraphs>263</Paragraphs>
  <Slides>35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SimSun</vt:lpstr>
      <vt:lpstr>Wingdings</vt:lpstr>
      <vt:lpstr>Wingdings 2</vt:lpstr>
      <vt:lpstr>Aharoni</vt:lpstr>
      <vt:lpstr>Century Gothic</vt:lpstr>
      <vt:lpstr>Baskerville Old Face</vt:lpstr>
      <vt:lpstr>Century Gothic</vt:lpstr>
      <vt:lpstr>Arial</vt:lpstr>
      <vt:lpstr>Constantia</vt:lpstr>
      <vt:lpstr>Segoe Print</vt:lpstr>
      <vt:lpstr>Microsoft YaHei</vt:lpstr>
      <vt:lpstr>Calibri</vt:lpstr>
      <vt:lpstr>Equinozio</vt:lpstr>
      <vt:lpstr>Appunti per ostetriche e non solo</vt:lpstr>
      <vt:lpstr>PowerPoint 演示文稿</vt:lpstr>
      <vt:lpstr>La riabilitazione - rieducazione</vt:lpstr>
      <vt:lpstr>L’ ostetrica e la salute perineale</vt:lpstr>
      <vt:lpstr>  La riabilitazione </vt:lpstr>
      <vt:lpstr>Applicazione della riabilitazione </vt:lpstr>
      <vt:lpstr>PowerPoint 演示文稿</vt:lpstr>
      <vt:lpstr>Tecniche riabilitative</vt:lpstr>
      <vt:lpstr>Patto terapeutico</vt:lpstr>
      <vt:lpstr>CHINESITERAPIA	</vt:lpstr>
      <vt:lpstr>Presa di coscienza</vt:lpstr>
      <vt:lpstr>PowerPoint 演示文稿</vt:lpstr>
      <vt:lpstr>Eliminazione delle sinergie antagoniste</vt:lpstr>
      <vt:lpstr>PowerPoint 演示文稿</vt:lpstr>
      <vt:lpstr>AGONISTI? Il bacino</vt:lpstr>
      <vt:lpstr>Pattern RESPIRATORIO</vt:lpstr>
      <vt:lpstr>PowerPoint 演示文稿</vt:lpstr>
      <vt:lpstr>Training muscolare perineale</vt:lpstr>
      <vt:lpstr>Automatizzazione dell’ attivita’ perineale nel quotidiano</vt:lpstr>
      <vt:lpstr>RIEDUCAZIONE</vt:lpstr>
      <vt:lpstr>Biofeedback</vt:lpstr>
      <vt:lpstr>Come si utilizza?</vt:lpstr>
      <vt:lpstr>Controindicazioni</vt:lpstr>
      <vt:lpstr>Indicazioni al BFB</vt:lpstr>
      <vt:lpstr>Indicazioni al BFB</vt:lpstr>
      <vt:lpstr>Utilizzo:</vt:lpstr>
      <vt:lpstr>Stimolazione elettrica funzionale</vt:lpstr>
      <vt:lpstr>Controindicazioni</vt:lpstr>
      <vt:lpstr>Utilizzo:</vt:lpstr>
      <vt:lpstr>La cartella riabilitativa</vt:lpstr>
      <vt:lpstr>La cartella riabilitativa</vt:lpstr>
      <vt:lpstr>La cartella riabilitativa</vt:lpstr>
      <vt:lpstr>La cartella riabilitativa</vt:lpstr>
      <vt:lpstr>Conclusioni: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pavimento pelvico: dalla diagnosi alla riabilitazione</dc:title>
  <dc:creator>paolo</dc:creator>
  <cp:lastModifiedBy>collegio ostetriche</cp:lastModifiedBy>
  <cp:revision>222</cp:revision>
  <dcterms:created xsi:type="dcterms:W3CDTF">2012-11-19T09:13:00Z</dcterms:created>
  <dcterms:modified xsi:type="dcterms:W3CDTF">2017-04-23T19:30:52Z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