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6"/>
  </p:handoutMasterIdLst>
  <p:sldIdLst>
    <p:sldId id="296" r:id="rId3"/>
    <p:sldId id="268" r:id="rId4"/>
    <p:sldId id="286" r:id="rId6"/>
    <p:sldId id="290" r:id="rId7"/>
    <p:sldId id="271" r:id="rId8"/>
    <p:sldId id="270" r:id="rId9"/>
    <p:sldId id="269" r:id="rId10"/>
    <p:sldId id="275" r:id="rId11"/>
    <p:sldId id="320" r:id="rId12"/>
    <p:sldId id="282" r:id="rId13"/>
    <p:sldId id="259" r:id="rId14"/>
    <p:sldId id="283" r:id="rId15"/>
    <p:sldId id="260" r:id="rId16"/>
    <p:sldId id="262" r:id="rId17"/>
    <p:sldId id="287" r:id="rId18"/>
    <p:sldId id="288" r:id="rId19"/>
    <p:sldId id="321" r:id="rId20"/>
    <p:sldId id="293" r:id="rId21"/>
    <p:sldId id="297" r:id="rId22"/>
    <p:sldId id="299" r:id="rId23"/>
    <p:sldId id="291" r:id="rId24"/>
    <p:sldId id="292" r:id="rId25"/>
    <p:sldId id="295" r:id="rId26"/>
    <p:sldId id="264" r:id="rId27"/>
    <p:sldId id="323" r:id="rId28"/>
    <p:sldId id="322" r:id="rId29"/>
    <p:sldId id="324" r:id="rId30"/>
    <p:sldId id="326" r:id="rId31"/>
    <p:sldId id="327" r:id="rId32"/>
    <p:sldId id="328" r:id="rId33"/>
    <p:sldId id="305" r:id="rId34"/>
    <p:sldId id="325" r:id="rId35"/>
    <p:sldId id="302" r:id="rId36"/>
    <p:sldId id="303" r:id="rId37"/>
    <p:sldId id="306" r:id="rId38"/>
    <p:sldId id="329" r:id="rId39"/>
    <p:sldId id="311" r:id="rId40"/>
    <p:sldId id="314" r:id="rId41"/>
    <p:sldId id="315" r:id="rId42"/>
    <p:sldId id="330" r:id="rId43"/>
    <p:sldId id="332" r:id="rId44"/>
    <p:sldId id="331" r:id="rId45"/>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528" autoAdjust="0"/>
    <p:restoredTop sz="90502" autoAdjust="0"/>
  </p:normalViewPr>
  <p:slideViewPr>
    <p:cSldViewPr snapToGrid="0" showGuides="1">
      <p:cViewPr>
        <p:scale>
          <a:sx n="70" d="100"/>
          <a:sy n="70" d="100"/>
        </p:scale>
        <p:origin x="-750" y="-6"/>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048"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2B0C492-4A13-4493-85F7-8BD653C1E469}" type="datetime1">
              <a:rPr lang="it-IT" smtClean="0"/>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63FFE7F-C917-439A-8026-3D301EB5CC28}" type="slidenum">
              <a:rPr lang="it-IT" smtClean="0"/>
            </a:fld>
            <a:endParaRPr lang="it-IT"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314BF9A-385E-4968-95BB-6D6CE97EC4C3}" type="datetime1">
              <a:rPr lang="it-IT" smtClean="0"/>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it-IT" dirty="0" smtClean="0"/>
              <a:t>Fare clic per modificare gli stili del testo dello schema</a:t>
            </a:r>
            <a:endParaRPr lang="it-IT" dirty="0" smtClean="0"/>
          </a:p>
          <a:p>
            <a:pPr lvl="1" rtl="0"/>
            <a:r>
              <a:rPr lang="it-IT" dirty="0" smtClean="0"/>
              <a:t>Secondo livello</a:t>
            </a:r>
            <a:endParaRPr lang="it-IT" dirty="0" smtClean="0"/>
          </a:p>
          <a:p>
            <a:pPr lvl="2" rtl="0"/>
            <a:r>
              <a:rPr lang="it-IT" dirty="0" smtClean="0"/>
              <a:t>Terzo livello</a:t>
            </a:r>
            <a:endParaRPr lang="it-IT" dirty="0" smtClean="0"/>
          </a:p>
          <a:p>
            <a:pPr lvl="3" rtl="0"/>
            <a:r>
              <a:rPr lang="it-IT" dirty="0" smtClean="0"/>
              <a:t>Quarto livello</a:t>
            </a:r>
            <a:endParaRPr lang="it-IT" dirty="0" smtClean="0"/>
          </a:p>
          <a:p>
            <a:pPr lvl="4" rtl="0"/>
            <a:r>
              <a:rPr lang="it-IT" dirty="0" smtClean="0"/>
              <a:t>Quinto livello</a:t>
            </a:r>
            <a:endParaRPr lang="it-IT" dirty="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C0B30D-C07A-425B-A90C-BA7BEB191079}" type="slidenum">
              <a:rPr lang="it-IT" smtClean="0"/>
            </a:fld>
            <a:endParaRPr lang="it-IT"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fld>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fld>
            <a:endParaRPr lang="it-I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Urinare correttamente: - svuotare</a:t>
            </a:r>
            <a:r>
              <a:rPr lang="it-IT" baseline="0" dirty="0" smtClean="0"/>
              <a:t> </a:t>
            </a:r>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fld>
            <a:endParaRPr 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 sembra un gesto banale ma bisogna imparare correttamente a </a:t>
            </a:r>
            <a:r>
              <a:rPr lang="it-IT" dirty="0" err="1" smtClean="0"/>
              <a:t>……Quantità</a:t>
            </a:r>
            <a:r>
              <a:rPr lang="it-IT" dirty="0" smtClean="0"/>
              <a:t> media di urina</a:t>
            </a:r>
            <a:r>
              <a:rPr lang="it-IT" baseline="0" dirty="0" smtClean="0"/>
              <a:t> per ogni minzione: 200-400ml  (-di 200 vescica semivuota, + di 400 vescica </a:t>
            </a:r>
            <a:r>
              <a:rPr lang="it-IT" baseline="0" dirty="0" err="1" smtClean="0"/>
              <a:t>iperdistesa</a:t>
            </a:r>
            <a:r>
              <a:rPr lang="it-IT" baseline="0" dirty="0" smtClean="0"/>
              <a:t> e non va bene perche si dilata)</a:t>
            </a:r>
            <a:endParaRPr lang="it-IT" baseline="0" dirty="0" smtClean="0"/>
          </a:p>
          <a:p>
            <a:r>
              <a:rPr lang="it-IT" baseline="0" dirty="0" smtClean="0"/>
              <a:t>-misurare con un calice graduato, per 3 </a:t>
            </a:r>
            <a:r>
              <a:rPr lang="it-IT" baseline="0" dirty="0" err="1" smtClean="0"/>
              <a:t>gg</a:t>
            </a:r>
            <a:r>
              <a:rPr lang="it-IT" baseline="0" dirty="0" smtClean="0"/>
              <a:t>, per avere un’idea generale sulla propria minzione</a:t>
            </a:r>
            <a:endParaRPr lang="it-IT" baseline="0" dirty="0" smtClean="0"/>
          </a:p>
          <a:p>
            <a:r>
              <a:rPr lang="it-IT" baseline="0" dirty="0" smtClean="0"/>
              <a:t>- </a:t>
            </a:r>
            <a:r>
              <a:rPr lang="it-IT" baseline="0" dirty="0" err="1" smtClean="0"/>
              <a:t>Tenedo</a:t>
            </a:r>
            <a:r>
              <a:rPr lang="it-IT" baseline="0" dirty="0" smtClean="0"/>
              <a:t> costante la quantità di acqua i fattori variabili sono il numero di minzioni e la quantità di urina per minzione. Tante volte vado tante volte in bagno e ho pochi cc, escluse infezioni sono legate a errori comportamentali. Al contrario persone che </a:t>
            </a:r>
            <a:r>
              <a:rPr lang="it-IT" baseline="0" dirty="0" err="1" smtClean="0"/>
              <a:t>tengon</a:t>
            </a:r>
            <a:r>
              <a:rPr lang="it-IT" baseline="0" dirty="0" smtClean="0"/>
              <a:t> urina tante ore hanno il globo vescicale e quindi una </a:t>
            </a:r>
            <a:r>
              <a:rPr lang="it-IT" baseline="0" dirty="0" err="1" smtClean="0"/>
              <a:t>sovradistensione</a:t>
            </a:r>
            <a:r>
              <a:rPr lang="it-IT" baseline="0" dirty="0" smtClean="0"/>
              <a:t> eccessiva della parete vescicale.</a:t>
            </a:r>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fld>
            <a:endParaRPr lang="it-IT"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Tx/>
              <a:buChar char="-"/>
            </a:pPr>
            <a:r>
              <a:rPr lang="it-IT" dirty="0" smtClean="0"/>
              <a:t>Rispettare :Quando lo stomaco è pieno di cibo comincia a scatenare una serie di segnali che indicano all’intestino</a:t>
            </a:r>
            <a:r>
              <a:rPr lang="it-IT" baseline="0" dirty="0" smtClean="0"/>
              <a:t> l’inizio del meccanismo digestivo.</a:t>
            </a:r>
            <a:endParaRPr lang="it-IT" baseline="0" dirty="0" smtClean="0"/>
          </a:p>
          <a:p>
            <a:pPr>
              <a:buFontTx/>
              <a:buChar char="-"/>
            </a:pPr>
            <a:r>
              <a:rPr lang="it-IT" baseline="0" dirty="0" smtClean="0"/>
              <a:t>La parte terminale del colon(una sorta di serbatoio che si trova davanti al retto) che e contiene scorie completamente digerite va in quel momento a svuotarsi, per far spazio al nuovo prodotto(peristalsi sigmoidea) cioè un massa che arriva nel retto..L’arrivo di questa massa  fecale sul perineo scatena il  desiderio di defecazione. Il recipiente,l’ampolla rettale,si contrae leggermente e lo </a:t>
            </a:r>
            <a:r>
              <a:rPr lang="it-IT" baseline="0" dirty="0" err="1" smtClean="0"/>
              <a:t>sfinitere</a:t>
            </a:r>
            <a:r>
              <a:rPr lang="it-IT" baseline="0" dirty="0" smtClean="0"/>
              <a:t> si apre le feci escono allora in modo fluido e continuo.</a:t>
            </a:r>
            <a:endParaRPr lang="it-IT" baseline="0" dirty="0" smtClean="0"/>
          </a:p>
          <a:p>
            <a:pPr>
              <a:buFontTx/>
              <a:buNone/>
            </a:pPr>
            <a:r>
              <a:rPr lang="it-IT" baseline="0" dirty="0" smtClean="0"/>
              <a:t>Nella donna ‘ampolla rettale è un recipiente molto elastico,è appoggiato nel vuoto della vagina e ha tendenza a spostarsi in avanti,verso l’utero. </a:t>
            </a:r>
            <a:endParaRPr lang="it-IT" baseline="0" dirty="0" smtClean="0"/>
          </a:p>
          <a:p>
            <a:pPr>
              <a:buFontTx/>
              <a:buNone/>
            </a:pPr>
            <a:r>
              <a:rPr lang="it-IT" baseline="0" dirty="0" smtClean="0"/>
              <a:t>Questo aumenta la capacità dell’ampolla,ma ne tende la parete,che diventa meno performante nel contrarsi ed espellere il contenuto.</a:t>
            </a:r>
            <a:endParaRPr lang="it-IT" baseline="0" dirty="0" smtClean="0"/>
          </a:p>
          <a:p>
            <a:pPr>
              <a:buFontTx/>
              <a:buNone/>
            </a:pPr>
            <a:r>
              <a:rPr lang="it-IT" b="1" baseline="0" dirty="0" smtClean="0"/>
              <a:t>Se il primo desiderio non viene soddisfatto la seconda contrazione peristaltica del sigma ha la tendenza a distendere il serbatoio.</a:t>
            </a:r>
            <a:endParaRPr lang="it-IT" b="1" baseline="0" dirty="0" smtClean="0"/>
          </a:p>
          <a:p>
            <a:pPr>
              <a:buFontTx/>
              <a:buNone/>
            </a:pPr>
            <a:r>
              <a:rPr lang="it-IT" b="1" baseline="0" dirty="0" smtClean="0"/>
              <a:t>Quindi l’asse di uscita non si trova </a:t>
            </a:r>
            <a:r>
              <a:rPr lang="it-IT" b="1" baseline="0" dirty="0" err="1" smtClean="0"/>
              <a:t>piu</a:t>
            </a:r>
            <a:r>
              <a:rPr lang="it-IT" b="1" baseline="0" dirty="0" smtClean="0"/>
              <a:t> in posizione ottimane,il retto si sposta </a:t>
            </a:r>
            <a:r>
              <a:rPr lang="it-IT" b="1" baseline="0" dirty="0" err="1" smtClean="0"/>
              <a:t>iin</a:t>
            </a:r>
            <a:r>
              <a:rPr lang="it-IT" b="1" baseline="0" dirty="0" smtClean="0"/>
              <a:t> avanti e si distende. Le contrazioni dell’ampolla rettale sono meno </a:t>
            </a:r>
            <a:r>
              <a:rPr lang="it-IT" b="1" baseline="0" dirty="0" err="1" smtClean="0"/>
              <a:t>efficenti</a:t>
            </a:r>
            <a:r>
              <a:rPr lang="it-IT" b="1" baseline="0" dirty="0" smtClean="0"/>
              <a:t>. Dal momento che l’asse di spinta si modifica le feci vengono spinte verso la vagina al posto che indirizzarsi verso il canale anale. Se la donna spinge per eliminarle il risultato della spinta dall’alto verso il basso è indirizzata </a:t>
            </a:r>
            <a:r>
              <a:rPr lang="it-IT" b="1" baseline="0" dirty="0" err="1" smtClean="0"/>
              <a:t>piu</a:t>
            </a:r>
            <a:r>
              <a:rPr lang="it-IT" b="1" baseline="0" dirty="0" smtClean="0"/>
              <a:t> verso la vagina che verso l’ano! La sensazione dello stimolo è allora meno forte dal momento che lo </a:t>
            </a:r>
            <a:r>
              <a:rPr lang="it-IT" b="1" baseline="0" dirty="0" err="1" smtClean="0"/>
              <a:t>sfinitere</a:t>
            </a:r>
            <a:r>
              <a:rPr lang="it-IT" b="1" baseline="0" dirty="0" smtClean="0"/>
              <a:t> non viene sollecitato adeguatamente a rilassarsi e permettere lo svuotamento </a:t>
            </a:r>
            <a:r>
              <a:rPr lang="it-IT" b="1" baseline="0" dirty="0" err="1" smtClean="0"/>
              <a:t>ampollare</a:t>
            </a:r>
            <a:r>
              <a:rPr lang="it-IT" b="1" baseline="0" dirty="0" smtClean="0"/>
              <a:t>.</a:t>
            </a:r>
            <a:endParaRPr lang="it-IT" b="1" baseline="0" dirty="0" smtClean="0"/>
          </a:p>
          <a:p>
            <a:pPr>
              <a:buFontTx/>
              <a:buNone/>
            </a:pPr>
            <a:endParaRPr lang="it-IT" b="1" baseline="0" dirty="0" smtClean="0"/>
          </a:p>
          <a:p>
            <a:pPr>
              <a:buFontTx/>
              <a:buNone/>
            </a:pPr>
            <a:r>
              <a:rPr lang="it-IT" b="1" baseline="0" dirty="0" smtClean="0"/>
              <a:t>Il primo desiderio </a:t>
            </a:r>
            <a:r>
              <a:rPr lang="it-IT" b="1" baseline="0" dirty="0" err="1" smtClean="0"/>
              <a:t>defecatorio</a:t>
            </a:r>
            <a:r>
              <a:rPr lang="it-IT" b="1" baseline="0" dirty="0" smtClean="0"/>
              <a:t> è il </a:t>
            </a:r>
            <a:r>
              <a:rPr lang="it-IT" b="1" baseline="0" dirty="0" err="1" smtClean="0"/>
              <a:t>piu</a:t>
            </a:r>
            <a:r>
              <a:rPr lang="it-IT" b="1" baseline="0" dirty="0" smtClean="0"/>
              <a:t> violento per l’espulsione delle feci,ma è anche il </a:t>
            </a:r>
            <a:r>
              <a:rPr lang="it-IT" b="1" baseline="0" dirty="0" err="1" smtClean="0"/>
              <a:t>piu</a:t>
            </a:r>
            <a:r>
              <a:rPr lang="it-IT" b="1" baseline="0" dirty="0" smtClean="0"/>
              <a:t> facile da gestire perché si tratta di una massa solida e il retto è molto elastico. In questo caso lo stimolo sparisce dopo una contrazione volontaria del </a:t>
            </a:r>
            <a:r>
              <a:rPr lang="it-IT" b="1" baseline="0" dirty="0" err="1" smtClean="0"/>
              <a:t>pav.pelv.</a:t>
            </a:r>
            <a:r>
              <a:rPr lang="it-IT" b="1" baseline="0" dirty="0" smtClean="0"/>
              <a:t> </a:t>
            </a:r>
            <a:r>
              <a:rPr lang="it-IT" b="1" baseline="0" dirty="0" err="1" smtClean="0"/>
              <a:t>Cshe</a:t>
            </a:r>
            <a:r>
              <a:rPr lang="it-IT" b="1" baseline="0" dirty="0" smtClean="0"/>
              <a:t> </a:t>
            </a:r>
            <a:r>
              <a:rPr lang="it-IT" b="1" baseline="0" dirty="0" err="1" smtClean="0"/>
              <a:t>riposrta</a:t>
            </a:r>
            <a:r>
              <a:rPr lang="it-IT" b="1" baseline="0" dirty="0" smtClean="0"/>
              <a:t> le feci verso l’alto,annullando la sensazione a livello dello </a:t>
            </a:r>
            <a:r>
              <a:rPr lang="it-IT" b="1" baseline="0" dirty="0" err="1" smtClean="0"/>
              <a:t>sfinitere</a:t>
            </a:r>
            <a:r>
              <a:rPr lang="it-IT" b="1" baseline="0" dirty="0" smtClean="0"/>
              <a:t> .Un’altro pasto </a:t>
            </a:r>
            <a:r>
              <a:rPr lang="it-IT" b="1" baseline="0" dirty="0" err="1" smtClean="0"/>
              <a:t>scatenera</a:t>
            </a:r>
            <a:r>
              <a:rPr lang="it-IT" b="1" baseline="0" dirty="0" smtClean="0"/>
              <a:t> una seconda onda peristaltica che </a:t>
            </a:r>
            <a:r>
              <a:rPr lang="it-IT" b="1" baseline="0" dirty="0" err="1" smtClean="0"/>
              <a:t>arrivera</a:t>
            </a:r>
            <a:r>
              <a:rPr lang="it-IT" b="1" baseline="0" dirty="0" smtClean="0"/>
              <a:t> sopra le feci stoccate,la stimolazione sarà meno diretta e meno forte. Se si trattiene ancora </a:t>
            </a:r>
            <a:r>
              <a:rPr lang="it-IT" b="1" baseline="0" dirty="0" err="1" smtClean="0"/>
              <a:t>ik</a:t>
            </a:r>
            <a:r>
              <a:rPr lang="it-IT" b="1" baseline="0" dirty="0" smtClean="0"/>
              <a:t> desiderio cessa..Un terzo pasto scatenerà un desiderio ancora meno  intenso.</a:t>
            </a:r>
            <a:endParaRPr lang="it-IT" b="1" baseline="0" dirty="0" smtClean="0"/>
          </a:p>
          <a:p>
            <a:pPr>
              <a:buFontTx/>
              <a:buNone/>
            </a:pPr>
            <a:r>
              <a:rPr lang="it-IT" b="1" baseline="0" dirty="0" smtClean="0"/>
              <a:t>Le feci </a:t>
            </a:r>
            <a:r>
              <a:rPr lang="it-IT" b="1" baseline="0" dirty="0" err="1" smtClean="0"/>
              <a:t>accuulate</a:t>
            </a:r>
            <a:r>
              <a:rPr lang="it-IT" b="1" baseline="0" dirty="0" smtClean="0"/>
              <a:t> si induriscono si disidratano,fermentano,danno luogo alla formazione di gas intestinali,ma tutto </a:t>
            </a:r>
            <a:r>
              <a:rPr lang="it-IT" b="1" baseline="0" dirty="0" err="1" smtClean="0"/>
              <a:t>cio</a:t>
            </a:r>
            <a:r>
              <a:rPr lang="it-IT" b="1" baseline="0" dirty="0" smtClean="0"/>
              <a:t> non stimola il rilassamento dello </a:t>
            </a:r>
            <a:r>
              <a:rPr lang="it-IT" b="1" baseline="0" dirty="0" err="1" smtClean="0"/>
              <a:t>sfinitere</a:t>
            </a:r>
            <a:r>
              <a:rPr lang="it-IT" b="1" baseline="0" dirty="0" smtClean="0"/>
              <a:t> anale  e se si vuole defecare sarà necessario riavviare il desiderio </a:t>
            </a:r>
            <a:r>
              <a:rPr lang="it-IT" b="1" baseline="0" dirty="0" err="1" smtClean="0"/>
              <a:t>defecatorio</a:t>
            </a:r>
            <a:r>
              <a:rPr lang="it-IT" b="1" baseline="0" dirty="0" smtClean="0"/>
              <a:t>. </a:t>
            </a:r>
            <a:endParaRPr lang="it-IT" b="1" baseline="0" dirty="0" smtClean="0"/>
          </a:p>
          <a:p>
            <a:pPr>
              <a:buFontTx/>
              <a:buNone/>
            </a:pPr>
            <a:r>
              <a:rPr lang="it-IT" b="1" baseline="0" dirty="0" smtClean="0"/>
              <a:t>La tentazione di spingere sarà particolarmente intensa,ma sfortunatamente non nel modo e nella direzione corretta: e si va ad instaurare un circolo vizioso.</a:t>
            </a:r>
            <a:endParaRPr lang="it-IT" b="1" dirty="0" smtClean="0"/>
          </a:p>
          <a:p>
            <a:pPr>
              <a:buFontTx/>
              <a:buChar char="-"/>
            </a:pPr>
            <a:r>
              <a:rPr lang="it-IT" dirty="0" smtClean="0"/>
              <a:t>Da guardare evitare </a:t>
            </a:r>
            <a:r>
              <a:rPr lang="it-IT" dirty="0" err="1" smtClean="0"/>
              <a:t>ponzamento</a:t>
            </a:r>
            <a:endParaRPr lang="it-IT" dirty="0" smtClean="0"/>
          </a:p>
          <a:p>
            <a:r>
              <a:rPr lang="it-IT" i="1" dirty="0" smtClean="0">
                <a:solidFill>
                  <a:srgbClr val="C00000"/>
                </a:solidFill>
              </a:rPr>
              <a:t>L’educazione</a:t>
            </a:r>
            <a:r>
              <a:rPr lang="it-IT" i="1" baseline="0" dirty="0" smtClean="0">
                <a:solidFill>
                  <a:srgbClr val="C00000"/>
                </a:solidFill>
              </a:rPr>
              <a:t> sociale ci obbliga spesso ad una “continenza  sociale” che è , in alcuni casi, contraria alla fisiologia e </a:t>
            </a:r>
            <a:r>
              <a:rPr lang="it-IT" i="1" baseline="0" dirty="0" err="1" smtClean="0">
                <a:solidFill>
                  <a:srgbClr val="C00000"/>
                </a:solidFill>
              </a:rPr>
              <a:t>puo</a:t>
            </a:r>
            <a:r>
              <a:rPr lang="it-IT" i="1" baseline="0" dirty="0" smtClean="0">
                <a:solidFill>
                  <a:srgbClr val="C00000"/>
                </a:solidFill>
              </a:rPr>
              <a:t> alterarla gravemente,ancora </a:t>
            </a:r>
            <a:r>
              <a:rPr lang="it-IT" i="1" baseline="0" dirty="0" err="1" smtClean="0">
                <a:solidFill>
                  <a:srgbClr val="C00000"/>
                </a:solidFill>
              </a:rPr>
              <a:t>piu</a:t>
            </a:r>
            <a:r>
              <a:rPr lang="it-IT" i="1" baseline="0" dirty="0" smtClean="0">
                <a:solidFill>
                  <a:srgbClr val="C00000"/>
                </a:solidFill>
              </a:rPr>
              <a:t> che nel caso della vescica. </a:t>
            </a:r>
            <a:endParaRPr lang="it-IT" i="1" dirty="0">
              <a:solidFill>
                <a:srgbClr val="C00000"/>
              </a:solidFill>
            </a:endParaRPr>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fld>
            <a:endParaRPr lang="it-I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fld>
            <a:endParaRPr lang="it-IT"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fld>
            <a:endParaRPr lang="it-IT"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Un’addome</a:t>
            </a:r>
            <a:r>
              <a:rPr lang="it-IT" dirty="0" smtClean="0"/>
              <a:t> rilassato(inteso a livello muscolare) e globoso,cambia </a:t>
            </a:r>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fld>
            <a:endParaRPr lang="it-IT"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fld>
            <a:endParaRPr lang="it-IT"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fld>
            <a:endParaRPr lang="it-IT"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Abbiamo parlato fino ad ora di prevenzione primaria rivolta in questo caso a tutta la popolazione femminile. E stato ampiamente dimostrato che</a:t>
            </a:r>
            <a:r>
              <a:rPr lang="it-IT" baseline="0" dirty="0" smtClean="0"/>
              <a:t> nell’arco della vita della donna ci sono dei momenti in  cui il pavimento pelvico viene particolarmente sollecitato,e richiede quindi una particolare attenzione tipo di prevenzione la gravidanza ed il parto sono le cause di disfunzioni perineali</a:t>
            </a:r>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Poco si investe su qualcosa che deve succedere,la </a:t>
            </a:r>
            <a:r>
              <a:rPr lang="it-IT" dirty="0" err="1" smtClean="0"/>
              <a:t>santita</a:t>
            </a:r>
            <a:r>
              <a:rPr lang="it-IT" dirty="0" smtClean="0"/>
              <a:t> pubblica si occupa prima della cura</a:t>
            </a:r>
            <a:r>
              <a:rPr lang="it-IT" baseline="0" dirty="0" smtClean="0"/>
              <a:t> che della prevenzione</a:t>
            </a:r>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Del pavimento pelvico</a:t>
            </a:r>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fld>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99F1D04-B24F-4EDE-B921-6C2F9A814413}" type="slidenum">
              <a:rPr lang="it-IT" smtClean="0"/>
            </a:fld>
            <a:endParaRPr lang="it-IT"/>
          </a:p>
        </p:txBody>
      </p:sp>
      <p:sp>
        <p:nvSpPr>
          <p:cNvPr id="5" name="Segnaposto piè di pagina 4"/>
          <p:cNvSpPr>
            <a:spLocks noGrp="1"/>
          </p:cNvSpPr>
          <p:nvPr>
            <p:ph type="ftr" sz="quarter" idx="11"/>
          </p:nvPr>
        </p:nvSpPr>
        <p:spPr/>
        <p:txBody>
          <a:bodyPr/>
          <a:lstStyle/>
          <a:p>
            <a:r>
              <a:rPr lang="it-IT" smtClean="0"/>
              <a:t>Ost. Bondavalli Rosa</a:t>
            </a:r>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99F1D04-B24F-4EDE-B921-6C2F9A814413}" type="slidenum">
              <a:rPr lang="it-IT" smtClean="0"/>
            </a:fld>
            <a:endParaRPr lang="it-IT"/>
          </a:p>
        </p:txBody>
      </p:sp>
      <p:sp>
        <p:nvSpPr>
          <p:cNvPr id="5" name="Segnaposto piè di pagina 4"/>
          <p:cNvSpPr>
            <a:spLocks noGrp="1"/>
          </p:cNvSpPr>
          <p:nvPr>
            <p:ph type="ftr" sz="quarter" idx="11"/>
          </p:nvPr>
        </p:nvSpPr>
        <p:spPr/>
        <p:txBody>
          <a:bodyPr/>
          <a:lstStyle/>
          <a:p>
            <a:r>
              <a:rPr lang="it-IT" smtClean="0"/>
              <a:t>Ost. Bondavalli Rosa</a:t>
            </a:r>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fld>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fld>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fld>
            <a:endParaRPr 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it-IT" b="1" dirty="0" smtClean="0"/>
              <a:t>DA NON ESSERE ADDIRITTURA TRASCRITTA NELLA RAFFIGURAZIONE DELLA CORTECCIA CEREBRALE DELLA DONNA </a:t>
            </a:r>
            <a:endParaRPr lang="it-IT" dirty="0" smtClean="0"/>
          </a:p>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1066800" y="4245434"/>
            <a:ext cx="8686800" cy="1464906"/>
          </a:xfrm>
        </p:spPr>
        <p:txBody>
          <a:bodyPr rtlCol="0"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pPr rtl="0"/>
            <a:r>
              <a:rPr lang="it-IT" smtClean="0"/>
              <a:t>Fare clic per modificare lo stile del titolo</a:t>
            </a:r>
            <a:endParaRPr lang="it-IT" dirty="0"/>
          </a:p>
        </p:txBody>
      </p:sp>
      <p:sp>
        <p:nvSpPr>
          <p:cNvPr id="3" name="Sottotitolo 2"/>
          <p:cNvSpPr>
            <a:spLocks noGrp="1"/>
          </p:cNvSpPr>
          <p:nvPr>
            <p:ph type="subTitle" idx="1" hasCustomPrompt="1"/>
          </p:nvPr>
        </p:nvSpPr>
        <p:spPr>
          <a:xfrm>
            <a:off x="1066800" y="5731795"/>
            <a:ext cx="8686800" cy="440405"/>
          </a:xfrm>
        </p:spPr>
        <p:txBody>
          <a:bodyPr rtlCol="0"/>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smtClean="0"/>
              <a:t>Fare clic per modificare lo stile del sottotitolo dello schema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rtlCol="0"/>
          <a:lstStyle/>
          <a:p>
            <a:pPr rtl="0"/>
            <a:r>
              <a:rPr lang="it-IT" smtClean="0"/>
              <a:t>Fare clic per modificare lo stile del titolo</a:t>
            </a:r>
            <a:endParaRPr lang="it-IT" dirty="0"/>
          </a:p>
        </p:txBody>
      </p:sp>
      <p:sp>
        <p:nvSpPr>
          <p:cNvPr id="3" name="Segnaposto testo verticale 2"/>
          <p:cNvSpPr>
            <a:spLocks noGrp="1"/>
          </p:cNvSpPr>
          <p:nvPr>
            <p:ph type="body" orient="vert" idx="1" hasCustomPrompt="1"/>
          </p:nvPr>
        </p:nvSpPr>
        <p:spPr/>
        <p:txBody>
          <a:bodyPr vert="eaVert" rtlCol="0"/>
          <a:lstStyle/>
          <a:p>
            <a:pPr lvl="0" rtl="0"/>
            <a:r>
              <a:rPr lang="it-IT" smtClean="0"/>
              <a:t>Fare clic per modificare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4" name="Segnaposto data 3"/>
          <p:cNvSpPr>
            <a:spLocks noGrp="1"/>
          </p:cNvSpPr>
          <p:nvPr>
            <p:ph type="dt" sz="half" idx="10"/>
          </p:nvPr>
        </p:nvSpPr>
        <p:spPr/>
        <p:txBody>
          <a:bodyPr rtlCol="0"/>
          <a:lstStyle/>
          <a:p>
            <a:pPr rtl="0"/>
            <a:endParaRPr lang="it-IT" dirty="0"/>
          </a:p>
        </p:txBody>
      </p:sp>
      <p:sp>
        <p:nvSpPr>
          <p:cNvPr id="5" name="Segnaposto piè di pagina 4"/>
          <p:cNvSpPr>
            <a:spLocks noGrp="1"/>
          </p:cNvSpPr>
          <p:nvPr>
            <p:ph type="ftr" sz="quarter" idx="11"/>
          </p:nvPr>
        </p:nvSpPr>
        <p:spPr/>
        <p:txBody>
          <a:bodyPr rtlCol="0"/>
          <a:lstStyle/>
          <a:p>
            <a:pPr rtl="0"/>
            <a:r>
              <a:rPr lang="it-IT" smtClean="0"/>
              <a:t>Ost.Bondavalli rosa - Ost.Michelini Aurora</a:t>
            </a:r>
            <a:endParaRPr lang="it-IT" dirty="0"/>
          </a:p>
        </p:txBody>
      </p:sp>
      <p:sp>
        <p:nvSpPr>
          <p:cNvPr id="6" name="Segnaposto numero diapositiva 5"/>
          <p:cNvSpPr>
            <a:spLocks noGrp="1"/>
          </p:cNvSpPr>
          <p:nvPr>
            <p:ph type="sldNum" sz="quarter" idx="12"/>
          </p:nvPr>
        </p:nvSpPr>
        <p:spPr/>
        <p:txBody>
          <a:bodyPr rtlCol="0"/>
          <a:lstStyle/>
          <a:p>
            <a:pPr rtl="0"/>
            <a:fld id="{E31375A4-56A4-47D6-9801-1991572033F7}" type="slidenum">
              <a:rPr lang="it-IT" smtClean="0"/>
            </a:fld>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9296400" y="457200"/>
            <a:ext cx="1828800" cy="5719762"/>
          </a:xfrm>
        </p:spPr>
        <p:txBody>
          <a:bodyPr vert="eaVert" rtlCol="0"/>
          <a:lstStyle/>
          <a:p>
            <a:pPr rtl="0"/>
            <a:r>
              <a:rPr lang="it-IT" smtClean="0"/>
              <a:t>Fare clic per modificare lo stile del titolo</a:t>
            </a:r>
            <a:endParaRPr lang="it-IT" dirty="0"/>
          </a:p>
        </p:txBody>
      </p:sp>
      <p:sp>
        <p:nvSpPr>
          <p:cNvPr id="3" name="Segnaposto testo verticale 2"/>
          <p:cNvSpPr>
            <a:spLocks noGrp="1"/>
          </p:cNvSpPr>
          <p:nvPr>
            <p:ph type="body" orient="vert" idx="1" hasCustomPrompt="1"/>
          </p:nvPr>
        </p:nvSpPr>
        <p:spPr>
          <a:xfrm>
            <a:off x="1066800" y="457200"/>
            <a:ext cx="7955280" cy="5719762"/>
          </a:xfrm>
        </p:spPr>
        <p:txBody>
          <a:bodyPr vert="eaVert" rtlCol="0"/>
          <a:lstStyle/>
          <a:p>
            <a:pPr lvl="0" rtl="0"/>
            <a:r>
              <a:rPr lang="it-IT" smtClean="0"/>
              <a:t>Fare clic per modificare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4" name="Segnaposto data 3"/>
          <p:cNvSpPr>
            <a:spLocks noGrp="1"/>
          </p:cNvSpPr>
          <p:nvPr>
            <p:ph type="dt" sz="half" idx="10"/>
          </p:nvPr>
        </p:nvSpPr>
        <p:spPr/>
        <p:txBody>
          <a:bodyPr rtlCol="0"/>
          <a:lstStyle/>
          <a:p>
            <a:pPr rtl="0"/>
            <a:endParaRPr lang="it-IT" dirty="0"/>
          </a:p>
        </p:txBody>
      </p:sp>
      <p:sp>
        <p:nvSpPr>
          <p:cNvPr id="5" name="Segnaposto piè di pagina 4"/>
          <p:cNvSpPr>
            <a:spLocks noGrp="1"/>
          </p:cNvSpPr>
          <p:nvPr>
            <p:ph type="ftr" sz="quarter" idx="11"/>
          </p:nvPr>
        </p:nvSpPr>
        <p:spPr/>
        <p:txBody>
          <a:bodyPr rtlCol="0"/>
          <a:lstStyle/>
          <a:p>
            <a:pPr rtl="0"/>
            <a:r>
              <a:rPr lang="it-IT" smtClean="0"/>
              <a:t>Ost.Bondavalli rosa - Ost.Michelini Aurora</a:t>
            </a:r>
            <a:endParaRPr lang="it-IT" dirty="0"/>
          </a:p>
        </p:txBody>
      </p:sp>
      <p:sp>
        <p:nvSpPr>
          <p:cNvPr id="6" name="Segnaposto numero diapositiva 5"/>
          <p:cNvSpPr>
            <a:spLocks noGrp="1"/>
          </p:cNvSpPr>
          <p:nvPr>
            <p:ph type="sldNum" sz="quarter" idx="12"/>
          </p:nvPr>
        </p:nvSpPr>
        <p:spPr/>
        <p:txBody>
          <a:bodyPr rtlCol="0"/>
          <a:lstStyle/>
          <a:p>
            <a:pPr rtl="0"/>
            <a:fld id="{E31375A4-56A4-47D6-9801-1991572033F7}" type="slidenum">
              <a:rPr lang="it-IT" smtClean="0"/>
            </a:fld>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066800" y="457518"/>
            <a:ext cx="10058400" cy="1188720"/>
          </a:xfrm>
        </p:spPr>
        <p:txBody>
          <a:bodyPr rtlCol="0"/>
          <a:lstStyle/>
          <a:p>
            <a:pPr rtl="0"/>
            <a:r>
              <a:rPr lang="it-IT" smtClean="0"/>
              <a:t>Fare clic per modificare lo stile del titolo</a:t>
            </a:r>
            <a:endParaRPr lang="it-IT" dirty="0"/>
          </a:p>
        </p:txBody>
      </p:sp>
      <p:sp>
        <p:nvSpPr>
          <p:cNvPr id="3" name="Segnaposto contenuto 2"/>
          <p:cNvSpPr>
            <a:spLocks noGrp="1"/>
          </p:cNvSpPr>
          <p:nvPr>
            <p:ph idx="1" hasCustomPrompt="1"/>
          </p:nvPr>
        </p:nvSpPr>
        <p:spPr/>
        <p:txBody>
          <a:bodyPr rtlCol="0"/>
          <a:lstStyle/>
          <a:p>
            <a:pPr lvl="0" rtl="0"/>
            <a:r>
              <a:rPr lang="it-IT" smtClean="0"/>
              <a:t>Fare clic per modificare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4" name="Segnaposto data 3"/>
          <p:cNvSpPr>
            <a:spLocks noGrp="1"/>
          </p:cNvSpPr>
          <p:nvPr>
            <p:ph type="dt" sz="half" idx="10"/>
          </p:nvPr>
        </p:nvSpPr>
        <p:spPr/>
        <p:txBody>
          <a:bodyPr rtlCol="0"/>
          <a:lstStyle/>
          <a:p>
            <a:pPr rtl="0"/>
            <a:endParaRPr lang="it-IT" dirty="0"/>
          </a:p>
        </p:txBody>
      </p:sp>
      <p:sp>
        <p:nvSpPr>
          <p:cNvPr id="5" name="Segnaposto piè di pagina 4"/>
          <p:cNvSpPr>
            <a:spLocks noGrp="1"/>
          </p:cNvSpPr>
          <p:nvPr>
            <p:ph type="ftr" sz="quarter" idx="11"/>
          </p:nvPr>
        </p:nvSpPr>
        <p:spPr/>
        <p:txBody>
          <a:bodyPr rtlCol="0"/>
          <a:lstStyle/>
          <a:p>
            <a:pPr rtl="0"/>
            <a:r>
              <a:rPr lang="it-IT" smtClean="0"/>
              <a:t>Ost.Bondavalli rosa - Ost.Michelini Aurora</a:t>
            </a:r>
            <a:endParaRPr lang="it-IT" dirty="0"/>
          </a:p>
        </p:txBody>
      </p:sp>
      <p:sp>
        <p:nvSpPr>
          <p:cNvPr id="6" name="Segnaposto numero diapositiva 5"/>
          <p:cNvSpPr>
            <a:spLocks noGrp="1"/>
          </p:cNvSpPr>
          <p:nvPr>
            <p:ph type="sldNum" sz="quarter" idx="12"/>
          </p:nvPr>
        </p:nvSpPr>
        <p:spPr/>
        <p:txBody>
          <a:bodyPr rtlCol="0"/>
          <a:lstStyle/>
          <a:p>
            <a:pPr rtl="0"/>
            <a:fld id="{E31375A4-56A4-47D6-9801-1991572033F7}" type="slidenum">
              <a:rPr lang="it-IT" smtClean="0"/>
            </a:fld>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069848" y="4242816"/>
            <a:ext cx="8686800" cy="1463040"/>
          </a:xfrm>
        </p:spPr>
        <p:txBody>
          <a:bodyPr rtlCol="0" anchor="b">
            <a:normAutofit/>
          </a:bodyPr>
          <a:lstStyle>
            <a:lvl1pPr>
              <a:defRPr sz="4800"/>
            </a:lvl1pPr>
          </a:lstStyle>
          <a:p>
            <a:pPr rtl="0"/>
            <a:r>
              <a:rPr lang="it-IT" smtClean="0"/>
              <a:t>Fare clic per modificare lo stile del titolo</a:t>
            </a:r>
            <a:endParaRPr lang="it-IT" dirty="0"/>
          </a:p>
        </p:txBody>
      </p:sp>
      <p:sp>
        <p:nvSpPr>
          <p:cNvPr id="3" name="Segnaposto testo 2"/>
          <p:cNvSpPr>
            <a:spLocks noGrp="1"/>
          </p:cNvSpPr>
          <p:nvPr>
            <p:ph type="body" idx="1" hasCustomPrompt="1"/>
          </p:nvPr>
        </p:nvSpPr>
        <p:spPr>
          <a:xfrm>
            <a:off x="1066799" y="5733288"/>
            <a:ext cx="8686800" cy="438912"/>
          </a:xfrm>
        </p:spPr>
        <p:txBody>
          <a:bodyPr rtlCol="0"/>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it-IT" smtClean="0"/>
              <a:t>Fare clic per modificare stili del testo dello schema</a:t>
            </a:r>
            <a:endParaRPr lang="it-IT"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rtlCol="0"/>
          <a:lstStyle/>
          <a:p>
            <a:pPr rtl="0"/>
            <a:r>
              <a:rPr lang="it-IT" smtClean="0"/>
              <a:t>Fare clic per modificare lo stile del titolo</a:t>
            </a:r>
            <a:endParaRPr lang="it-IT" dirty="0"/>
          </a:p>
        </p:txBody>
      </p:sp>
      <p:sp>
        <p:nvSpPr>
          <p:cNvPr id="3" name="Segnaposto contenuto 2"/>
          <p:cNvSpPr>
            <a:spLocks noGrp="1"/>
          </p:cNvSpPr>
          <p:nvPr>
            <p:ph sz="half" idx="1" hasCustomPrompt="1"/>
          </p:nvPr>
        </p:nvSpPr>
        <p:spPr>
          <a:xfrm>
            <a:off x="1066800" y="1904999"/>
            <a:ext cx="4800600" cy="4271963"/>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rtl="0"/>
            <a:r>
              <a:rPr lang="it-IT" smtClean="0"/>
              <a:t>Fare clic per modificare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4" name="Segnaposto contenuto 3"/>
          <p:cNvSpPr>
            <a:spLocks noGrp="1"/>
          </p:cNvSpPr>
          <p:nvPr>
            <p:ph sz="half" idx="2" hasCustomPrompt="1"/>
          </p:nvPr>
        </p:nvSpPr>
        <p:spPr>
          <a:xfrm>
            <a:off x="6324600" y="1904999"/>
            <a:ext cx="4800600" cy="4271963"/>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rtl="0"/>
            <a:r>
              <a:rPr lang="it-IT" smtClean="0"/>
              <a:t>Fare clic per modificare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5" name="Segnaposto data 4"/>
          <p:cNvSpPr>
            <a:spLocks noGrp="1"/>
          </p:cNvSpPr>
          <p:nvPr>
            <p:ph type="dt" sz="half" idx="10"/>
          </p:nvPr>
        </p:nvSpPr>
        <p:spPr/>
        <p:txBody>
          <a:bodyPr rtlCol="0"/>
          <a:lstStyle/>
          <a:p>
            <a:pPr rtl="0"/>
            <a:endParaRPr lang="it-IT" dirty="0"/>
          </a:p>
        </p:txBody>
      </p:sp>
      <p:sp>
        <p:nvSpPr>
          <p:cNvPr id="6" name="Segnaposto piè di pagina 5"/>
          <p:cNvSpPr>
            <a:spLocks noGrp="1"/>
          </p:cNvSpPr>
          <p:nvPr>
            <p:ph type="ftr" sz="quarter" idx="11"/>
          </p:nvPr>
        </p:nvSpPr>
        <p:spPr/>
        <p:txBody>
          <a:bodyPr rtlCol="0"/>
          <a:lstStyle/>
          <a:p>
            <a:pPr rtl="0"/>
            <a:r>
              <a:rPr lang="it-IT" smtClean="0"/>
              <a:t>Ost.Bondavalli rosa - Ost.Michelini Aurora</a:t>
            </a:r>
            <a:endParaRPr lang="it-IT" dirty="0"/>
          </a:p>
        </p:txBody>
      </p:sp>
      <p:sp>
        <p:nvSpPr>
          <p:cNvPr id="7" name="Segnaposto numero diapositiva 6"/>
          <p:cNvSpPr>
            <a:spLocks noGrp="1"/>
          </p:cNvSpPr>
          <p:nvPr>
            <p:ph type="sldNum" sz="quarter" idx="12"/>
          </p:nvPr>
        </p:nvSpPr>
        <p:spPr/>
        <p:txBody>
          <a:bodyPr rtlCol="0"/>
          <a:lstStyle/>
          <a:p>
            <a:pPr rtl="0"/>
            <a:fld id="{E31375A4-56A4-47D6-9801-1991572033F7}" type="slidenum">
              <a:rPr lang="it-IT" smtClean="0"/>
            </a:fld>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rtlCol="0"/>
          <a:lstStyle/>
          <a:p>
            <a:pPr rtl="0"/>
            <a:r>
              <a:rPr lang="it-IT" smtClean="0"/>
              <a:t>Fare clic per modificare lo stile del titolo</a:t>
            </a:r>
            <a:endParaRPr lang="it-IT" dirty="0"/>
          </a:p>
        </p:txBody>
      </p:sp>
      <p:sp>
        <p:nvSpPr>
          <p:cNvPr id="3" name="Segnaposto testo 2"/>
          <p:cNvSpPr>
            <a:spLocks noGrp="1"/>
          </p:cNvSpPr>
          <p:nvPr>
            <p:ph type="body" idx="1" hasCustomPrompt="1"/>
          </p:nvPr>
        </p:nvSpPr>
        <p:spPr>
          <a:xfrm>
            <a:off x="1066800" y="1772815"/>
            <a:ext cx="4800600" cy="737121"/>
          </a:xfrm>
        </p:spPr>
        <p:txBody>
          <a:bodyPr rtlCol="0"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smtClean="0"/>
              <a:t>Fare clic per modificare stili del testo dello schema</a:t>
            </a:r>
            <a:endParaRPr lang="it-IT" smtClean="0"/>
          </a:p>
        </p:txBody>
      </p:sp>
      <p:sp>
        <p:nvSpPr>
          <p:cNvPr id="4" name="Segnaposto contenuto 3"/>
          <p:cNvSpPr>
            <a:spLocks noGrp="1"/>
          </p:cNvSpPr>
          <p:nvPr>
            <p:ph sz="half" idx="2" hasCustomPrompt="1"/>
          </p:nvPr>
        </p:nvSpPr>
        <p:spPr>
          <a:xfrm>
            <a:off x="1066800" y="2509937"/>
            <a:ext cx="4800600" cy="3662263"/>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smtClean="0"/>
              <a:t>Fare clic per modificare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5" name="Segnaposto testo 4"/>
          <p:cNvSpPr>
            <a:spLocks noGrp="1"/>
          </p:cNvSpPr>
          <p:nvPr>
            <p:ph type="body" sz="quarter" idx="3" hasCustomPrompt="1"/>
          </p:nvPr>
        </p:nvSpPr>
        <p:spPr>
          <a:xfrm>
            <a:off x="6324600" y="1772815"/>
            <a:ext cx="4800600" cy="737121"/>
          </a:xfrm>
        </p:spPr>
        <p:txBody>
          <a:bodyPr rtlCol="0"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smtClean="0"/>
              <a:t>Fare clic per modificare stili del testo dello schema</a:t>
            </a:r>
            <a:endParaRPr lang="it-IT" smtClean="0"/>
          </a:p>
        </p:txBody>
      </p:sp>
      <p:sp>
        <p:nvSpPr>
          <p:cNvPr id="6" name="Segnaposto contenuto 5"/>
          <p:cNvSpPr>
            <a:spLocks noGrp="1"/>
          </p:cNvSpPr>
          <p:nvPr>
            <p:ph sz="quarter" idx="4" hasCustomPrompt="1"/>
          </p:nvPr>
        </p:nvSpPr>
        <p:spPr>
          <a:xfrm>
            <a:off x="6324600" y="2509937"/>
            <a:ext cx="4800600" cy="3662263"/>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smtClean="0"/>
              <a:t>Fare clic per modificare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7" name="Segnaposto data 6"/>
          <p:cNvSpPr>
            <a:spLocks noGrp="1"/>
          </p:cNvSpPr>
          <p:nvPr>
            <p:ph type="dt" sz="half" idx="10"/>
          </p:nvPr>
        </p:nvSpPr>
        <p:spPr/>
        <p:txBody>
          <a:bodyPr rtlCol="0"/>
          <a:lstStyle/>
          <a:p>
            <a:pPr rtl="0"/>
            <a:endParaRPr lang="it-IT" dirty="0"/>
          </a:p>
        </p:txBody>
      </p:sp>
      <p:sp>
        <p:nvSpPr>
          <p:cNvPr id="8" name="Segnaposto piè di pagina 7"/>
          <p:cNvSpPr>
            <a:spLocks noGrp="1"/>
          </p:cNvSpPr>
          <p:nvPr>
            <p:ph type="ftr" sz="quarter" idx="11"/>
          </p:nvPr>
        </p:nvSpPr>
        <p:spPr/>
        <p:txBody>
          <a:bodyPr rtlCol="0"/>
          <a:lstStyle/>
          <a:p>
            <a:pPr rtl="0"/>
            <a:r>
              <a:rPr lang="it-IT" smtClean="0"/>
              <a:t>Ost.Bondavalli rosa - Ost.Michelini Aurora</a:t>
            </a:r>
            <a:endParaRPr lang="it-IT" dirty="0"/>
          </a:p>
        </p:txBody>
      </p:sp>
      <p:sp>
        <p:nvSpPr>
          <p:cNvPr id="9" name="Segnaposto numero diapositiva 8"/>
          <p:cNvSpPr>
            <a:spLocks noGrp="1"/>
          </p:cNvSpPr>
          <p:nvPr>
            <p:ph type="sldNum" sz="quarter" idx="12"/>
          </p:nvPr>
        </p:nvSpPr>
        <p:spPr/>
        <p:txBody>
          <a:bodyPr rtlCol="0"/>
          <a:lstStyle/>
          <a:p>
            <a:pPr rtl="0"/>
            <a:fld id="{E31375A4-56A4-47D6-9801-1991572033F7}" type="slidenum">
              <a:rPr lang="it-IT" smtClean="0"/>
            </a:fld>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rtlCol="0"/>
          <a:lstStyle/>
          <a:p>
            <a:pPr rtl="0"/>
            <a:r>
              <a:rPr lang="it-IT" smtClean="0"/>
              <a:t>Fare clic per modificare lo stile del titolo</a:t>
            </a:r>
            <a:endParaRPr lang="it-IT" dirty="0"/>
          </a:p>
        </p:txBody>
      </p:sp>
      <p:sp>
        <p:nvSpPr>
          <p:cNvPr id="3" name="Segnaposto data 2"/>
          <p:cNvSpPr>
            <a:spLocks noGrp="1"/>
          </p:cNvSpPr>
          <p:nvPr>
            <p:ph type="dt" sz="half" idx="10"/>
          </p:nvPr>
        </p:nvSpPr>
        <p:spPr/>
        <p:txBody>
          <a:bodyPr rtlCol="0"/>
          <a:lstStyle/>
          <a:p>
            <a:pPr rtl="0"/>
            <a:endParaRPr lang="it-IT" dirty="0"/>
          </a:p>
        </p:txBody>
      </p:sp>
      <p:sp>
        <p:nvSpPr>
          <p:cNvPr id="4" name="Segnaposto piè di pagina 3"/>
          <p:cNvSpPr>
            <a:spLocks noGrp="1"/>
          </p:cNvSpPr>
          <p:nvPr>
            <p:ph type="ftr" sz="quarter" idx="11"/>
          </p:nvPr>
        </p:nvSpPr>
        <p:spPr/>
        <p:txBody>
          <a:bodyPr rtlCol="0"/>
          <a:lstStyle/>
          <a:p>
            <a:pPr rtl="0"/>
            <a:r>
              <a:rPr lang="it-IT" smtClean="0"/>
              <a:t>Ost.Bondavalli rosa - Ost.Michelini Aurora</a:t>
            </a:r>
            <a:endParaRPr lang="it-IT" dirty="0"/>
          </a:p>
        </p:txBody>
      </p:sp>
      <p:sp>
        <p:nvSpPr>
          <p:cNvPr id="5" name="Segnaposto numero diapositiva 4"/>
          <p:cNvSpPr>
            <a:spLocks noGrp="1"/>
          </p:cNvSpPr>
          <p:nvPr>
            <p:ph type="sldNum" sz="quarter" idx="12"/>
          </p:nvPr>
        </p:nvSpPr>
        <p:spPr/>
        <p:txBody>
          <a:bodyPr rtlCol="0"/>
          <a:lstStyle/>
          <a:p>
            <a:pPr rtl="0"/>
            <a:fld id="{E31375A4-56A4-47D6-9801-1991572033F7}" type="slidenum">
              <a:rPr lang="it-IT" smtClean="0"/>
            </a:fld>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endParaRPr lang="it-IT" dirty="0"/>
          </a:p>
        </p:txBody>
      </p:sp>
      <p:sp>
        <p:nvSpPr>
          <p:cNvPr id="3" name="Segnaposto piè di pagina 2"/>
          <p:cNvSpPr>
            <a:spLocks noGrp="1"/>
          </p:cNvSpPr>
          <p:nvPr>
            <p:ph type="ftr" sz="quarter" idx="11"/>
          </p:nvPr>
        </p:nvSpPr>
        <p:spPr/>
        <p:txBody>
          <a:bodyPr rtlCol="0"/>
          <a:lstStyle/>
          <a:p>
            <a:pPr rtl="0"/>
            <a:r>
              <a:rPr lang="it-IT" smtClean="0"/>
              <a:t>Ost.Bondavalli rosa - Ost.Michelini Aurora</a:t>
            </a:r>
            <a:endParaRPr lang="it-IT" dirty="0"/>
          </a:p>
        </p:txBody>
      </p:sp>
      <p:sp>
        <p:nvSpPr>
          <p:cNvPr id="4" name="Segnaposto numero diapositiva 3"/>
          <p:cNvSpPr>
            <a:spLocks noGrp="1"/>
          </p:cNvSpPr>
          <p:nvPr>
            <p:ph type="sldNum" sz="quarter" idx="12"/>
          </p:nvPr>
        </p:nvSpPr>
        <p:spPr/>
        <p:txBody>
          <a:bodyPr rtlCol="0"/>
          <a:lstStyle/>
          <a:p>
            <a:pPr rtl="0"/>
            <a:fld id="{E31375A4-56A4-47D6-9801-1991572033F7}" type="slidenum">
              <a:rPr lang="it-IT" smtClean="0"/>
            </a:fld>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842760" y="3090672"/>
            <a:ext cx="4663440" cy="1828800"/>
          </a:xfrm>
        </p:spPr>
        <p:txBody>
          <a:bodyPr rtlCol="0" anchor="b">
            <a:normAutofit/>
          </a:bodyPr>
          <a:lstStyle>
            <a:lvl1pPr>
              <a:defRPr sz="3600"/>
            </a:lvl1pPr>
          </a:lstStyle>
          <a:p>
            <a:pPr rtl="0"/>
            <a:r>
              <a:rPr lang="it-IT" smtClean="0"/>
              <a:t>Fare clic per modificare lo stile del titolo</a:t>
            </a:r>
            <a:endParaRPr lang="it-IT" dirty="0"/>
          </a:p>
        </p:txBody>
      </p:sp>
      <p:sp>
        <p:nvSpPr>
          <p:cNvPr id="3" name="Segnaposto contenuto 2"/>
          <p:cNvSpPr>
            <a:spLocks noGrp="1"/>
          </p:cNvSpPr>
          <p:nvPr>
            <p:ph idx="1" hasCustomPrompt="1"/>
          </p:nvPr>
        </p:nvSpPr>
        <p:spPr>
          <a:xfrm>
            <a:off x="685799" y="457200"/>
            <a:ext cx="5410201" cy="57150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it-IT" smtClean="0"/>
              <a:t>Fare clic per modificare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4" name="Segnaposto testo 3"/>
          <p:cNvSpPr>
            <a:spLocks noGrp="1"/>
          </p:cNvSpPr>
          <p:nvPr>
            <p:ph type="body" sz="half" idx="2" hasCustomPrompt="1"/>
          </p:nvPr>
        </p:nvSpPr>
        <p:spPr>
          <a:xfrm>
            <a:off x="6842760" y="4983480"/>
            <a:ext cx="4663440" cy="118872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smtClean="0"/>
              <a:t>Fare clic per modificare stili del testo dello schema</a:t>
            </a:r>
            <a:endParaRPr lang="it-IT" smtClean="0"/>
          </a:p>
        </p:txBody>
      </p:sp>
      <p:sp>
        <p:nvSpPr>
          <p:cNvPr id="5" name="Segnaposto data 4"/>
          <p:cNvSpPr>
            <a:spLocks noGrp="1"/>
          </p:cNvSpPr>
          <p:nvPr>
            <p:ph type="dt" sz="half" idx="10"/>
          </p:nvPr>
        </p:nvSpPr>
        <p:spPr/>
        <p:txBody>
          <a:bodyPr rtlCol="0"/>
          <a:lstStyle/>
          <a:p>
            <a:pPr rtl="0"/>
            <a:endParaRPr lang="it-IT" dirty="0"/>
          </a:p>
        </p:txBody>
      </p:sp>
      <p:sp>
        <p:nvSpPr>
          <p:cNvPr id="6" name="Segnaposto piè di pagina 5"/>
          <p:cNvSpPr>
            <a:spLocks noGrp="1"/>
          </p:cNvSpPr>
          <p:nvPr>
            <p:ph type="ftr" sz="quarter" idx="11"/>
          </p:nvPr>
        </p:nvSpPr>
        <p:spPr/>
        <p:txBody>
          <a:bodyPr rtlCol="0"/>
          <a:lstStyle/>
          <a:p>
            <a:pPr rtl="0"/>
            <a:r>
              <a:rPr lang="it-IT" smtClean="0"/>
              <a:t>Ost.Bondavalli rosa - Ost.Michelini Aurora</a:t>
            </a:r>
            <a:endParaRPr lang="it-IT" dirty="0"/>
          </a:p>
        </p:txBody>
      </p:sp>
      <p:sp>
        <p:nvSpPr>
          <p:cNvPr id="7" name="Segnaposto numero diapositiva 6"/>
          <p:cNvSpPr>
            <a:spLocks noGrp="1"/>
          </p:cNvSpPr>
          <p:nvPr>
            <p:ph type="sldNum" sz="quarter" idx="12"/>
          </p:nvPr>
        </p:nvSpPr>
        <p:spPr/>
        <p:txBody>
          <a:bodyPr rtlCol="0"/>
          <a:lstStyle/>
          <a:p>
            <a:pPr rtl="0"/>
            <a:fld id="{E31375A4-56A4-47D6-9801-1991572033F7}" type="slidenum">
              <a:rPr lang="it-IT" smtClean="0"/>
            </a:fld>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842760" y="3093099"/>
            <a:ext cx="4663440" cy="1828800"/>
          </a:xfrm>
        </p:spPr>
        <p:txBody>
          <a:bodyPr rtlCol="0" anchor="b">
            <a:normAutofit/>
          </a:bodyPr>
          <a:lstStyle>
            <a:lvl1pPr>
              <a:defRPr sz="3600"/>
            </a:lvl1pPr>
          </a:lstStyle>
          <a:p>
            <a:pPr rtl="0"/>
            <a:r>
              <a:rPr lang="it-IT" smtClean="0"/>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hasCustomPrompt="1"/>
          </p:nvPr>
        </p:nvSpPr>
        <p:spPr>
          <a:xfrm>
            <a:off x="0" y="0"/>
            <a:ext cx="6096000" cy="6858000"/>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smtClean="0"/>
              <a:t>Fare clic sull'icona per inserire un'immagine</a:t>
            </a:r>
            <a:endParaRPr lang="it-IT" dirty="0"/>
          </a:p>
        </p:txBody>
      </p:sp>
      <p:sp>
        <p:nvSpPr>
          <p:cNvPr id="4" name="Segnaposto testo 3"/>
          <p:cNvSpPr>
            <a:spLocks noGrp="1"/>
          </p:cNvSpPr>
          <p:nvPr>
            <p:ph type="body" sz="half" idx="2" hasCustomPrompt="1"/>
          </p:nvPr>
        </p:nvSpPr>
        <p:spPr>
          <a:xfrm>
            <a:off x="6842760" y="4983480"/>
            <a:ext cx="4663440" cy="118872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smtClean="0"/>
              <a:t>Fare clic per modificare stili del testo dello schema</a:t>
            </a:r>
            <a:endParaRPr lang="it-IT"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pPr rtl="0"/>
            <a:r>
              <a:rPr lang="it-IT" dirty="0" smtClean="0"/>
              <a:t>Fare clic per modificare lo stile del titolo</a:t>
            </a:r>
            <a:endParaRPr lang="it-IT" dirty="0"/>
          </a:p>
        </p:txBody>
      </p:sp>
      <p:sp>
        <p:nvSpPr>
          <p:cNvPr id="3" name="Segnaposto testo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rtl="0"/>
            <a:r>
              <a:rPr lang="it-IT" dirty="0" smtClean="0"/>
              <a:t>Fare clic per modificare gli stili del testo dello schema</a:t>
            </a:r>
            <a:endParaRPr lang="it-IT" dirty="0" smtClean="0"/>
          </a:p>
          <a:p>
            <a:pPr lvl="1" rtl="0"/>
            <a:r>
              <a:rPr lang="it-IT" dirty="0" smtClean="0"/>
              <a:t>Secondo livello</a:t>
            </a:r>
            <a:endParaRPr lang="it-IT" dirty="0" smtClean="0"/>
          </a:p>
          <a:p>
            <a:pPr lvl="2" rtl="0"/>
            <a:r>
              <a:rPr lang="it-IT" dirty="0" smtClean="0"/>
              <a:t>Terzo livello</a:t>
            </a:r>
            <a:endParaRPr lang="it-IT" dirty="0" smtClean="0"/>
          </a:p>
          <a:p>
            <a:pPr lvl="3" rtl="0"/>
            <a:r>
              <a:rPr lang="it-IT" dirty="0" smtClean="0"/>
              <a:t>Quarto livello</a:t>
            </a:r>
            <a:endParaRPr lang="it-IT" dirty="0" smtClean="0"/>
          </a:p>
          <a:p>
            <a:pPr lvl="4" rtl="0"/>
            <a:r>
              <a:rPr lang="it-IT" dirty="0" smtClean="0"/>
              <a:t>Quinto livello</a:t>
            </a:r>
            <a:endParaRPr lang="it-IT" dirty="0"/>
          </a:p>
        </p:txBody>
      </p:sp>
      <p:sp>
        <p:nvSpPr>
          <p:cNvPr id="4" name="Segnaposto data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pPr rtl="0"/>
            <a:endParaRPr lang="it-IT" dirty="0"/>
          </a:p>
        </p:txBody>
      </p:sp>
      <p:sp>
        <p:nvSpPr>
          <p:cNvPr id="5" name="Segnaposto piè di pagina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pPr rtl="0"/>
            <a:r>
              <a:rPr lang="it-IT" smtClean="0"/>
              <a:t>Ost.Bondavalli rosa - Ost.Michelini Aurora</a:t>
            </a:r>
            <a:endParaRPr lang="it-IT" dirty="0"/>
          </a:p>
        </p:txBody>
      </p:sp>
      <p:sp>
        <p:nvSpPr>
          <p:cNvPr id="6" name="Segnaposto numero diapositiva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it-IT" smtClean="0"/>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anose="020B0604020202020204"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anose="020B0604020202020204"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anose="020B0604020202020204"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anose="020B0604020202020204"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anose="020B0604020202020204"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anose="020B0604020202020204"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rina\Desktop\prima pag convegno.png"/>
          <p:cNvPicPr>
            <a:picLocks noChangeAspect="1" noChangeArrowheads="1"/>
          </p:cNvPicPr>
          <p:nvPr/>
        </p:nvPicPr>
        <p:blipFill>
          <a:blip r:embed="rId1"/>
          <a:srcRect/>
          <a:stretch>
            <a:fillRect/>
          </a:stretch>
        </p:blipFill>
        <p:spPr bwMode="auto">
          <a:xfrm>
            <a:off x="1524000" y="0"/>
            <a:ext cx="9144000" cy="6858000"/>
          </a:xfrm>
          <a:prstGeom prst="rect">
            <a:avLst/>
          </a:prstGeom>
          <a:noFill/>
        </p:spPr>
      </p:pic>
      <p:sp>
        <p:nvSpPr>
          <p:cNvPr id="4" name="Segnaposto piè di pagina 3"/>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na\Desktop\image.jpeg"/>
          <p:cNvPicPr>
            <a:picLocks noChangeAspect="1" noChangeArrowheads="1"/>
          </p:cNvPicPr>
          <p:nvPr/>
        </p:nvPicPr>
        <p:blipFill>
          <a:blip r:embed="rId1">
            <a:duotone>
              <a:schemeClr val="accent2">
                <a:shade val="45000"/>
                <a:satMod val="135000"/>
              </a:schemeClr>
              <a:prstClr val="white"/>
            </a:duotone>
            <a:lum bright="2000" contrast="6000"/>
          </a:blip>
          <a:srcRect/>
          <a:stretch>
            <a:fillRect/>
          </a:stretch>
        </p:blipFill>
        <p:spPr bwMode="auto">
          <a:xfrm>
            <a:off x="1601428" y="1575344"/>
            <a:ext cx="8282800" cy="5097373"/>
          </a:xfrm>
          <a:prstGeom prst="rect">
            <a:avLst/>
          </a:prstGeom>
          <a:noFill/>
          <a:ln w="9525">
            <a:noFill/>
            <a:miter lim="800000"/>
            <a:headEnd/>
            <a:tailEnd/>
          </a:ln>
        </p:spPr>
      </p:pic>
      <p:sp>
        <p:nvSpPr>
          <p:cNvPr id="4" name="Rettangolo 3"/>
          <p:cNvSpPr/>
          <p:nvPr/>
        </p:nvSpPr>
        <p:spPr>
          <a:xfrm>
            <a:off x="780869" y="1584960"/>
            <a:ext cx="11207931" cy="4862870"/>
          </a:xfrm>
          <a:prstGeom prst="rect">
            <a:avLst/>
          </a:prstGeom>
        </p:spPr>
        <p:txBody>
          <a:bodyPr wrap="square">
            <a:spAutoFit/>
          </a:bodyPr>
          <a:lstStyle/>
          <a:p>
            <a:endParaRPr lang="it-IT" dirty="0"/>
          </a:p>
          <a:p>
            <a:pPr algn="ctr">
              <a:buNone/>
            </a:pPr>
            <a:r>
              <a:rPr lang="it-IT" sz="2800" b="1" i="1" u="sng" dirty="0" smtClean="0">
                <a:solidFill>
                  <a:srgbClr val="C00000"/>
                </a:solidFill>
              </a:rPr>
              <a:t>QUANDO </a:t>
            </a:r>
            <a:endParaRPr lang="it-IT" sz="2800" b="1" i="1" u="sng" dirty="0" smtClean="0">
              <a:solidFill>
                <a:srgbClr val="C00000"/>
              </a:solidFill>
            </a:endParaRPr>
          </a:p>
          <a:p>
            <a:pPr algn="ctr">
              <a:buNone/>
            </a:pPr>
            <a:endParaRPr lang="it-IT" sz="2400" b="1" i="1" dirty="0" smtClean="0">
              <a:solidFill>
                <a:schemeClr val="tx2">
                  <a:lumMod val="95000"/>
                  <a:lumOff val="5000"/>
                </a:schemeClr>
              </a:solidFill>
            </a:endParaRPr>
          </a:p>
          <a:p>
            <a:pPr>
              <a:buNone/>
            </a:pPr>
            <a:r>
              <a:rPr lang="it-IT" sz="2400" b="1" i="1" dirty="0" smtClean="0">
                <a:solidFill>
                  <a:schemeClr val="tx2">
                    <a:lumMod val="95000"/>
                    <a:lumOff val="5000"/>
                  </a:schemeClr>
                </a:solidFill>
              </a:rPr>
              <a:t> L’organizzazione sociale e sanitaria in </a:t>
            </a:r>
            <a:r>
              <a:rPr lang="it-IT" sz="2400" b="1" i="1" dirty="0" err="1" smtClean="0">
                <a:solidFill>
                  <a:schemeClr val="tx2">
                    <a:lumMod val="95000"/>
                    <a:lumOff val="5000"/>
                  </a:schemeClr>
                </a:solidFill>
              </a:rPr>
              <a:t>italia</a:t>
            </a:r>
            <a:r>
              <a:rPr lang="it-IT" sz="2400" b="1" i="1" dirty="0" smtClean="0">
                <a:solidFill>
                  <a:schemeClr val="tx2">
                    <a:lumMod val="95000"/>
                    <a:lumOff val="5000"/>
                  </a:schemeClr>
                </a:solidFill>
              </a:rPr>
              <a:t> consente l’incontro tra l’ostetrica e la donna solo in alcuni momenti dell’</a:t>
            </a:r>
            <a:r>
              <a:rPr lang="it-IT" sz="2400" b="1" i="1" dirty="0" err="1" smtClean="0">
                <a:solidFill>
                  <a:schemeClr val="tx2">
                    <a:lumMod val="95000"/>
                    <a:lumOff val="5000"/>
                  </a:schemeClr>
                </a:solidFill>
              </a:rPr>
              <a:t>eta</a:t>
            </a:r>
            <a:r>
              <a:rPr lang="it-IT" sz="2400" b="1" i="1" dirty="0" smtClean="0">
                <a:solidFill>
                  <a:schemeClr val="tx2">
                    <a:lumMod val="95000"/>
                    <a:lumOff val="5000"/>
                  </a:schemeClr>
                </a:solidFill>
              </a:rPr>
              <a:t>’ evolutiva di quest’ultima :</a:t>
            </a:r>
            <a:endParaRPr lang="it-IT" sz="2400" b="1" i="1" dirty="0" smtClean="0">
              <a:solidFill>
                <a:schemeClr val="tx2">
                  <a:lumMod val="95000"/>
                  <a:lumOff val="5000"/>
                </a:schemeClr>
              </a:solidFill>
            </a:endParaRPr>
          </a:p>
          <a:p>
            <a:r>
              <a:rPr lang="it-IT" sz="2400" b="1" i="1" dirty="0" smtClean="0">
                <a:solidFill>
                  <a:schemeClr val="tx2">
                    <a:lumMod val="95000"/>
                    <a:lumOff val="5000"/>
                  </a:schemeClr>
                </a:solidFill>
              </a:rPr>
              <a:t>                                                          </a:t>
            </a:r>
            <a:endParaRPr lang="it-IT" sz="2400" b="1" dirty="0" smtClean="0">
              <a:solidFill>
                <a:schemeClr val="tx2">
                  <a:lumMod val="95000"/>
                  <a:lumOff val="5000"/>
                </a:schemeClr>
              </a:solidFill>
            </a:endParaRPr>
          </a:p>
          <a:p>
            <a:r>
              <a:rPr lang="it-IT" sz="2400" b="1" i="1" dirty="0" smtClean="0">
                <a:solidFill>
                  <a:schemeClr val="tx2">
                    <a:lumMod val="95000"/>
                    <a:lumOff val="5000"/>
                  </a:schemeClr>
                </a:solidFill>
              </a:rPr>
              <a:t>                         </a:t>
            </a:r>
            <a:r>
              <a:rPr lang="it-IT" sz="2400" b="1" i="1" dirty="0" err="1" smtClean="0">
                <a:solidFill>
                  <a:schemeClr val="tx2">
                    <a:lumMod val="95000"/>
                    <a:lumOff val="5000"/>
                  </a:schemeClr>
                </a:solidFill>
              </a:rPr>
              <a:t>…menarca</a:t>
            </a:r>
            <a:r>
              <a:rPr lang="it-IT" sz="2400" b="1" i="1" dirty="0" smtClean="0">
                <a:solidFill>
                  <a:schemeClr val="tx2">
                    <a:lumMod val="95000"/>
                    <a:lumOff val="5000"/>
                  </a:schemeClr>
                </a:solidFill>
              </a:rPr>
              <a:t>, primi rapporti sessuali  </a:t>
            </a:r>
            <a:endParaRPr lang="it-IT" sz="2400" b="1" i="1" dirty="0" smtClean="0">
              <a:solidFill>
                <a:schemeClr val="tx2">
                  <a:lumMod val="95000"/>
                  <a:lumOff val="5000"/>
                </a:schemeClr>
              </a:solidFill>
            </a:endParaRPr>
          </a:p>
          <a:p>
            <a:endParaRPr lang="it-IT" sz="2400" b="1" i="1" dirty="0" smtClean="0">
              <a:solidFill>
                <a:schemeClr val="tx2">
                  <a:lumMod val="95000"/>
                  <a:lumOff val="5000"/>
                </a:schemeClr>
              </a:solidFill>
            </a:endParaRPr>
          </a:p>
          <a:p>
            <a:r>
              <a:rPr lang="it-IT" sz="2400" b="1" i="1" dirty="0" smtClean="0">
                <a:solidFill>
                  <a:schemeClr val="tx2">
                    <a:lumMod val="95000"/>
                    <a:lumOff val="5000"/>
                  </a:schemeClr>
                </a:solidFill>
              </a:rPr>
              <a:t>                         … gravidanza, parto e puerperio ,prevenzione oncologica </a:t>
            </a:r>
            <a:endParaRPr lang="it-IT" sz="2400" b="1" i="1" dirty="0" smtClean="0">
              <a:solidFill>
                <a:schemeClr val="tx2">
                  <a:lumMod val="95000"/>
                  <a:lumOff val="5000"/>
                </a:schemeClr>
              </a:solidFill>
            </a:endParaRPr>
          </a:p>
          <a:p>
            <a:endParaRPr lang="it-IT" sz="2400" b="1" i="1" dirty="0" smtClean="0">
              <a:solidFill>
                <a:schemeClr val="tx2">
                  <a:lumMod val="95000"/>
                  <a:lumOff val="5000"/>
                </a:schemeClr>
              </a:solidFill>
            </a:endParaRPr>
          </a:p>
          <a:p>
            <a:r>
              <a:rPr lang="it-IT" sz="2400" b="1" i="1" dirty="0" smtClean="0">
                <a:solidFill>
                  <a:schemeClr val="tx2">
                    <a:lumMod val="95000"/>
                    <a:lumOff val="5000"/>
                  </a:schemeClr>
                </a:solidFill>
              </a:rPr>
              <a:t>                         … climaterio - menopausa </a:t>
            </a:r>
            <a:endParaRPr lang="it-IT" sz="2400" b="1" i="1" dirty="0" smtClean="0">
              <a:solidFill>
                <a:schemeClr val="tx2">
                  <a:lumMod val="95000"/>
                  <a:lumOff val="5000"/>
                </a:schemeClr>
              </a:solidFill>
            </a:endParaRPr>
          </a:p>
          <a:p>
            <a:endParaRPr lang="it-IT" sz="2400" dirty="0" smtClean="0">
              <a:solidFill>
                <a:schemeClr val="tx2">
                  <a:lumMod val="95000"/>
                  <a:lumOff val="5000"/>
                </a:schemeClr>
              </a:solidFill>
            </a:endParaRPr>
          </a:p>
          <a:p>
            <a:r>
              <a:rPr lang="it-IT" sz="2400" i="1" dirty="0" smtClean="0">
                <a:solidFill>
                  <a:schemeClr val="tx2">
                    <a:lumMod val="95000"/>
                    <a:lumOff val="5000"/>
                  </a:schemeClr>
                </a:solidFill>
              </a:rPr>
              <a:t>       </a:t>
            </a:r>
            <a:r>
              <a:rPr lang="it-IT" sz="2400" b="1" i="1" dirty="0" smtClean="0">
                <a:solidFill>
                  <a:schemeClr val="tx2">
                    <a:lumMod val="95000"/>
                    <a:lumOff val="5000"/>
                  </a:schemeClr>
                </a:solidFill>
              </a:rPr>
              <a:t>                  </a:t>
            </a:r>
            <a:endParaRPr lang="it-IT" sz="2400" dirty="0">
              <a:solidFill>
                <a:schemeClr val="tx2">
                  <a:lumMod val="95000"/>
                  <a:lumOff val="5000"/>
                </a:schemeClr>
              </a:solidFill>
            </a:endParaRPr>
          </a:p>
        </p:txBody>
      </p:sp>
      <p:sp>
        <p:nvSpPr>
          <p:cNvPr id="7" name="Titolo 1"/>
          <p:cNvSpPr>
            <a:spLocks noGrp="1"/>
          </p:cNvSpPr>
          <p:nvPr>
            <p:ph type="title"/>
          </p:nvPr>
        </p:nvSpPr>
        <p:spPr>
          <a:xfrm>
            <a:off x="947783" y="0"/>
            <a:ext cx="10058400" cy="1512706"/>
          </a:xfrm>
        </p:spPr>
        <p:txBody>
          <a:bodyPr>
            <a:normAutofit/>
          </a:bodyPr>
          <a:lstStyle/>
          <a:p>
            <a:pPr algn="ctr">
              <a:lnSpc>
                <a:spcPct val="100000"/>
              </a:lnSpc>
            </a:pPr>
            <a:r>
              <a:rPr lang="it-IT" sz="3200" b="1" i="1" dirty="0" smtClean="0">
                <a:solidFill>
                  <a:schemeClr val="accent5">
                    <a:lumMod val="75000"/>
                  </a:schemeClr>
                </a:solidFill>
                <a:latin typeface="Century Schoolbook" pitchFamily="18" charset="0"/>
              </a:rPr>
              <a:t>Prevenzione del danno perineale</a:t>
            </a:r>
            <a:br>
              <a:rPr lang="it-IT" sz="3200" b="1" i="1" dirty="0" smtClean="0">
                <a:solidFill>
                  <a:schemeClr val="accent5">
                    <a:lumMod val="75000"/>
                  </a:schemeClr>
                </a:solidFill>
                <a:latin typeface="Century Schoolbook" pitchFamily="18" charset="0"/>
              </a:rPr>
            </a:br>
            <a:r>
              <a:rPr lang="it-IT" sz="3200" b="1" i="1" dirty="0" smtClean="0">
                <a:solidFill>
                  <a:schemeClr val="accent5">
                    <a:lumMod val="75000"/>
                  </a:schemeClr>
                </a:solidFill>
                <a:latin typeface="Century Schoolbook" pitchFamily="18" charset="0"/>
              </a:rPr>
              <a:t>Educazione pelvi perineale</a:t>
            </a:r>
            <a:endParaRPr lang="it-IT" sz="3200" dirty="0">
              <a:solidFill>
                <a:schemeClr val="accent5">
                  <a:lumMod val="75000"/>
                </a:schemeClr>
              </a:solidFill>
            </a:endParaRPr>
          </a:p>
        </p:txBody>
      </p:sp>
      <p:sp>
        <p:nvSpPr>
          <p:cNvPr id="6" name="Segnaposto piè di pagina 5"/>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189630" y="1342625"/>
            <a:ext cx="10683922" cy="5043659"/>
          </a:xfrm>
          <a:ln>
            <a:noFill/>
          </a:ln>
        </p:spPr>
        <p:txBody>
          <a:bodyPr>
            <a:normAutofit/>
          </a:bodyPr>
          <a:lstStyle/>
          <a:p>
            <a:pPr algn="ctr">
              <a:buNone/>
            </a:pPr>
            <a:r>
              <a:rPr lang="it-IT" sz="2600" b="1" dirty="0" smtClean="0">
                <a:solidFill>
                  <a:schemeClr val="accent4">
                    <a:lumMod val="75000"/>
                  </a:schemeClr>
                </a:solidFill>
              </a:rPr>
              <a:t>DOVE</a:t>
            </a:r>
            <a:endParaRPr lang="it-IT" sz="2600" b="1" dirty="0" smtClean="0">
              <a:solidFill>
                <a:schemeClr val="accent4">
                  <a:lumMod val="75000"/>
                </a:schemeClr>
              </a:solidFill>
            </a:endParaRPr>
          </a:p>
          <a:p>
            <a:pPr>
              <a:buNone/>
            </a:pPr>
            <a:r>
              <a:rPr lang="it-IT" dirty="0" smtClean="0"/>
              <a:t>                  </a:t>
            </a:r>
            <a:r>
              <a:rPr lang="it-IT" dirty="0" smtClean="0">
                <a:solidFill>
                  <a:schemeClr val="accent4">
                    <a:lumMod val="75000"/>
                  </a:schemeClr>
                </a:solidFill>
              </a:rPr>
              <a:t> -</a:t>
            </a:r>
            <a:r>
              <a:rPr lang="it-IT" b="1" dirty="0" smtClean="0">
                <a:solidFill>
                  <a:schemeClr val="bg2">
                    <a:lumMod val="10000"/>
                  </a:schemeClr>
                </a:solidFill>
              </a:rPr>
              <a:t>Nelle scuole medie e superiori </a:t>
            </a:r>
            <a:endParaRPr lang="it-IT" b="1" dirty="0" smtClean="0">
              <a:solidFill>
                <a:schemeClr val="bg2">
                  <a:lumMod val="10000"/>
                </a:schemeClr>
              </a:solidFill>
            </a:endParaRPr>
          </a:p>
          <a:p>
            <a:pPr>
              <a:buNone/>
            </a:pPr>
            <a:r>
              <a:rPr lang="it-IT" b="1" dirty="0" smtClean="0">
                <a:solidFill>
                  <a:schemeClr val="bg2">
                    <a:lumMod val="10000"/>
                  </a:schemeClr>
                </a:solidFill>
              </a:rPr>
              <a:t>                   - Incontri rivolti alla popolazione </a:t>
            </a:r>
            <a:endParaRPr lang="it-IT" b="1" dirty="0" smtClean="0">
              <a:solidFill>
                <a:schemeClr val="bg2">
                  <a:lumMod val="10000"/>
                </a:schemeClr>
              </a:solidFill>
            </a:endParaRPr>
          </a:p>
          <a:p>
            <a:pPr>
              <a:buNone/>
            </a:pPr>
            <a:r>
              <a:rPr lang="it-IT" b="1" dirty="0" smtClean="0">
                <a:solidFill>
                  <a:schemeClr val="bg2">
                    <a:lumMod val="10000"/>
                  </a:schemeClr>
                </a:solidFill>
              </a:rPr>
              <a:t>                   -Durante le visite ginecologiche </a:t>
            </a:r>
            <a:endParaRPr lang="it-IT" b="1" dirty="0" smtClean="0">
              <a:solidFill>
                <a:schemeClr val="bg2">
                  <a:lumMod val="10000"/>
                </a:schemeClr>
              </a:solidFill>
            </a:endParaRPr>
          </a:p>
          <a:p>
            <a:pPr>
              <a:buNone/>
            </a:pPr>
            <a:r>
              <a:rPr lang="it-IT" b="1" dirty="0" smtClean="0">
                <a:solidFill>
                  <a:schemeClr val="bg2">
                    <a:lumMod val="10000"/>
                  </a:schemeClr>
                </a:solidFill>
              </a:rPr>
              <a:t>                  - Durante il PAP-TEST</a:t>
            </a:r>
            <a:endParaRPr lang="it-IT" b="1" dirty="0" smtClean="0">
              <a:solidFill>
                <a:schemeClr val="bg2">
                  <a:lumMod val="10000"/>
                </a:schemeClr>
              </a:solidFill>
            </a:endParaRPr>
          </a:p>
          <a:p>
            <a:pPr>
              <a:buNone/>
            </a:pPr>
            <a:r>
              <a:rPr lang="it-IT" b="1" dirty="0" smtClean="0">
                <a:solidFill>
                  <a:schemeClr val="bg2">
                    <a:lumMod val="10000"/>
                  </a:schemeClr>
                </a:solidFill>
              </a:rPr>
              <a:t>                  - Durante i corsi di preparazione alla nascita </a:t>
            </a:r>
            <a:endParaRPr lang="it-IT" b="1" dirty="0" smtClean="0">
              <a:solidFill>
                <a:schemeClr val="bg2">
                  <a:lumMod val="10000"/>
                </a:schemeClr>
              </a:solidFill>
            </a:endParaRPr>
          </a:p>
          <a:p>
            <a:pPr>
              <a:buNone/>
            </a:pPr>
            <a:r>
              <a:rPr lang="it-IT" b="1" dirty="0" smtClean="0">
                <a:solidFill>
                  <a:schemeClr val="bg2">
                    <a:lumMod val="10000"/>
                  </a:schemeClr>
                </a:solidFill>
              </a:rPr>
              <a:t>                 -  Durante la degenza ospedaliera nel </a:t>
            </a:r>
            <a:r>
              <a:rPr lang="it-IT" b="1" dirty="0" err="1" smtClean="0">
                <a:solidFill>
                  <a:schemeClr val="bg2">
                    <a:lumMod val="10000"/>
                  </a:schemeClr>
                </a:solidFill>
              </a:rPr>
              <a:t>post-partum</a:t>
            </a:r>
            <a:r>
              <a:rPr lang="it-IT" b="1" dirty="0" smtClean="0">
                <a:solidFill>
                  <a:schemeClr val="bg2">
                    <a:lumMod val="10000"/>
                  </a:schemeClr>
                </a:solidFill>
              </a:rPr>
              <a:t>, </a:t>
            </a:r>
            <a:r>
              <a:rPr lang="it-IT" b="1" dirty="0" err="1" smtClean="0">
                <a:solidFill>
                  <a:schemeClr val="bg2">
                    <a:lumMod val="10000"/>
                  </a:schemeClr>
                </a:solidFill>
              </a:rPr>
              <a:t>etc</a:t>
            </a:r>
            <a:r>
              <a:rPr lang="it-IT" b="1" dirty="0" smtClean="0">
                <a:solidFill>
                  <a:schemeClr val="bg2">
                    <a:lumMod val="10000"/>
                  </a:schemeClr>
                </a:solidFill>
              </a:rPr>
              <a:t>.. </a:t>
            </a:r>
            <a:endParaRPr lang="it-IT" b="1" dirty="0" smtClean="0">
              <a:solidFill>
                <a:schemeClr val="bg2">
                  <a:lumMod val="10000"/>
                </a:schemeClr>
              </a:solidFill>
            </a:endParaRPr>
          </a:p>
          <a:p>
            <a:pPr>
              <a:buNone/>
            </a:pPr>
            <a:r>
              <a:rPr lang="it-IT" b="1" dirty="0" smtClean="0">
                <a:solidFill>
                  <a:schemeClr val="bg2">
                    <a:lumMod val="10000"/>
                  </a:schemeClr>
                </a:solidFill>
              </a:rPr>
              <a:t>                 -  Durante la degenza ospedaliera nei </a:t>
            </a:r>
            <a:r>
              <a:rPr lang="it-IT" b="1" dirty="0" smtClean="0">
                <a:solidFill>
                  <a:schemeClr val="tx1">
                    <a:lumMod val="50000"/>
                  </a:schemeClr>
                </a:solidFill>
              </a:rPr>
              <a:t>reparti di ginecologia </a:t>
            </a:r>
            <a:r>
              <a:rPr lang="it-IT" b="1" dirty="0" err="1" smtClean="0">
                <a:solidFill>
                  <a:schemeClr val="tx1">
                    <a:lumMod val="50000"/>
                  </a:schemeClr>
                </a:solidFill>
              </a:rPr>
              <a:t>etc</a:t>
            </a:r>
            <a:r>
              <a:rPr lang="it-IT" b="1" dirty="0" smtClean="0">
                <a:solidFill>
                  <a:schemeClr val="tx1">
                    <a:lumMod val="50000"/>
                  </a:schemeClr>
                </a:solidFill>
              </a:rPr>
              <a:t>.. </a:t>
            </a:r>
            <a:endParaRPr lang="it-IT" b="1" dirty="0" smtClean="0">
              <a:solidFill>
                <a:schemeClr val="tx1">
                  <a:lumMod val="50000"/>
                </a:schemeClr>
              </a:solidFill>
            </a:endParaRPr>
          </a:p>
          <a:p>
            <a:pPr>
              <a:buNone/>
            </a:pPr>
            <a:r>
              <a:rPr lang="it-IT" dirty="0" smtClean="0">
                <a:solidFill>
                  <a:schemeClr val="bg2">
                    <a:lumMod val="10000"/>
                  </a:schemeClr>
                </a:solidFill>
              </a:rPr>
              <a:t>                 </a:t>
            </a:r>
            <a:r>
              <a:rPr lang="it-IT" b="1" dirty="0" smtClean="0">
                <a:solidFill>
                  <a:schemeClr val="tx1">
                    <a:lumMod val="50000"/>
                  </a:schemeClr>
                </a:solidFill>
              </a:rPr>
              <a:t>-  Negli ambulatori sanitari territoriali</a:t>
            </a:r>
            <a:endParaRPr lang="it-IT" b="1" dirty="0" smtClean="0">
              <a:solidFill>
                <a:schemeClr val="tx1">
                  <a:lumMod val="50000"/>
                </a:schemeClr>
              </a:solidFill>
            </a:endParaRPr>
          </a:p>
          <a:p>
            <a:pPr>
              <a:buNone/>
            </a:pPr>
            <a:endParaRPr lang="it-IT" dirty="0" smtClean="0"/>
          </a:p>
          <a:p>
            <a:endParaRPr lang="it-IT" dirty="0"/>
          </a:p>
        </p:txBody>
      </p:sp>
      <p:sp>
        <p:nvSpPr>
          <p:cNvPr id="10" name="Titolo 1"/>
          <p:cNvSpPr>
            <a:spLocks noGrp="1"/>
          </p:cNvSpPr>
          <p:nvPr>
            <p:ph type="title"/>
          </p:nvPr>
        </p:nvSpPr>
        <p:spPr>
          <a:xfrm>
            <a:off x="962297" y="378822"/>
            <a:ext cx="10058400" cy="771027"/>
          </a:xfrm>
        </p:spPr>
        <p:txBody>
          <a:bodyPr>
            <a:normAutofit fontScale="90000"/>
          </a:bodyPr>
          <a:lstStyle/>
          <a:p>
            <a:pPr algn="ctr"/>
            <a:r>
              <a:rPr lang="it-IT" b="1" i="1" dirty="0" smtClean="0">
                <a:solidFill>
                  <a:schemeClr val="accent5">
                    <a:lumMod val="75000"/>
                  </a:schemeClr>
                </a:solidFill>
                <a:latin typeface="Century Schoolbook" pitchFamily="18" charset="0"/>
              </a:rPr>
              <a:t>Prevenzione della salute perineale</a:t>
            </a:r>
            <a:br>
              <a:rPr lang="it-IT" b="1" i="1" dirty="0" smtClean="0">
                <a:solidFill>
                  <a:schemeClr val="accent5">
                    <a:lumMod val="75000"/>
                  </a:schemeClr>
                </a:solidFill>
                <a:latin typeface="Century Schoolbook" pitchFamily="18" charset="0"/>
              </a:rPr>
            </a:br>
            <a:r>
              <a:rPr lang="it-IT" b="1" i="1" dirty="0" smtClean="0">
                <a:solidFill>
                  <a:schemeClr val="accent5">
                    <a:lumMod val="75000"/>
                  </a:schemeClr>
                </a:solidFill>
                <a:latin typeface="Century Schoolbook" pitchFamily="18" charset="0"/>
              </a:rPr>
              <a:t> Educazione pelvi perineale</a:t>
            </a:r>
            <a:endParaRPr lang="it-IT" dirty="0">
              <a:solidFill>
                <a:schemeClr val="accent5">
                  <a:lumMod val="75000"/>
                </a:schemeClr>
              </a:solidFill>
            </a:endParaRPr>
          </a:p>
        </p:txBody>
      </p:sp>
      <p:sp>
        <p:nvSpPr>
          <p:cNvPr id="6" name="Segnaposto piè di pagina 5"/>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09342" y="1616881"/>
            <a:ext cx="10058400" cy="4905231"/>
          </a:xfrm>
        </p:spPr>
        <p:txBody>
          <a:bodyPr>
            <a:normAutofit fontScale="25000" lnSpcReduction="20000"/>
          </a:bodyPr>
          <a:lstStyle/>
          <a:p>
            <a:endParaRPr lang="it-IT" dirty="0" smtClean="0"/>
          </a:p>
          <a:p>
            <a:pPr>
              <a:buNone/>
            </a:pPr>
            <a:r>
              <a:rPr lang="it-IT" sz="9600" b="1" i="1" dirty="0" smtClean="0"/>
              <a:t>                                                 </a:t>
            </a:r>
            <a:r>
              <a:rPr lang="it-IT" sz="11200" b="1" i="1" u="sng" dirty="0" smtClean="0">
                <a:solidFill>
                  <a:srgbClr val="C00000"/>
                </a:solidFill>
              </a:rPr>
              <a:t>PERCHE’ </a:t>
            </a:r>
            <a:endParaRPr lang="it-IT" sz="11200" u="sng" dirty="0" smtClean="0">
              <a:solidFill>
                <a:srgbClr val="C00000"/>
              </a:solidFill>
            </a:endParaRPr>
          </a:p>
          <a:p>
            <a:pPr>
              <a:lnSpc>
                <a:spcPct val="120000"/>
              </a:lnSpc>
            </a:pPr>
            <a:r>
              <a:rPr lang="it-IT" sz="8000" b="1" i="1" dirty="0" smtClean="0">
                <a:solidFill>
                  <a:schemeClr val="bg2">
                    <a:lumMod val="10000"/>
                  </a:schemeClr>
                </a:solidFill>
              </a:rPr>
              <a:t>Aumentare il controllo neuromuscolare </a:t>
            </a:r>
            <a:r>
              <a:rPr lang="it-IT" sz="800" b="1" i="1" dirty="0" err="1" smtClean="0">
                <a:solidFill>
                  <a:schemeClr val="bg2">
                    <a:lumMod val="10000"/>
                  </a:schemeClr>
                </a:solidFill>
              </a:rPr>
              <a:t>pr</a:t>
            </a:r>
            <a:endParaRPr lang="it-IT" sz="8000" b="1" i="1" dirty="0" smtClean="0">
              <a:solidFill>
                <a:schemeClr val="bg2">
                  <a:lumMod val="10000"/>
                </a:schemeClr>
              </a:solidFill>
            </a:endParaRPr>
          </a:p>
          <a:p>
            <a:pPr>
              <a:lnSpc>
                <a:spcPct val="120000"/>
              </a:lnSpc>
            </a:pPr>
            <a:r>
              <a:rPr lang="it-IT" sz="8000" b="1" i="1" dirty="0" smtClean="0">
                <a:solidFill>
                  <a:schemeClr val="bg2">
                    <a:lumMod val="10000"/>
                  </a:schemeClr>
                </a:solidFill>
              </a:rPr>
              <a:t>Migliorare il tono perineale </a:t>
            </a:r>
            <a:endParaRPr lang="it-IT" sz="8000" b="1" i="1" dirty="0" smtClean="0">
              <a:solidFill>
                <a:schemeClr val="bg2">
                  <a:lumMod val="10000"/>
                </a:schemeClr>
              </a:solidFill>
            </a:endParaRPr>
          </a:p>
          <a:p>
            <a:pPr>
              <a:lnSpc>
                <a:spcPct val="120000"/>
              </a:lnSpc>
            </a:pPr>
            <a:r>
              <a:rPr lang="it-IT" sz="8000" b="1" i="1" dirty="0" smtClean="0">
                <a:solidFill>
                  <a:schemeClr val="bg2">
                    <a:lumMod val="10000"/>
                  </a:schemeClr>
                </a:solidFill>
              </a:rPr>
              <a:t>Aumentare la </a:t>
            </a:r>
            <a:r>
              <a:rPr lang="it-IT" sz="8000" b="1" i="1" dirty="0" err="1" smtClean="0">
                <a:solidFill>
                  <a:schemeClr val="bg2">
                    <a:lumMod val="10000"/>
                  </a:schemeClr>
                </a:solidFill>
              </a:rPr>
              <a:t>capacita’</a:t>
            </a:r>
            <a:r>
              <a:rPr lang="it-IT" sz="8000" b="1" i="1" dirty="0" smtClean="0">
                <a:solidFill>
                  <a:schemeClr val="bg2">
                    <a:lumMod val="10000"/>
                  </a:schemeClr>
                </a:solidFill>
              </a:rPr>
              <a:t> di aprire e/o lasciare andare </a:t>
            </a:r>
            <a:endParaRPr lang="it-IT" sz="8000" b="1" i="1" dirty="0" smtClean="0">
              <a:solidFill>
                <a:schemeClr val="bg2">
                  <a:lumMod val="10000"/>
                </a:schemeClr>
              </a:solidFill>
            </a:endParaRPr>
          </a:p>
          <a:p>
            <a:pPr>
              <a:lnSpc>
                <a:spcPct val="120000"/>
              </a:lnSpc>
            </a:pPr>
            <a:r>
              <a:rPr lang="it-IT" sz="8000" b="1" i="1" dirty="0" smtClean="0">
                <a:solidFill>
                  <a:schemeClr val="bg2">
                    <a:lumMod val="10000"/>
                  </a:schemeClr>
                </a:solidFill>
              </a:rPr>
              <a:t>Aumentare la </a:t>
            </a:r>
            <a:r>
              <a:rPr lang="it-IT" sz="8000" b="1" i="1" dirty="0" err="1" smtClean="0">
                <a:solidFill>
                  <a:schemeClr val="bg2">
                    <a:lumMod val="10000"/>
                  </a:schemeClr>
                </a:solidFill>
              </a:rPr>
              <a:t>capacita’</a:t>
            </a:r>
            <a:r>
              <a:rPr lang="it-IT" sz="8000" b="1" i="1" dirty="0" smtClean="0">
                <a:solidFill>
                  <a:schemeClr val="bg2">
                    <a:lumMod val="10000"/>
                  </a:schemeClr>
                </a:solidFill>
              </a:rPr>
              <a:t> di assumere e mantenere posizioni alternative durante il parto </a:t>
            </a:r>
            <a:endParaRPr lang="it-IT" sz="8000" b="1" i="1" dirty="0" smtClean="0">
              <a:solidFill>
                <a:schemeClr val="bg2">
                  <a:lumMod val="10000"/>
                </a:schemeClr>
              </a:solidFill>
            </a:endParaRPr>
          </a:p>
          <a:p>
            <a:pPr>
              <a:lnSpc>
                <a:spcPct val="120000"/>
              </a:lnSpc>
            </a:pPr>
            <a:r>
              <a:rPr lang="it-IT" sz="8000" b="1" i="1" dirty="0" smtClean="0">
                <a:solidFill>
                  <a:schemeClr val="bg2">
                    <a:lumMod val="10000"/>
                  </a:schemeClr>
                </a:solidFill>
              </a:rPr>
              <a:t>Prevenire l’incontinenza urinaria e ano-rettale </a:t>
            </a:r>
            <a:endParaRPr lang="it-IT" sz="8000" b="1" i="1" dirty="0" smtClean="0">
              <a:solidFill>
                <a:schemeClr val="bg2">
                  <a:lumMod val="10000"/>
                </a:schemeClr>
              </a:solidFill>
            </a:endParaRPr>
          </a:p>
          <a:p>
            <a:pPr>
              <a:lnSpc>
                <a:spcPct val="120000"/>
              </a:lnSpc>
            </a:pPr>
            <a:r>
              <a:rPr lang="it-IT" sz="8000" b="1" i="1" dirty="0" smtClean="0">
                <a:solidFill>
                  <a:schemeClr val="bg2">
                    <a:lumMod val="10000"/>
                  </a:schemeClr>
                </a:solidFill>
              </a:rPr>
              <a:t>Prevenire il prolasso uro-genitale </a:t>
            </a:r>
            <a:endParaRPr lang="it-IT" sz="8000" b="1" i="1" dirty="0" smtClean="0">
              <a:solidFill>
                <a:schemeClr val="bg2">
                  <a:lumMod val="10000"/>
                </a:schemeClr>
              </a:solidFill>
            </a:endParaRPr>
          </a:p>
          <a:p>
            <a:pPr>
              <a:lnSpc>
                <a:spcPct val="120000"/>
              </a:lnSpc>
            </a:pPr>
            <a:r>
              <a:rPr lang="it-IT" sz="8000" b="1" i="1" dirty="0" smtClean="0">
                <a:solidFill>
                  <a:schemeClr val="bg2">
                    <a:lumMod val="10000"/>
                  </a:schemeClr>
                </a:solidFill>
              </a:rPr>
              <a:t>Mantenere o recuperare una vita sessuale soddisfacente </a:t>
            </a:r>
            <a:endParaRPr lang="it-IT" sz="8000" b="1" i="1" dirty="0" smtClean="0">
              <a:solidFill>
                <a:schemeClr val="bg2">
                  <a:lumMod val="10000"/>
                </a:schemeClr>
              </a:solidFill>
            </a:endParaRPr>
          </a:p>
          <a:p>
            <a:pPr>
              <a:lnSpc>
                <a:spcPct val="120000"/>
              </a:lnSpc>
              <a:buNone/>
            </a:pPr>
            <a:endParaRPr lang="it-IT" sz="8000" b="1" dirty="0">
              <a:solidFill>
                <a:schemeClr val="bg2">
                  <a:lumMod val="10000"/>
                </a:schemeClr>
              </a:solidFill>
            </a:endParaRPr>
          </a:p>
        </p:txBody>
      </p:sp>
      <p:sp>
        <p:nvSpPr>
          <p:cNvPr id="8" name="Titolo 1"/>
          <p:cNvSpPr>
            <a:spLocks noGrp="1"/>
          </p:cNvSpPr>
          <p:nvPr>
            <p:ph type="title"/>
          </p:nvPr>
        </p:nvSpPr>
        <p:spPr>
          <a:xfrm>
            <a:off x="1005840" y="275770"/>
            <a:ext cx="10058400" cy="1277257"/>
          </a:xfrm>
        </p:spPr>
        <p:txBody>
          <a:bodyPr>
            <a:normAutofit/>
          </a:bodyPr>
          <a:lstStyle/>
          <a:p>
            <a:pPr algn="ctr"/>
            <a:r>
              <a:rPr lang="it-IT" sz="3200" b="1" i="1" dirty="0" smtClean="0">
                <a:solidFill>
                  <a:schemeClr val="accent5">
                    <a:lumMod val="75000"/>
                  </a:schemeClr>
                </a:solidFill>
                <a:latin typeface="Century Schoolbook" pitchFamily="18" charset="0"/>
              </a:rPr>
              <a:t>Prevenzione del danno perineale</a:t>
            </a:r>
            <a:br>
              <a:rPr lang="it-IT" sz="3200" b="1" i="1" dirty="0" smtClean="0">
                <a:solidFill>
                  <a:schemeClr val="accent5">
                    <a:lumMod val="75000"/>
                  </a:schemeClr>
                </a:solidFill>
                <a:latin typeface="Century Schoolbook" pitchFamily="18" charset="0"/>
              </a:rPr>
            </a:br>
            <a:r>
              <a:rPr lang="it-IT" sz="3200" b="1" i="1" u="sng" dirty="0" smtClean="0">
                <a:solidFill>
                  <a:schemeClr val="accent5">
                    <a:lumMod val="75000"/>
                  </a:schemeClr>
                </a:solidFill>
                <a:latin typeface="Century Schoolbook" pitchFamily="18" charset="0"/>
              </a:rPr>
              <a:t>Educazione pelvi perineale</a:t>
            </a:r>
            <a:endParaRPr lang="it-IT" sz="3200" u="sng" dirty="0">
              <a:solidFill>
                <a:schemeClr val="accent5">
                  <a:lumMod val="75000"/>
                </a:schemeClr>
              </a:solidFill>
            </a:endParaRPr>
          </a:p>
        </p:txBody>
      </p:sp>
      <p:sp>
        <p:nvSpPr>
          <p:cNvPr id="5" name="Segnaposto piè di pagina 4"/>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773611" y="843279"/>
            <a:ext cx="10058400" cy="771027"/>
          </a:xfrm>
        </p:spPr>
        <p:txBody>
          <a:bodyPr>
            <a:noAutofit/>
          </a:bodyPr>
          <a:lstStyle/>
          <a:p>
            <a:pPr algn="ctr"/>
            <a:r>
              <a:rPr lang="it-IT" sz="3200" b="1" i="1" dirty="0" smtClean="0">
                <a:solidFill>
                  <a:schemeClr val="accent5">
                    <a:lumMod val="75000"/>
                  </a:schemeClr>
                </a:solidFill>
                <a:latin typeface="Century Schoolbook" pitchFamily="18" charset="0"/>
              </a:rPr>
              <a:t>Prevenzione della salute perineale</a:t>
            </a:r>
            <a:br>
              <a:rPr lang="it-IT" sz="3200" b="1" i="1" dirty="0" smtClean="0">
                <a:solidFill>
                  <a:schemeClr val="accent5">
                    <a:lumMod val="75000"/>
                  </a:schemeClr>
                </a:solidFill>
                <a:latin typeface="Century Schoolbook" pitchFamily="18" charset="0"/>
              </a:rPr>
            </a:br>
            <a:br>
              <a:rPr lang="it-IT" sz="3200" b="1" i="1" dirty="0" smtClean="0">
                <a:latin typeface="Century Schoolbook" pitchFamily="18" charset="0"/>
              </a:rPr>
            </a:br>
            <a:r>
              <a:rPr lang="it-IT" sz="3200" b="1" i="1" dirty="0" smtClean="0">
                <a:solidFill>
                  <a:srgbClr val="FF0000"/>
                </a:solidFill>
                <a:latin typeface="Century Schoolbook" pitchFamily="18" charset="0"/>
              </a:rPr>
              <a:t>COME</a:t>
            </a:r>
            <a:endParaRPr lang="it-IT" sz="3200" dirty="0">
              <a:solidFill>
                <a:srgbClr val="FF0000"/>
              </a:solidFill>
            </a:endParaRPr>
          </a:p>
        </p:txBody>
      </p:sp>
      <p:sp>
        <p:nvSpPr>
          <p:cNvPr id="10" name="Elaborazione alternativa 9"/>
          <p:cNvSpPr/>
          <p:nvPr/>
        </p:nvSpPr>
        <p:spPr>
          <a:xfrm>
            <a:off x="3425804" y="1756229"/>
            <a:ext cx="5311796" cy="4368801"/>
          </a:xfrm>
          <a:prstGeom prst="flowChartAlternateProcess">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chemeClr val="accent6">
                    <a:lumMod val="50000"/>
                  </a:schemeClr>
                </a:solidFill>
              </a:rPr>
              <a:t>PROGRAMMA </a:t>
            </a:r>
            <a:r>
              <a:rPr lang="it-IT" sz="2800" b="1" dirty="0" err="1" smtClean="0">
                <a:solidFill>
                  <a:schemeClr val="accent6">
                    <a:lumMod val="50000"/>
                  </a:schemeClr>
                </a:solidFill>
              </a:rPr>
              <a:t>DI</a:t>
            </a:r>
            <a:r>
              <a:rPr lang="it-IT" sz="2800" b="1" dirty="0" smtClean="0">
                <a:solidFill>
                  <a:schemeClr val="accent6">
                    <a:lumMod val="50000"/>
                  </a:schemeClr>
                </a:solidFill>
              </a:rPr>
              <a:t> EDUCAZIONE,</a:t>
            </a:r>
            <a:endParaRPr lang="it-IT" sz="2800" b="1" dirty="0" smtClean="0">
              <a:solidFill>
                <a:schemeClr val="accent6">
                  <a:lumMod val="50000"/>
                </a:schemeClr>
              </a:solidFill>
            </a:endParaRPr>
          </a:p>
          <a:p>
            <a:pPr algn="ctr"/>
            <a:r>
              <a:rPr lang="it-IT" sz="2800" b="1" dirty="0" smtClean="0">
                <a:solidFill>
                  <a:schemeClr val="accent6">
                    <a:lumMod val="50000"/>
                  </a:schemeClr>
                </a:solidFill>
              </a:rPr>
              <a:t>INFORMAZION</a:t>
            </a:r>
            <a:r>
              <a:rPr lang="it-IT" sz="2800" dirty="0" smtClean="0">
                <a:solidFill>
                  <a:schemeClr val="accent6">
                    <a:lumMod val="50000"/>
                  </a:schemeClr>
                </a:solidFill>
              </a:rPr>
              <a:t>E</a:t>
            </a:r>
            <a:endParaRPr lang="it-IT" sz="2800" dirty="0" smtClean="0">
              <a:solidFill>
                <a:schemeClr val="accent6">
                  <a:lumMod val="50000"/>
                </a:schemeClr>
              </a:solidFill>
            </a:endParaRPr>
          </a:p>
          <a:p>
            <a:pPr algn="ctr"/>
            <a:endParaRPr lang="it-IT" sz="2800" dirty="0" smtClean="0">
              <a:solidFill>
                <a:schemeClr val="accent6">
                  <a:lumMod val="50000"/>
                </a:schemeClr>
              </a:solidFill>
            </a:endParaRPr>
          </a:p>
          <a:p>
            <a:pPr algn="ctr"/>
            <a:endParaRPr lang="it-IT" sz="2800" dirty="0" smtClean="0">
              <a:solidFill>
                <a:schemeClr val="accent6">
                  <a:lumMod val="50000"/>
                </a:schemeClr>
              </a:solidFill>
            </a:endParaRPr>
          </a:p>
          <a:p>
            <a:pPr algn="ctr"/>
            <a:r>
              <a:rPr lang="it-IT" sz="2800" b="1" dirty="0" smtClean="0">
                <a:solidFill>
                  <a:schemeClr val="accent6">
                    <a:lumMod val="50000"/>
                  </a:schemeClr>
                </a:solidFill>
              </a:rPr>
              <a:t>PROGRAMMA EDUCATIVO – RIABILITATIVO INDIVIDUALE E/O COLLETTIVO </a:t>
            </a:r>
            <a:endParaRPr lang="it-IT" sz="2800" b="1" dirty="0" smtClean="0">
              <a:solidFill>
                <a:schemeClr val="accent6">
                  <a:lumMod val="50000"/>
                </a:schemeClr>
              </a:solidFill>
            </a:endParaRPr>
          </a:p>
          <a:p>
            <a:pPr algn="ctr"/>
            <a:endParaRPr lang="it-IT" dirty="0">
              <a:solidFill>
                <a:schemeClr val="accent5">
                  <a:lumMod val="75000"/>
                </a:schemeClr>
              </a:solidFill>
            </a:endParaRPr>
          </a:p>
        </p:txBody>
      </p:sp>
      <p:sp>
        <p:nvSpPr>
          <p:cNvPr id="5" name="Segnaposto piè di pagina 4"/>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p:nvPr/>
        </p:nvSpPr>
        <p:spPr>
          <a:xfrm>
            <a:off x="989592" y="174106"/>
            <a:ext cx="10058400" cy="771027"/>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it-IT" sz="3200" b="1" i="1" u="none" strike="noStrike" kern="1200" cap="none" spc="0" normalizeH="0" baseline="0" noProof="0" dirty="0" smtClean="0">
                <a:ln>
                  <a:noFill/>
                </a:ln>
                <a:solidFill>
                  <a:schemeClr val="accent5">
                    <a:lumMod val="75000"/>
                  </a:schemeClr>
                </a:solidFill>
                <a:effectLst/>
                <a:uLnTx/>
                <a:uFillTx/>
                <a:latin typeface="Century Schoolbook" pitchFamily="18" charset="0"/>
                <a:ea typeface="+mj-ea"/>
                <a:cs typeface="+mj-cs"/>
              </a:rPr>
              <a:t>Prevenzione della salute perineale</a:t>
            </a:r>
            <a:endParaRPr kumimoji="0" lang="it-IT" sz="3200" b="0" i="0" u="none" strike="noStrike" kern="1200" cap="none" spc="0" normalizeH="0" baseline="0" noProof="0" dirty="0">
              <a:ln>
                <a:noFill/>
              </a:ln>
              <a:solidFill>
                <a:schemeClr val="accent5">
                  <a:lumMod val="75000"/>
                </a:schemeClr>
              </a:solidFill>
              <a:effectLst/>
              <a:uLnTx/>
              <a:uFillTx/>
              <a:latin typeface="+mj-lt"/>
              <a:ea typeface="+mj-ea"/>
              <a:cs typeface="+mj-cs"/>
            </a:endParaRPr>
          </a:p>
        </p:txBody>
      </p:sp>
      <p:sp>
        <p:nvSpPr>
          <p:cNvPr id="6" name="Rettangolo arrotondato 5"/>
          <p:cNvSpPr/>
          <p:nvPr/>
        </p:nvSpPr>
        <p:spPr>
          <a:xfrm>
            <a:off x="3547554" y="1103087"/>
            <a:ext cx="8243247" cy="5283200"/>
          </a:xfrm>
          <a:prstGeom prst="roundRect">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smtClean="0"/>
          </a:p>
          <a:p>
            <a:pPr>
              <a:lnSpc>
                <a:spcPct val="150000"/>
              </a:lnSpc>
              <a:buFont typeface="Arial" panose="020B0604020202020204" pitchFamily="34" charset="0"/>
              <a:buChar char="•"/>
            </a:pPr>
            <a:r>
              <a:rPr lang="it-IT" sz="2400" b="1" i="1" dirty="0" smtClean="0"/>
              <a:t>Urinare correttamente (tempi e modi) </a:t>
            </a:r>
            <a:endParaRPr lang="it-IT" sz="2400" b="1" i="1" dirty="0" smtClean="0"/>
          </a:p>
          <a:p>
            <a:pPr>
              <a:lnSpc>
                <a:spcPct val="150000"/>
              </a:lnSpc>
              <a:buFont typeface="Arial" panose="020B0604020202020204" pitchFamily="34" charset="0"/>
              <a:buChar char="•"/>
            </a:pPr>
            <a:r>
              <a:rPr lang="it-IT" sz="2400" b="1" i="1" dirty="0" smtClean="0"/>
              <a:t>Regolarita’ nello svuotamento dell’intestino </a:t>
            </a:r>
            <a:endParaRPr lang="it-IT" sz="2400" b="1" i="1" dirty="0" smtClean="0"/>
          </a:p>
          <a:p>
            <a:pPr>
              <a:lnSpc>
                <a:spcPct val="150000"/>
              </a:lnSpc>
              <a:buFont typeface="Arial" panose="020B0604020202020204" pitchFamily="34" charset="0"/>
              <a:buChar char="•"/>
            </a:pPr>
            <a:r>
              <a:rPr lang="it-IT" sz="2400" b="1" i="1" dirty="0" smtClean="0"/>
              <a:t>Controllo del peso corporeo </a:t>
            </a:r>
            <a:endParaRPr lang="it-IT" sz="2400" b="1" i="1" dirty="0" smtClean="0"/>
          </a:p>
          <a:p>
            <a:pPr>
              <a:lnSpc>
                <a:spcPct val="150000"/>
              </a:lnSpc>
              <a:buFont typeface="Arial" panose="020B0604020202020204" pitchFamily="34" charset="0"/>
              <a:buChar char="•"/>
            </a:pPr>
            <a:r>
              <a:rPr lang="it-IT" sz="2400" b="1" i="1" dirty="0" smtClean="0"/>
              <a:t>Controllo della postura</a:t>
            </a:r>
            <a:endParaRPr lang="it-IT" sz="2400" b="1" i="1" dirty="0" smtClean="0"/>
          </a:p>
          <a:p>
            <a:pPr>
              <a:lnSpc>
                <a:spcPct val="150000"/>
              </a:lnSpc>
              <a:buFont typeface="Arial" panose="020B0604020202020204" pitchFamily="34" charset="0"/>
              <a:buChar char="•"/>
            </a:pPr>
            <a:r>
              <a:rPr lang="it-IT" sz="2400" b="1" i="1" dirty="0" smtClean="0"/>
              <a:t>Porre attenzione al trasporto di pesi eccessivi, o pressioni </a:t>
            </a:r>
            <a:r>
              <a:rPr lang="it-IT" sz="2400" b="1" i="1" dirty="0" err="1" smtClean="0"/>
              <a:t>endoaddominali</a:t>
            </a:r>
            <a:r>
              <a:rPr lang="it-IT" sz="2400" b="1" i="1" dirty="0" smtClean="0"/>
              <a:t>  frequenti,e attività sportiva intensa </a:t>
            </a:r>
            <a:endParaRPr lang="it-IT" sz="2400" b="1" i="1" dirty="0" smtClean="0"/>
          </a:p>
          <a:p>
            <a:pPr>
              <a:lnSpc>
                <a:spcPct val="150000"/>
              </a:lnSpc>
              <a:buFont typeface="Arial" panose="020B0604020202020204" pitchFamily="34" charset="0"/>
              <a:buChar char="•"/>
            </a:pPr>
            <a:r>
              <a:rPr lang="it-IT" sz="2400" b="1" i="1" dirty="0" smtClean="0"/>
              <a:t>Eliminare il fumo</a:t>
            </a:r>
            <a:endParaRPr lang="it-IT" sz="2400" b="1" i="1" dirty="0" smtClean="0"/>
          </a:p>
          <a:p>
            <a:pPr>
              <a:lnSpc>
                <a:spcPct val="150000"/>
              </a:lnSpc>
              <a:buFont typeface="Arial" panose="020B0604020202020204" pitchFamily="34" charset="0"/>
              <a:buChar char="•"/>
            </a:pPr>
            <a:r>
              <a:rPr lang="it-IT" sz="2400" b="1" i="1" dirty="0" smtClean="0"/>
              <a:t> Effettuare controlli periodici dell’area perineale</a:t>
            </a:r>
            <a:endParaRPr lang="it-IT" sz="2400" b="1" i="1" dirty="0" smtClean="0"/>
          </a:p>
          <a:p>
            <a:pPr>
              <a:lnSpc>
                <a:spcPct val="150000"/>
              </a:lnSpc>
            </a:pPr>
            <a:endParaRPr lang="it-IT" sz="2400" b="1" i="1" dirty="0"/>
          </a:p>
        </p:txBody>
      </p:sp>
      <p:sp>
        <p:nvSpPr>
          <p:cNvPr id="7" name="Elaborazione alternativa 6"/>
          <p:cNvSpPr/>
          <p:nvPr/>
        </p:nvSpPr>
        <p:spPr>
          <a:xfrm>
            <a:off x="600501" y="1296537"/>
            <a:ext cx="1514902" cy="777922"/>
          </a:xfrm>
          <a:prstGeom prst="flowChartAlternateProcess">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solidFill>
                  <a:srgbClr val="FF0000"/>
                </a:solidFill>
              </a:rPr>
              <a:t>COME</a:t>
            </a:r>
            <a:endParaRPr lang="it-IT" sz="3600" b="1" dirty="0">
              <a:solidFill>
                <a:srgbClr val="FF0000"/>
              </a:solidFill>
            </a:endParaRPr>
          </a:p>
        </p:txBody>
      </p:sp>
      <p:sp>
        <p:nvSpPr>
          <p:cNvPr id="8" name="Elaborazione alternativa 7"/>
          <p:cNvSpPr/>
          <p:nvPr/>
        </p:nvSpPr>
        <p:spPr>
          <a:xfrm>
            <a:off x="40944" y="3057098"/>
            <a:ext cx="2893325" cy="1555846"/>
          </a:xfrm>
          <a:prstGeom prst="flowChartAlternateProcess">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bg1"/>
                </a:solidFill>
              </a:rPr>
              <a:t>PROGRAMMA </a:t>
            </a:r>
            <a:r>
              <a:rPr lang="it-IT" sz="2000" b="1" dirty="0" err="1" smtClean="0">
                <a:solidFill>
                  <a:schemeClr val="bg1"/>
                </a:solidFill>
              </a:rPr>
              <a:t>DI</a:t>
            </a:r>
            <a:r>
              <a:rPr lang="it-IT" sz="2000" b="1" dirty="0" smtClean="0">
                <a:solidFill>
                  <a:schemeClr val="bg1"/>
                </a:solidFill>
              </a:rPr>
              <a:t> EDUCAZIONE,</a:t>
            </a:r>
            <a:endParaRPr lang="it-IT" sz="2000" b="1" dirty="0" smtClean="0">
              <a:solidFill>
                <a:schemeClr val="bg1"/>
              </a:solidFill>
            </a:endParaRPr>
          </a:p>
          <a:p>
            <a:pPr algn="ctr"/>
            <a:r>
              <a:rPr lang="it-IT" sz="2000" b="1" dirty="0" smtClean="0">
                <a:solidFill>
                  <a:schemeClr val="bg1"/>
                </a:solidFill>
              </a:rPr>
              <a:t>INFORMAZIONE</a:t>
            </a:r>
            <a:endParaRPr lang="it-IT" sz="2000" b="1" dirty="0">
              <a:solidFill>
                <a:schemeClr val="bg1"/>
              </a:solidFill>
            </a:endParaRPr>
          </a:p>
        </p:txBody>
      </p:sp>
      <p:sp>
        <p:nvSpPr>
          <p:cNvPr id="9" name="Freccia in giù 8"/>
          <p:cNvSpPr/>
          <p:nvPr/>
        </p:nvSpPr>
        <p:spPr>
          <a:xfrm>
            <a:off x="1119116" y="2006221"/>
            <a:ext cx="409433" cy="805218"/>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6">
                  <a:lumMod val="75000"/>
                </a:schemeClr>
              </a:solidFill>
            </a:endParaRPr>
          </a:p>
        </p:txBody>
      </p:sp>
      <p:sp>
        <p:nvSpPr>
          <p:cNvPr id="10" name="Freccia a destra 9"/>
          <p:cNvSpPr/>
          <p:nvPr/>
        </p:nvSpPr>
        <p:spPr>
          <a:xfrm>
            <a:off x="2975212" y="3753135"/>
            <a:ext cx="532262" cy="313898"/>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6">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C:\Users\Marina\Desktop\pavimento pelvico\download.jpg"/>
          <p:cNvPicPr>
            <a:picLocks noChangeAspect="1" noChangeArrowheads="1"/>
          </p:cNvPicPr>
          <p:nvPr/>
        </p:nvPicPr>
        <p:blipFill>
          <a:blip r:embed="rId1">
            <a:lum bright="16000" contrast="8000"/>
          </a:blip>
          <a:srcRect/>
          <a:stretch>
            <a:fillRect/>
          </a:stretch>
        </p:blipFill>
        <p:spPr bwMode="auto">
          <a:xfrm>
            <a:off x="8534397" y="3315328"/>
            <a:ext cx="3596415" cy="3491869"/>
          </a:xfrm>
          <a:prstGeom prst="rect">
            <a:avLst/>
          </a:prstGeom>
          <a:noFill/>
        </p:spPr>
      </p:pic>
      <p:sp>
        <p:nvSpPr>
          <p:cNvPr id="4" name="Titolo 1"/>
          <p:cNvSpPr txBox="1"/>
          <p:nvPr/>
        </p:nvSpPr>
        <p:spPr>
          <a:xfrm>
            <a:off x="817154" y="420915"/>
            <a:ext cx="10058400" cy="914399"/>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it-IT" sz="3200" b="1" i="1" u="none" strike="noStrike" kern="1200" cap="none" spc="0" normalizeH="0" baseline="0" noProof="0" dirty="0" smtClean="0">
                <a:ln>
                  <a:noFill/>
                </a:ln>
                <a:solidFill>
                  <a:schemeClr val="accent5">
                    <a:lumMod val="75000"/>
                  </a:schemeClr>
                </a:solidFill>
                <a:effectLst/>
                <a:uLnTx/>
                <a:uFillTx/>
                <a:latin typeface="Century Schoolbook" pitchFamily="18" charset="0"/>
                <a:ea typeface="+mj-ea"/>
                <a:cs typeface="+mj-cs"/>
              </a:rPr>
              <a:t>Prevenzione del</a:t>
            </a:r>
            <a:r>
              <a:rPr kumimoji="0" lang="it-IT" sz="3200" b="1" i="1" u="none" strike="noStrike" kern="1200" cap="none" spc="0" normalizeH="0" noProof="0" dirty="0" smtClean="0">
                <a:ln>
                  <a:noFill/>
                </a:ln>
                <a:solidFill>
                  <a:schemeClr val="accent5">
                    <a:lumMod val="75000"/>
                  </a:schemeClr>
                </a:solidFill>
                <a:effectLst/>
                <a:uLnTx/>
                <a:uFillTx/>
                <a:latin typeface="Century Schoolbook" pitchFamily="18" charset="0"/>
                <a:ea typeface="+mj-ea"/>
                <a:cs typeface="+mj-cs"/>
              </a:rPr>
              <a:t> danno</a:t>
            </a:r>
            <a:r>
              <a:rPr kumimoji="0" lang="it-IT" sz="3200" b="1" i="1" u="none" strike="noStrike" kern="1200" cap="none" spc="0" normalizeH="0" baseline="0" noProof="0" dirty="0" smtClean="0">
                <a:ln>
                  <a:noFill/>
                </a:ln>
                <a:solidFill>
                  <a:schemeClr val="accent5">
                    <a:lumMod val="75000"/>
                  </a:schemeClr>
                </a:solidFill>
                <a:effectLst/>
                <a:uLnTx/>
                <a:uFillTx/>
                <a:latin typeface="Century Schoolbook" pitchFamily="18" charset="0"/>
                <a:ea typeface="+mj-ea"/>
                <a:cs typeface="+mj-cs"/>
              </a:rPr>
              <a:t> perineale</a:t>
            </a:r>
            <a:endParaRPr kumimoji="0" lang="it-IT" sz="3200" b="1" i="1" u="none" strike="noStrike" kern="1200" cap="none" spc="0" normalizeH="0" baseline="0" noProof="0" dirty="0" smtClean="0">
              <a:ln>
                <a:noFill/>
              </a:ln>
              <a:solidFill>
                <a:schemeClr val="accent5">
                  <a:lumMod val="75000"/>
                </a:schemeClr>
              </a:solidFill>
              <a:effectLst/>
              <a:uLnTx/>
              <a:uFillTx/>
              <a:latin typeface="Century Schoolbook" pitchFamily="18" charset="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defRPr/>
            </a:pPr>
            <a:endParaRPr kumimoji="0" lang="it-IT" sz="4800" b="0" i="0" u="none" strike="noStrike" kern="1200" cap="none" spc="0" normalizeH="0" baseline="0" noProof="0" dirty="0">
              <a:ln>
                <a:noFill/>
              </a:ln>
              <a:solidFill>
                <a:schemeClr val="accent5">
                  <a:lumMod val="75000"/>
                </a:schemeClr>
              </a:solidFill>
              <a:effectLst/>
              <a:uLnTx/>
              <a:uFillTx/>
              <a:latin typeface="+mj-lt"/>
              <a:ea typeface="+mj-ea"/>
              <a:cs typeface="+mj-cs"/>
            </a:endParaRPr>
          </a:p>
        </p:txBody>
      </p:sp>
      <p:sp>
        <p:nvSpPr>
          <p:cNvPr id="5" name="Rettangolo 4"/>
          <p:cNvSpPr/>
          <p:nvPr/>
        </p:nvSpPr>
        <p:spPr>
          <a:xfrm>
            <a:off x="2452913" y="537030"/>
            <a:ext cx="7547429" cy="935705"/>
          </a:xfrm>
          <a:prstGeom prst="rect">
            <a:avLst/>
          </a:prstGeom>
        </p:spPr>
        <p:txBody>
          <a:bodyPr wrap="square">
            <a:spAutoFit/>
          </a:bodyPr>
          <a:lstStyle/>
          <a:p>
            <a:pPr algn="ctr"/>
            <a:endParaRPr lang="it-IT" dirty="0" smtClean="0"/>
          </a:p>
          <a:p>
            <a:pPr algn="ctr">
              <a:lnSpc>
                <a:spcPct val="150000"/>
              </a:lnSpc>
            </a:pPr>
            <a:r>
              <a:rPr lang="it-IT" sz="2800" b="1" i="1" dirty="0" smtClean="0"/>
              <a:t>Urinare correttamente (tempi e modi) </a:t>
            </a:r>
            <a:endParaRPr lang="it-IT" sz="2800" b="1" i="1" dirty="0" smtClean="0"/>
          </a:p>
        </p:txBody>
      </p:sp>
      <p:sp>
        <p:nvSpPr>
          <p:cNvPr id="7" name="Rettangolo 6"/>
          <p:cNvSpPr/>
          <p:nvPr/>
        </p:nvSpPr>
        <p:spPr>
          <a:xfrm>
            <a:off x="101604" y="1262749"/>
            <a:ext cx="11640453"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it-IT" dirty="0" smtClean="0">
                <a:solidFill>
                  <a:schemeClr val="tx2">
                    <a:lumMod val="95000"/>
                    <a:lumOff val="5000"/>
                  </a:schemeClr>
                </a:solidFill>
              </a:rPr>
              <a:t> </a:t>
            </a:r>
            <a:r>
              <a:rPr lang="it-IT" sz="2000" dirty="0" smtClean="0">
                <a:solidFill>
                  <a:schemeClr val="tx2">
                    <a:lumMod val="95000"/>
                    <a:lumOff val="5000"/>
                  </a:schemeClr>
                </a:solidFill>
              </a:rPr>
              <a:t>Svuotare la vescica quando lo stimolo </a:t>
            </a:r>
            <a:r>
              <a:rPr lang="it-IT" sz="2000" dirty="0" err="1" smtClean="0">
                <a:solidFill>
                  <a:schemeClr val="tx2">
                    <a:lumMod val="95000"/>
                    <a:lumOff val="5000"/>
                  </a:schemeClr>
                </a:solidFill>
              </a:rPr>
              <a:t>minzionale</a:t>
            </a:r>
            <a:r>
              <a:rPr lang="it-IT" sz="2000" dirty="0" smtClean="0">
                <a:solidFill>
                  <a:schemeClr val="tx2">
                    <a:lumMod val="95000"/>
                    <a:lumOff val="5000"/>
                  </a:schemeClr>
                </a:solidFill>
              </a:rPr>
              <a:t> è presente senza attendere che diventi troppo pressante</a:t>
            </a:r>
            <a:endParaRPr lang="it-IT" sz="2000" dirty="0" smtClean="0">
              <a:solidFill>
                <a:schemeClr val="tx2">
                  <a:lumMod val="95000"/>
                  <a:lumOff val="5000"/>
                </a:schemeClr>
              </a:solidFill>
            </a:endParaRPr>
          </a:p>
          <a:p>
            <a:endParaRPr lang="it-IT" sz="2000" dirty="0" smtClean="0">
              <a:solidFill>
                <a:schemeClr val="tx2">
                  <a:lumMod val="95000"/>
                  <a:lumOff val="5000"/>
                </a:schemeClr>
              </a:solidFill>
            </a:endParaRPr>
          </a:p>
          <a:p>
            <a:pPr>
              <a:buFont typeface="Arial" panose="020B0604020202020204" pitchFamily="34" charset="0"/>
              <a:buChar char="•"/>
            </a:pPr>
            <a:r>
              <a:rPr lang="it-IT" sz="2000" dirty="0" smtClean="0">
                <a:solidFill>
                  <a:schemeClr val="tx2">
                    <a:lumMod val="95000"/>
                    <a:lumOff val="5000"/>
                  </a:schemeClr>
                </a:solidFill>
              </a:rPr>
              <a:t> Non trattenere a lungo l’urina ne al contrario mingere di frequente ( 5-6 volte </a:t>
            </a:r>
            <a:r>
              <a:rPr lang="it-IT" sz="2000" dirty="0" err="1" smtClean="0">
                <a:solidFill>
                  <a:schemeClr val="tx2">
                    <a:lumMod val="95000"/>
                    <a:lumOff val="5000"/>
                  </a:schemeClr>
                </a:solidFill>
              </a:rPr>
              <a:t>die</a:t>
            </a:r>
            <a:r>
              <a:rPr lang="it-IT" sz="2000" dirty="0" smtClean="0">
                <a:solidFill>
                  <a:schemeClr val="tx2">
                    <a:lumMod val="95000"/>
                    <a:lumOff val="5000"/>
                  </a:schemeClr>
                </a:solidFill>
              </a:rPr>
              <a:t>)</a:t>
            </a:r>
            <a:endParaRPr lang="it-IT" sz="2000" dirty="0" smtClean="0">
              <a:solidFill>
                <a:schemeClr val="tx2">
                  <a:lumMod val="95000"/>
                  <a:lumOff val="5000"/>
                </a:schemeClr>
              </a:solidFill>
            </a:endParaRPr>
          </a:p>
          <a:p>
            <a:pPr>
              <a:lnSpc>
                <a:spcPct val="150000"/>
              </a:lnSpc>
              <a:buFont typeface="Arial" panose="020B0604020202020204" pitchFamily="34" charset="0"/>
              <a:buChar char="•"/>
            </a:pPr>
            <a:r>
              <a:rPr lang="it-IT" sz="2000" dirty="0" smtClean="0">
                <a:solidFill>
                  <a:schemeClr val="tx2">
                    <a:lumMod val="95000"/>
                    <a:lumOff val="5000"/>
                  </a:schemeClr>
                </a:solidFill>
              </a:rPr>
              <a:t> Imparare a conoscere la quantità di urina   per rispettare la fisiologia di riempimento e di   svuotamento        vescicale   quantità media per minzione 200-400 ml (diario </a:t>
            </a:r>
            <a:r>
              <a:rPr lang="it-IT" sz="2000" dirty="0" err="1" smtClean="0">
                <a:solidFill>
                  <a:schemeClr val="tx2">
                    <a:lumMod val="95000"/>
                    <a:lumOff val="5000"/>
                  </a:schemeClr>
                </a:solidFill>
              </a:rPr>
              <a:t>minzionale</a:t>
            </a:r>
            <a:r>
              <a:rPr lang="it-IT" sz="2000" dirty="0" smtClean="0">
                <a:solidFill>
                  <a:schemeClr val="tx2">
                    <a:lumMod val="95000"/>
                    <a:lumOff val="5000"/>
                  </a:schemeClr>
                </a:solidFill>
              </a:rPr>
              <a:t>)</a:t>
            </a:r>
            <a:endParaRPr lang="it-IT" sz="2000" dirty="0" smtClean="0">
              <a:solidFill>
                <a:schemeClr val="tx2">
                  <a:lumMod val="95000"/>
                  <a:lumOff val="5000"/>
                </a:schemeClr>
              </a:solidFill>
            </a:endParaRPr>
          </a:p>
          <a:p>
            <a:pPr>
              <a:lnSpc>
                <a:spcPct val="150000"/>
              </a:lnSpc>
              <a:buFont typeface="Arial" panose="020B0604020202020204" pitchFamily="34" charset="0"/>
              <a:buChar char="•"/>
            </a:pPr>
            <a:r>
              <a:rPr lang="it-IT" sz="2000" dirty="0" smtClean="0">
                <a:solidFill>
                  <a:schemeClr val="tx2">
                    <a:lumMod val="95000"/>
                    <a:lumOff val="5000"/>
                  </a:schemeClr>
                </a:solidFill>
              </a:rPr>
              <a:t>  Svuotare la vescica  senza spingere</a:t>
            </a:r>
            <a:endParaRPr lang="it-IT" sz="2000" dirty="0" smtClean="0">
              <a:solidFill>
                <a:schemeClr val="tx2">
                  <a:lumMod val="95000"/>
                  <a:lumOff val="5000"/>
                </a:schemeClr>
              </a:solidFill>
            </a:endParaRPr>
          </a:p>
          <a:p>
            <a:pPr>
              <a:lnSpc>
                <a:spcPct val="150000"/>
              </a:lnSpc>
              <a:buFont typeface="Arial" panose="020B0604020202020204" pitchFamily="34" charset="0"/>
              <a:buChar char="•"/>
            </a:pPr>
            <a:r>
              <a:rPr lang="it-IT" sz="2000" dirty="0" smtClean="0">
                <a:solidFill>
                  <a:schemeClr val="tx2">
                    <a:lumMod val="95000"/>
                    <a:lumOff val="5000"/>
                  </a:schemeClr>
                </a:solidFill>
              </a:rPr>
              <a:t> Sedersi correttamente sul vaso sanitario, inclinandosi in avanti </a:t>
            </a:r>
            <a:endParaRPr lang="it-IT" sz="2000" dirty="0" smtClean="0">
              <a:solidFill>
                <a:schemeClr val="tx2">
                  <a:lumMod val="95000"/>
                  <a:lumOff val="5000"/>
                </a:schemeClr>
              </a:solidFill>
            </a:endParaRPr>
          </a:p>
          <a:p>
            <a:pPr>
              <a:lnSpc>
                <a:spcPct val="150000"/>
              </a:lnSpc>
              <a:buFont typeface="Arial" panose="020B0604020202020204" pitchFamily="34" charset="0"/>
              <a:buChar char="•"/>
            </a:pPr>
            <a:r>
              <a:rPr lang="it-IT" sz="2000" dirty="0" smtClean="0">
                <a:solidFill>
                  <a:schemeClr val="tx2">
                    <a:lumMod val="95000"/>
                    <a:lumOff val="5000"/>
                  </a:schemeClr>
                </a:solidFill>
              </a:rPr>
              <a:t> Concedersi sempre il tempo necessario per una minzione tranquilla senza </a:t>
            </a:r>
            <a:endParaRPr lang="it-IT" sz="2000" dirty="0" smtClean="0">
              <a:solidFill>
                <a:schemeClr val="tx2">
                  <a:lumMod val="95000"/>
                  <a:lumOff val="5000"/>
                </a:schemeClr>
              </a:solidFill>
            </a:endParaRPr>
          </a:p>
          <a:p>
            <a:pPr>
              <a:lnSpc>
                <a:spcPct val="150000"/>
              </a:lnSpc>
            </a:pPr>
            <a:r>
              <a:rPr lang="it-IT" sz="2000" dirty="0" smtClean="0">
                <a:solidFill>
                  <a:schemeClr val="tx2">
                    <a:lumMod val="95000"/>
                    <a:lumOff val="5000"/>
                  </a:schemeClr>
                </a:solidFill>
              </a:rPr>
              <a:t>mai avere fretta</a:t>
            </a:r>
            <a:endParaRPr lang="it-IT" sz="2000" dirty="0" smtClean="0">
              <a:solidFill>
                <a:schemeClr val="tx2">
                  <a:lumMod val="95000"/>
                  <a:lumOff val="5000"/>
                </a:schemeClr>
              </a:solidFill>
            </a:endParaRPr>
          </a:p>
          <a:p>
            <a:pPr algn="ctr">
              <a:buFont typeface="Arial" panose="020B0604020202020204" pitchFamily="34" charset="0"/>
              <a:buChar char="•"/>
            </a:pPr>
            <a:endParaRPr lang="it-IT" sz="2000" dirty="0">
              <a:solidFill>
                <a:schemeClr val="tx2">
                  <a:lumMod val="95000"/>
                  <a:lumOff val="5000"/>
                </a:schemeClr>
              </a:solidFill>
            </a:endParaRPr>
          </a:p>
        </p:txBody>
      </p:sp>
      <p:cxnSp>
        <p:nvCxnSpPr>
          <p:cNvPr id="11" name="Connettore 2 10"/>
          <p:cNvCxnSpPr/>
          <p:nvPr/>
        </p:nvCxnSpPr>
        <p:spPr>
          <a:xfrm flipV="1">
            <a:off x="4078514" y="4078515"/>
            <a:ext cx="246743" cy="14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Segnaposto piè di pagina 3"/>
          <p:cNvSpPr txBox="1"/>
          <p:nvPr/>
        </p:nvSpPr>
        <p:spPr>
          <a:xfrm>
            <a:off x="2422849" y="6400800"/>
            <a:ext cx="7315200" cy="2286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t-IT" sz="1000" b="0" i="0" u="none" strike="noStrike" kern="1200" cap="none" spc="0" normalizeH="0" baseline="0" noProof="0" dirty="0" err="1" smtClean="0">
                <a:ln>
                  <a:noFill/>
                </a:ln>
                <a:solidFill>
                  <a:schemeClr val="tx1"/>
                </a:solidFill>
                <a:effectLst/>
                <a:uLnTx/>
                <a:uFillTx/>
                <a:latin typeface="+mn-lt"/>
                <a:ea typeface="+mn-ea"/>
                <a:cs typeface="+mn-cs"/>
              </a:rPr>
              <a:t>Ost.Bondavalli</a:t>
            </a:r>
            <a:r>
              <a:rPr kumimoji="0" lang="it-IT" sz="1000" b="0" i="0" u="none" strike="noStrike" kern="1200" cap="none" spc="0" normalizeH="0" baseline="0" noProof="0" dirty="0" smtClean="0">
                <a:ln>
                  <a:noFill/>
                </a:ln>
                <a:solidFill>
                  <a:schemeClr val="tx1"/>
                </a:solidFill>
                <a:effectLst/>
                <a:uLnTx/>
                <a:uFillTx/>
                <a:latin typeface="+mn-lt"/>
                <a:ea typeface="+mn-ea"/>
                <a:cs typeface="+mn-cs"/>
              </a:rPr>
              <a:t> rosa - </a:t>
            </a:r>
            <a:r>
              <a:rPr kumimoji="0" lang="it-IT" sz="1000" b="0" i="0" u="none" strike="noStrike" kern="1200" cap="none" spc="0" normalizeH="0" baseline="0" noProof="0" dirty="0" err="1" smtClean="0">
                <a:ln>
                  <a:noFill/>
                </a:ln>
                <a:solidFill>
                  <a:schemeClr val="tx1"/>
                </a:solidFill>
                <a:effectLst/>
                <a:uLnTx/>
                <a:uFillTx/>
                <a:latin typeface="+mn-lt"/>
                <a:ea typeface="+mn-ea"/>
                <a:cs typeface="+mn-cs"/>
              </a:rPr>
              <a:t>Ost.Michelini</a:t>
            </a:r>
            <a:r>
              <a:rPr kumimoji="0" lang="it-IT" sz="1000" b="0" i="0" u="none" strike="noStrike" kern="1200" cap="none" spc="0" normalizeH="0" baseline="0" noProof="0" dirty="0" smtClean="0">
                <a:ln>
                  <a:noFill/>
                </a:ln>
                <a:solidFill>
                  <a:schemeClr val="tx1"/>
                </a:solidFill>
                <a:effectLst/>
                <a:uLnTx/>
                <a:uFillTx/>
                <a:latin typeface="+mn-lt"/>
                <a:ea typeface="+mn-ea"/>
                <a:cs typeface="+mn-cs"/>
              </a:rPr>
              <a:t> Aurora</a:t>
            </a:r>
            <a:endParaRPr kumimoji="0" lang="it-IT"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0" y="239804"/>
            <a:ext cx="10058400" cy="1153568"/>
          </a:xfrm>
        </p:spPr>
        <p:txBody>
          <a:bodyPr>
            <a:normAutofit/>
          </a:bodyPr>
          <a:lstStyle/>
          <a:p>
            <a:pPr lvl="0" algn="ctr"/>
            <a:r>
              <a:rPr lang="it-IT" sz="3200" b="1" i="1" dirty="0" smtClean="0">
                <a:solidFill>
                  <a:schemeClr val="accent5">
                    <a:lumMod val="75000"/>
                  </a:schemeClr>
                </a:solidFill>
                <a:latin typeface="Century Schoolbook" pitchFamily="18" charset="0"/>
              </a:rPr>
              <a:t>Prevenzione del danno perineale</a:t>
            </a:r>
            <a:br>
              <a:rPr lang="it-IT" sz="3200" dirty="0" smtClean="0">
                <a:solidFill>
                  <a:schemeClr val="accent5">
                    <a:lumMod val="75000"/>
                  </a:schemeClr>
                </a:solidFill>
              </a:rPr>
            </a:br>
            <a:endParaRPr lang="it-IT" sz="3200" dirty="0">
              <a:solidFill>
                <a:schemeClr val="accent5">
                  <a:lumMod val="75000"/>
                </a:schemeClr>
              </a:solidFill>
            </a:endParaRPr>
          </a:p>
        </p:txBody>
      </p:sp>
      <p:sp>
        <p:nvSpPr>
          <p:cNvPr id="4" name="Rettangolo 3"/>
          <p:cNvSpPr/>
          <p:nvPr/>
        </p:nvSpPr>
        <p:spPr>
          <a:xfrm>
            <a:off x="486435" y="1275880"/>
            <a:ext cx="6269858" cy="577787"/>
          </a:xfrm>
          <a:prstGeom prst="rect">
            <a:avLst/>
          </a:prstGeom>
        </p:spPr>
        <p:txBody>
          <a:bodyPr wrap="none">
            <a:spAutoFit/>
          </a:bodyPr>
          <a:lstStyle/>
          <a:p>
            <a:pPr>
              <a:lnSpc>
                <a:spcPct val="150000"/>
              </a:lnSpc>
            </a:pPr>
            <a:r>
              <a:rPr lang="it-IT" sz="2400" b="1" i="1" dirty="0" smtClean="0"/>
              <a:t>Regolarita’ nello svuotamento dell’intestino </a:t>
            </a:r>
            <a:endParaRPr lang="it-IT" sz="2400" b="1" i="1" dirty="0" smtClean="0"/>
          </a:p>
        </p:txBody>
      </p:sp>
      <p:sp>
        <p:nvSpPr>
          <p:cNvPr id="5" name="Rettangolo 4"/>
          <p:cNvSpPr/>
          <p:nvPr/>
        </p:nvSpPr>
        <p:spPr>
          <a:xfrm>
            <a:off x="246742" y="2235199"/>
            <a:ext cx="10276115" cy="4296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it-IT" sz="2400" dirty="0" smtClean="0">
                <a:solidFill>
                  <a:schemeClr val="tx2">
                    <a:lumMod val="85000"/>
                    <a:lumOff val="15000"/>
                  </a:schemeClr>
                </a:solidFill>
              </a:rPr>
              <a:t>Andare ad evacuare alla comparsa del primo stimolo </a:t>
            </a:r>
            <a:endParaRPr lang="it-IT" sz="2400" dirty="0" smtClean="0">
              <a:solidFill>
                <a:schemeClr val="tx2">
                  <a:lumMod val="85000"/>
                  <a:lumOff val="15000"/>
                </a:schemeClr>
              </a:solidFill>
            </a:endParaRPr>
          </a:p>
          <a:p>
            <a:endParaRPr lang="it-IT" sz="2400" dirty="0" smtClean="0">
              <a:solidFill>
                <a:schemeClr val="tx2">
                  <a:lumMod val="95000"/>
                  <a:lumOff val="5000"/>
                </a:schemeClr>
              </a:solidFill>
            </a:endParaRPr>
          </a:p>
          <a:p>
            <a:pPr>
              <a:buFont typeface="Arial" panose="020B0604020202020204" pitchFamily="34" charset="0"/>
              <a:buChar char="•"/>
            </a:pPr>
            <a:r>
              <a:rPr lang="it-IT" sz="2400" dirty="0" smtClean="0">
                <a:solidFill>
                  <a:schemeClr val="tx2">
                    <a:lumMod val="95000"/>
                    <a:lumOff val="5000"/>
                  </a:schemeClr>
                </a:solidFill>
              </a:rPr>
              <a:t> </a:t>
            </a:r>
            <a:r>
              <a:rPr lang="it-IT" sz="2400" dirty="0" smtClean="0">
                <a:solidFill>
                  <a:schemeClr val="tx2">
                    <a:lumMod val="85000"/>
                    <a:lumOff val="15000"/>
                  </a:schemeClr>
                </a:solidFill>
              </a:rPr>
              <a:t>Evitare la stitichezza  cronica e rispettare i ritmi biologici</a:t>
            </a:r>
            <a:endParaRPr lang="it-IT" sz="2400" dirty="0" smtClean="0">
              <a:solidFill>
                <a:schemeClr val="tx2">
                  <a:lumMod val="85000"/>
                  <a:lumOff val="15000"/>
                </a:schemeClr>
              </a:solidFill>
            </a:endParaRPr>
          </a:p>
          <a:p>
            <a:r>
              <a:rPr lang="it-IT" sz="2400" dirty="0" smtClean="0">
                <a:solidFill>
                  <a:schemeClr val="tx2">
                    <a:lumMod val="85000"/>
                    <a:lumOff val="15000"/>
                  </a:schemeClr>
                </a:solidFill>
              </a:rPr>
              <a:t>  ( riflesso </a:t>
            </a:r>
            <a:r>
              <a:rPr lang="it-IT" sz="2400" dirty="0" err="1" smtClean="0">
                <a:solidFill>
                  <a:schemeClr val="tx2">
                    <a:lumMod val="85000"/>
                    <a:lumOff val="15000"/>
                  </a:schemeClr>
                </a:solidFill>
              </a:rPr>
              <a:t>gastro-colico</a:t>
            </a:r>
            <a:r>
              <a:rPr lang="it-IT" sz="2400" dirty="0" smtClean="0">
                <a:solidFill>
                  <a:schemeClr val="tx2">
                    <a:lumMod val="85000"/>
                    <a:lumOff val="15000"/>
                  </a:schemeClr>
                </a:solidFill>
              </a:rPr>
              <a:t>) , in particolare nei bambini</a:t>
            </a:r>
            <a:endParaRPr lang="it-IT" sz="2400" dirty="0" smtClean="0">
              <a:solidFill>
                <a:schemeClr val="tx2">
                  <a:lumMod val="85000"/>
                  <a:lumOff val="15000"/>
                </a:schemeClr>
              </a:solidFill>
            </a:endParaRPr>
          </a:p>
          <a:p>
            <a:pPr>
              <a:buFont typeface="Arial" panose="020B0604020202020204" pitchFamily="34" charset="0"/>
              <a:buChar char="•"/>
            </a:pPr>
            <a:endParaRPr lang="it-IT" sz="2400" dirty="0" smtClean="0">
              <a:solidFill>
                <a:schemeClr val="tx2">
                  <a:lumMod val="85000"/>
                  <a:lumOff val="15000"/>
                </a:schemeClr>
              </a:solidFill>
            </a:endParaRPr>
          </a:p>
          <a:p>
            <a:pPr>
              <a:buFont typeface="Arial" panose="020B0604020202020204" pitchFamily="34" charset="0"/>
              <a:buChar char="•"/>
            </a:pPr>
            <a:r>
              <a:rPr lang="it-IT" sz="2400" dirty="0" smtClean="0">
                <a:solidFill>
                  <a:schemeClr val="tx2">
                    <a:lumMod val="85000"/>
                    <a:lumOff val="15000"/>
                  </a:schemeClr>
                </a:solidFill>
              </a:rPr>
              <a:t> Adottare una posizione  corretta durante la defecazione (allineamento tra ampolla rettale e lo </a:t>
            </a:r>
            <a:r>
              <a:rPr lang="it-IT" sz="2400" dirty="0" err="1" smtClean="0">
                <a:solidFill>
                  <a:schemeClr val="tx2">
                    <a:lumMod val="85000"/>
                    <a:lumOff val="15000"/>
                  </a:schemeClr>
                </a:solidFill>
              </a:rPr>
              <a:t>sfinitere</a:t>
            </a:r>
            <a:r>
              <a:rPr lang="it-IT" sz="2400" dirty="0" smtClean="0">
                <a:solidFill>
                  <a:schemeClr val="tx2">
                    <a:lumMod val="85000"/>
                    <a:lumOff val="15000"/>
                  </a:schemeClr>
                </a:solidFill>
              </a:rPr>
              <a:t> anale) ed evitare i </a:t>
            </a:r>
            <a:r>
              <a:rPr lang="it-IT" sz="2400" dirty="0" err="1" smtClean="0">
                <a:solidFill>
                  <a:schemeClr val="tx2">
                    <a:lumMod val="85000"/>
                    <a:lumOff val="15000"/>
                  </a:schemeClr>
                </a:solidFill>
              </a:rPr>
              <a:t>ponzamenti</a:t>
            </a:r>
            <a:r>
              <a:rPr lang="it-IT" sz="2400" dirty="0" smtClean="0">
                <a:solidFill>
                  <a:schemeClr val="tx2">
                    <a:lumMod val="85000"/>
                    <a:lumOff val="15000"/>
                  </a:schemeClr>
                </a:solidFill>
              </a:rPr>
              <a:t> prolungati</a:t>
            </a:r>
            <a:endParaRPr lang="it-IT" sz="2400" dirty="0" smtClean="0">
              <a:solidFill>
                <a:schemeClr val="tx2">
                  <a:lumMod val="85000"/>
                  <a:lumOff val="15000"/>
                </a:schemeClr>
              </a:solidFill>
            </a:endParaRPr>
          </a:p>
          <a:p>
            <a:pPr>
              <a:buFont typeface="Arial" panose="020B0604020202020204" pitchFamily="34" charset="0"/>
              <a:buChar char="•"/>
            </a:pPr>
            <a:endParaRPr lang="it-IT" sz="2400" dirty="0" smtClean="0">
              <a:solidFill>
                <a:schemeClr val="tx2">
                  <a:lumMod val="85000"/>
                  <a:lumOff val="15000"/>
                </a:schemeClr>
              </a:solidFill>
            </a:endParaRPr>
          </a:p>
          <a:p>
            <a:pPr>
              <a:buFont typeface="Arial" panose="020B0604020202020204" pitchFamily="34" charset="0"/>
              <a:buChar char="•"/>
            </a:pPr>
            <a:r>
              <a:rPr lang="it-IT" sz="2400" dirty="0" smtClean="0">
                <a:solidFill>
                  <a:schemeClr val="tx2">
                    <a:lumMod val="85000"/>
                    <a:lumOff val="15000"/>
                  </a:schemeClr>
                </a:solidFill>
              </a:rPr>
              <a:t>Trattare precocemente ogni inizio di costipazione </a:t>
            </a:r>
            <a:endParaRPr lang="it-IT" sz="2400" dirty="0" smtClean="0">
              <a:solidFill>
                <a:schemeClr val="tx2">
                  <a:lumMod val="85000"/>
                  <a:lumOff val="15000"/>
                </a:schemeClr>
              </a:solidFill>
            </a:endParaRPr>
          </a:p>
          <a:p>
            <a:pPr>
              <a:buFont typeface="Arial" panose="020B0604020202020204" pitchFamily="34" charset="0"/>
              <a:buChar char="•"/>
            </a:pPr>
            <a:endParaRPr lang="it-IT" sz="2400" dirty="0" smtClean="0">
              <a:solidFill>
                <a:schemeClr val="tx2">
                  <a:lumMod val="85000"/>
                  <a:lumOff val="15000"/>
                </a:schemeClr>
              </a:solidFill>
            </a:endParaRPr>
          </a:p>
          <a:p>
            <a:pPr>
              <a:buFont typeface="Arial" panose="020B0604020202020204" pitchFamily="34" charset="0"/>
              <a:buChar char="•"/>
            </a:pPr>
            <a:r>
              <a:rPr lang="it-IT" sz="2400" dirty="0" smtClean="0">
                <a:solidFill>
                  <a:schemeClr val="tx2">
                    <a:lumMod val="85000"/>
                    <a:lumOff val="15000"/>
                  </a:schemeClr>
                </a:solidFill>
              </a:rPr>
              <a:t>Curare l’alimentazione : adeguato supporto di fibre e liquidi ingeriti</a:t>
            </a:r>
            <a:endParaRPr lang="it-IT" sz="2400" dirty="0" smtClean="0">
              <a:solidFill>
                <a:schemeClr val="tx2">
                  <a:lumMod val="85000"/>
                  <a:lumOff val="15000"/>
                </a:schemeClr>
              </a:solidFill>
            </a:endParaRPr>
          </a:p>
          <a:p>
            <a:pPr>
              <a:buFont typeface="Arial" panose="020B0604020202020204" pitchFamily="34" charset="0"/>
              <a:buChar char="•"/>
            </a:pPr>
            <a:endParaRPr lang="it-IT" sz="2800" dirty="0" smtClean="0">
              <a:solidFill>
                <a:schemeClr val="tx2">
                  <a:lumMod val="95000"/>
                  <a:lumOff val="5000"/>
                </a:schemeClr>
              </a:solidFill>
            </a:endParaRPr>
          </a:p>
          <a:p>
            <a:pPr algn="ctr"/>
            <a:endParaRPr lang="it-IT" sz="2000" dirty="0">
              <a:solidFill>
                <a:schemeClr val="tx2">
                  <a:lumMod val="95000"/>
                  <a:lumOff val="5000"/>
                </a:schemeClr>
              </a:solidFill>
            </a:endParaRPr>
          </a:p>
        </p:txBody>
      </p:sp>
      <p:pic>
        <p:nvPicPr>
          <p:cNvPr id="1026" name="Picture 2" descr="C:\Users\Marina\Desktop\Listener.jpg"/>
          <p:cNvPicPr>
            <a:picLocks noChangeAspect="1" noChangeArrowheads="1"/>
          </p:cNvPicPr>
          <p:nvPr/>
        </p:nvPicPr>
        <p:blipFill>
          <a:blip r:embed="rId1">
            <a:lum bright="3000" contrast="16000"/>
          </a:blip>
          <a:srcRect/>
          <a:stretch>
            <a:fillRect/>
          </a:stretch>
        </p:blipFill>
        <p:spPr bwMode="auto">
          <a:xfrm rot="5400000">
            <a:off x="9202058" y="1748972"/>
            <a:ext cx="3048000" cy="2286000"/>
          </a:xfrm>
          <a:prstGeom prst="rect">
            <a:avLst/>
          </a:prstGeom>
          <a:noFill/>
        </p:spPr>
      </p:pic>
      <p:sp>
        <p:nvSpPr>
          <p:cNvPr id="7" name="Segnaposto piè di pagina 6"/>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rtl="0"/>
            <a:r>
              <a:rPr lang="it-IT" smtClean="0"/>
              <a:t>Ost.Bondavalli rosa - Ost.Michelini Aurora</a:t>
            </a:r>
            <a:endParaRPr lang="it-IT" dirty="0"/>
          </a:p>
        </p:txBody>
      </p:sp>
      <p:pic>
        <p:nvPicPr>
          <p:cNvPr id="74754" name="Picture 2" descr="C:\Users\Marina\Desktop\pavimento pelvico\stipsi_posizione.jpg"/>
          <p:cNvPicPr>
            <a:picLocks noChangeAspect="1" noChangeArrowheads="1"/>
          </p:cNvPicPr>
          <p:nvPr/>
        </p:nvPicPr>
        <p:blipFill>
          <a:blip r:embed="rId1"/>
          <a:srcRect/>
          <a:stretch>
            <a:fillRect/>
          </a:stretch>
        </p:blipFill>
        <p:spPr bwMode="auto">
          <a:xfrm>
            <a:off x="3829049" y="136757"/>
            <a:ext cx="4865355" cy="623501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8686" y="518615"/>
            <a:ext cx="10058400" cy="1125622"/>
          </a:xfrm>
        </p:spPr>
        <p:txBody>
          <a:bodyPr>
            <a:normAutofit fontScale="90000"/>
          </a:bodyPr>
          <a:lstStyle/>
          <a:p>
            <a:pPr lvl="0" algn="ctr">
              <a:defRPr/>
            </a:pPr>
            <a:r>
              <a:rPr lang="it-IT" b="1" i="1" dirty="0" smtClean="0">
                <a:solidFill>
                  <a:schemeClr val="accent5">
                    <a:lumMod val="75000"/>
                  </a:schemeClr>
                </a:solidFill>
                <a:latin typeface="Century Schoolbook" pitchFamily="18" charset="0"/>
              </a:rPr>
              <a:t>Prevenzione del danno perineale</a:t>
            </a:r>
            <a:br>
              <a:rPr lang="it-IT" b="1" i="1" dirty="0" smtClean="0">
                <a:solidFill>
                  <a:schemeClr val="accent5">
                    <a:lumMod val="75000"/>
                  </a:schemeClr>
                </a:solidFill>
                <a:latin typeface="Century Schoolbook" pitchFamily="18" charset="0"/>
              </a:rPr>
            </a:br>
            <a:br>
              <a:rPr lang="it-IT" dirty="0" smtClean="0">
                <a:solidFill>
                  <a:schemeClr val="accent5">
                    <a:lumMod val="75000"/>
                  </a:schemeClr>
                </a:solidFill>
              </a:rPr>
            </a:br>
            <a:endParaRPr lang="it-IT" dirty="0">
              <a:solidFill>
                <a:schemeClr val="accent5">
                  <a:lumMod val="75000"/>
                </a:schemeClr>
              </a:solidFill>
            </a:endParaRPr>
          </a:p>
        </p:txBody>
      </p:sp>
      <p:sp>
        <p:nvSpPr>
          <p:cNvPr id="3" name="Segnaposto contenuto 2"/>
          <p:cNvSpPr>
            <a:spLocks noGrp="1"/>
          </p:cNvSpPr>
          <p:nvPr>
            <p:ph idx="1"/>
          </p:nvPr>
        </p:nvSpPr>
        <p:spPr>
          <a:xfrm>
            <a:off x="477672" y="1161143"/>
            <a:ext cx="10647528" cy="5384800"/>
          </a:xfrm>
        </p:spPr>
        <p:txBody>
          <a:bodyPr>
            <a:normAutofit/>
          </a:bodyPr>
          <a:lstStyle/>
          <a:p>
            <a:pPr>
              <a:buNone/>
            </a:pPr>
            <a:r>
              <a:rPr lang="it-IT" sz="2800" b="1" dirty="0" smtClean="0">
                <a:solidFill>
                  <a:schemeClr val="tx1">
                    <a:lumMod val="50000"/>
                  </a:schemeClr>
                </a:solidFill>
              </a:rPr>
              <a:t>Controllo della postura</a:t>
            </a:r>
            <a:endParaRPr lang="it-IT" sz="2800" b="1" dirty="0" smtClean="0">
              <a:solidFill>
                <a:schemeClr val="tx1">
                  <a:lumMod val="50000"/>
                </a:schemeClr>
              </a:solidFill>
            </a:endParaRPr>
          </a:p>
          <a:p>
            <a:r>
              <a:rPr lang="it-IT" dirty="0" smtClean="0">
                <a:solidFill>
                  <a:schemeClr val="tx1">
                    <a:lumMod val="50000"/>
                  </a:schemeClr>
                </a:solidFill>
              </a:rPr>
              <a:t>La pelvi( e il cingolo pelvico) è considerata parte integrante di un sistema complesso, in rapporto  con la colonna vertebrale, attraverso il passaggio lombo-sacrale e l’articolazione sacro-iliaca, e con gli arti inferiori, attraverso l’articolazione dell’anca</a:t>
            </a:r>
            <a:endParaRPr lang="it-IT" dirty="0" smtClean="0">
              <a:solidFill>
                <a:schemeClr val="tx1">
                  <a:lumMod val="50000"/>
                </a:schemeClr>
              </a:solidFill>
            </a:endParaRPr>
          </a:p>
          <a:p>
            <a:endParaRPr lang="it-IT" dirty="0" smtClean="0">
              <a:solidFill>
                <a:schemeClr val="tx1">
                  <a:lumMod val="50000"/>
                </a:schemeClr>
              </a:solidFill>
            </a:endParaRPr>
          </a:p>
          <a:p>
            <a:pPr>
              <a:buNone/>
            </a:pPr>
            <a:endParaRPr lang="it-IT" dirty="0" smtClean="0">
              <a:solidFill>
                <a:schemeClr val="tx1">
                  <a:lumMod val="50000"/>
                </a:schemeClr>
              </a:solidFill>
            </a:endParaRPr>
          </a:p>
          <a:p>
            <a:endParaRPr lang="it-IT" dirty="0" smtClean="0">
              <a:solidFill>
                <a:schemeClr val="tx1">
                  <a:lumMod val="50000"/>
                </a:schemeClr>
              </a:solidFill>
            </a:endParaRPr>
          </a:p>
          <a:p>
            <a:endParaRPr lang="it-IT" dirty="0" smtClean="0">
              <a:solidFill>
                <a:schemeClr val="tx1">
                  <a:lumMod val="50000"/>
                </a:schemeClr>
              </a:solidFill>
            </a:endParaRPr>
          </a:p>
        </p:txBody>
      </p:sp>
      <p:sp>
        <p:nvSpPr>
          <p:cNvPr id="6" name="Rettangolo 5"/>
          <p:cNvSpPr/>
          <p:nvPr/>
        </p:nvSpPr>
        <p:spPr>
          <a:xfrm>
            <a:off x="7119255" y="3258457"/>
            <a:ext cx="4441372" cy="1045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err="1" smtClean="0">
                <a:solidFill>
                  <a:schemeClr val="tx1">
                    <a:lumMod val="50000"/>
                  </a:schemeClr>
                </a:solidFill>
              </a:rPr>
              <a:t>Core</a:t>
            </a:r>
            <a:r>
              <a:rPr lang="it-IT" i="1" dirty="0" smtClean="0">
                <a:solidFill>
                  <a:schemeClr val="tx1">
                    <a:lumMod val="50000"/>
                  </a:schemeClr>
                </a:solidFill>
              </a:rPr>
              <a:t> o unità interna</a:t>
            </a:r>
            <a:r>
              <a:rPr lang="it-IT" dirty="0" smtClean="0">
                <a:solidFill>
                  <a:schemeClr val="tx1">
                    <a:lumMod val="50000"/>
                  </a:schemeClr>
                </a:solidFill>
              </a:rPr>
              <a:t>: multifido,trasverso addominale,diaframma,pavimento pelvico</a:t>
            </a:r>
            <a:endParaRPr lang="it-IT" dirty="0">
              <a:solidFill>
                <a:schemeClr val="tx1">
                  <a:lumMod val="50000"/>
                </a:schemeClr>
              </a:solidFill>
            </a:endParaRPr>
          </a:p>
        </p:txBody>
      </p:sp>
      <p:sp>
        <p:nvSpPr>
          <p:cNvPr id="7" name="Rettangolo 6"/>
          <p:cNvSpPr/>
          <p:nvPr/>
        </p:nvSpPr>
        <p:spPr>
          <a:xfrm>
            <a:off x="7358743" y="4673600"/>
            <a:ext cx="4441372" cy="1045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lumMod val="75000"/>
                </a:schemeClr>
              </a:solidFill>
            </a:endParaRPr>
          </a:p>
        </p:txBody>
      </p:sp>
      <p:cxnSp>
        <p:nvCxnSpPr>
          <p:cNvPr id="9" name="Connettore 7 8"/>
          <p:cNvCxnSpPr/>
          <p:nvPr/>
        </p:nvCxnSpPr>
        <p:spPr>
          <a:xfrm>
            <a:off x="5559837" y="4528457"/>
            <a:ext cx="1335315" cy="798286"/>
          </a:xfrm>
          <a:prstGeom prst="curvedConnector3">
            <a:avLst>
              <a:gd name="adj1" fmla="val 50000"/>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 name="Connettore 7 9"/>
          <p:cNvCxnSpPr/>
          <p:nvPr/>
        </p:nvCxnSpPr>
        <p:spPr>
          <a:xfrm flipV="1">
            <a:off x="5554311" y="3807726"/>
            <a:ext cx="1337808" cy="669066"/>
          </a:xfrm>
          <a:prstGeom prst="curvedConnector3">
            <a:avLst>
              <a:gd name="adj1" fmla="val 50000"/>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348344" y="3466531"/>
            <a:ext cx="5602080" cy="2197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it-IT" sz="2000" b="1" dirty="0" smtClean="0">
                <a:solidFill>
                  <a:schemeClr val="tx1">
                    <a:lumMod val="50000"/>
                  </a:schemeClr>
                </a:solidFill>
              </a:rPr>
              <a:t>IMPORTANTE SISTEMA </a:t>
            </a:r>
            <a:r>
              <a:rPr lang="it-IT" sz="2000" b="1" dirty="0" err="1" smtClean="0">
                <a:solidFill>
                  <a:schemeClr val="tx1">
                    <a:lumMod val="50000"/>
                  </a:schemeClr>
                </a:solidFill>
              </a:rPr>
              <a:t>DI</a:t>
            </a:r>
            <a:r>
              <a:rPr lang="it-IT" sz="2000" b="1" dirty="0" smtClean="0">
                <a:solidFill>
                  <a:schemeClr val="tx1">
                    <a:lumMod val="50000"/>
                  </a:schemeClr>
                </a:solidFill>
              </a:rPr>
              <a:t> STABILIZZAZIONE  DEL CORPO </a:t>
            </a:r>
            <a:r>
              <a:rPr lang="it-IT" sz="2000" dirty="0" smtClean="0">
                <a:solidFill>
                  <a:schemeClr val="tx1">
                    <a:lumMod val="50000"/>
                  </a:schemeClr>
                </a:solidFill>
              </a:rPr>
              <a:t>che diventa parte di un sistema funzionale </a:t>
            </a:r>
            <a:r>
              <a:rPr lang="it-IT" sz="2000" dirty="0" err="1" smtClean="0">
                <a:solidFill>
                  <a:schemeClr val="tx1">
                    <a:lumMod val="50000"/>
                  </a:schemeClr>
                </a:solidFill>
              </a:rPr>
              <a:t>piu</a:t>
            </a:r>
            <a:r>
              <a:rPr lang="it-IT" sz="2000" dirty="0" smtClean="0">
                <a:solidFill>
                  <a:schemeClr val="tx1">
                    <a:lumMod val="50000"/>
                  </a:schemeClr>
                </a:solidFill>
              </a:rPr>
              <a:t> complesso tramite le strutture </a:t>
            </a:r>
            <a:r>
              <a:rPr lang="it-IT" sz="2000" dirty="0" err="1" smtClean="0">
                <a:solidFill>
                  <a:schemeClr val="tx1">
                    <a:lumMod val="50000"/>
                  </a:schemeClr>
                </a:solidFill>
              </a:rPr>
              <a:t>miofasciali</a:t>
            </a:r>
            <a:r>
              <a:rPr lang="it-IT" sz="2000" dirty="0" smtClean="0">
                <a:solidFill>
                  <a:schemeClr val="tx1">
                    <a:lumMod val="50000"/>
                  </a:schemeClr>
                </a:solidFill>
              </a:rPr>
              <a:t> discendenti e ascendenti del corpo con le quali è collegato</a:t>
            </a:r>
            <a:endParaRPr lang="it-IT" sz="2000" dirty="0" smtClean="0">
              <a:solidFill>
                <a:schemeClr val="tx1">
                  <a:lumMod val="50000"/>
                </a:schemeClr>
              </a:solidFill>
            </a:endParaRPr>
          </a:p>
        </p:txBody>
      </p:sp>
      <p:sp>
        <p:nvSpPr>
          <p:cNvPr id="11" name="Segnaposto piè di pagina 10"/>
          <p:cNvSpPr>
            <a:spLocks noGrp="1"/>
          </p:cNvSpPr>
          <p:nvPr>
            <p:ph type="ftr" sz="quarter" idx="11"/>
          </p:nvPr>
        </p:nvSpPr>
        <p:spPr/>
        <p:txBody>
          <a:bodyPr/>
          <a:lstStyle/>
          <a:p>
            <a:pPr rtl="0"/>
            <a:r>
              <a:rPr lang="it-IT" smtClean="0"/>
              <a:t>Ost.Bondavalli rosa - Ost.Michelini Aurora</a:t>
            </a:r>
            <a:endParaRPr lang="it-IT" dirty="0"/>
          </a:p>
        </p:txBody>
      </p:sp>
      <p:sp>
        <p:nvSpPr>
          <p:cNvPr id="12" name="Rettangolo 11"/>
          <p:cNvSpPr/>
          <p:nvPr/>
        </p:nvSpPr>
        <p:spPr>
          <a:xfrm>
            <a:off x="7135177" y="5007645"/>
            <a:ext cx="4441372" cy="1045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i="1" dirty="0" err="1" smtClean="0">
                <a:solidFill>
                  <a:schemeClr val="tx1">
                    <a:lumMod val="50000"/>
                  </a:schemeClr>
                </a:solidFill>
              </a:rPr>
              <a:t>Sling</a:t>
            </a:r>
            <a:r>
              <a:rPr lang="it-IT" i="1" dirty="0" smtClean="0">
                <a:solidFill>
                  <a:schemeClr val="tx1">
                    <a:lumMod val="50000"/>
                  </a:schemeClr>
                </a:solidFill>
              </a:rPr>
              <a:t> o unità esterna</a:t>
            </a:r>
            <a:r>
              <a:rPr lang="it-IT" dirty="0" smtClean="0">
                <a:solidFill>
                  <a:schemeClr val="tx1">
                    <a:lumMod val="50000"/>
                  </a:schemeClr>
                </a:solidFill>
              </a:rPr>
              <a:t>: fascia </a:t>
            </a:r>
            <a:r>
              <a:rPr lang="it-IT" dirty="0" err="1" smtClean="0">
                <a:solidFill>
                  <a:schemeClr val="tx1">
                    <a:lumMod val="50000"/>
                  </a:schemeClr>
                </a:solidFill>
              </a:rPr>
              <a:t>toraco</a:t>
            </a:r>
            <a:r>
              <a:rPr lang="it-IT" dirty="0" smtClean="0">
                <a:solidFill>
                  <a:schemeClr val="tx1">
                    <a:lumMod val="50000"/>
                  </a:schemeClr>
                </a:solidFill>
              </a:rPr>
              <a:t> lombare,gran dorsale e spinali, piriforme, grande glutei, bicipite femorale, obliquo interno, obliquo </a:t>
            </a:r>
            <a:r>
              <a:rPr lang="it-IT" dirty="0" err="1" smtClean="0">
                <a:solidFill>
                  <a:schemeClr val="tx1">
                    <a:lumMod val="50000"/>
                  </a:schemeClr>
                </a:solidFill>
              </a:rPr>
              <a:t>esetrno</a:t>
            </a:r>
            <a:r>
              <a:rPr lang="it-IT" dirty="0" smtClean="0">
                <a:solidFill>
                  <a:schemeClr val="tx1">
                    <a:lumMod val="50000"/>
                  </a:schemeClr>
                </a:solidFill>
              </a:rPr>
              <a:t> e adduttori)</a:t>
            </a:r>
            <a:endParaRPr lang="it-IT" dirty="0">
              <a:solidFill>
                <a:schemeClr val="tx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0" y="239804"/>
            <a:ext cx="10058400" cy="1188720"/>
          </a:xfrm>
        </p:spPr>
        <p:txBody>
          <a:bodyPr>
            <a:normAutofit/>
          </a:bodyPr>
          <a:lstStyle/>
          <a:p>
            <a:pPr algn="ctr"/>
            <a:r>
              <a:rPr lang="it-IT" sz="3200" b="1" i="1" dirty="0" smtClean="0">
                <a:solidFill>
                  <a:schemeClr val="accent5">
                    <a:lumMod val="75000"/>
                  </a:schemeClr>
                </a:solidFill>
                <a:latin typeface="Century Schoolbook" pitchFamily="18" charset="0"/>
              </a:rPr>
              <a:t>Prevenzione del danno perineale</a:t>
            </a:r>
            <a:br>
              <a:rPr lang="it-IT" sz="3200" b="1" i="1" dirty="0" smtClean="0">
                <a:solidFill>
                  <a:schemeClr val="accent5">
                    <a:lumMod val="75000"/>
                  </a:schemeClr>
                </a:solidFill>
                <a:latin typeface="Century Schoolbook" pitchFamily="18" charset="0"/>
              </a:rPr>
            </a:br>
            <a:endParaRPr lang="it-IT" sz="3200" dirty="0">
              <a:solidFill>
                <a:schemeClr val="accent5">
                  <a:lumMod val="75000"/>
                </a:schemeClr>
              </a:solidFill>
            </a:endParaRPr>
          </a:p>
        </p:txBody>
      </p:sp>
      <p:sp>
        <p:nvSpPr>
          <p:cNvPr id="3" name="Segnaposto contenuto 2"/>
          <p:cNvSpPr>
            <a:spLocks noGrp="1"/>
          </p:cNvSpPr>
          <p:nvPr>
            <p:ph idx="1"/>
          </p:nvPr>
        </p:nvSpPr>
        <p:spPr>
          <a:xfrm>
            <a:off x="874865" y="1269242"/>
            <a:ext cx="10058400" cy="5349922"/>
          </a:xfrm>
        </p:spPr>
        <p:txBody>
          <a:bodyPr>
            <a:normAutofit fontScale="92500" lnSpcReduction="10000"/>
          </a:bodyPr>
          <a:lstStyle/>
          <a:p>
            <a:pPr marL="71755">
              <a:buNone/>
            </a:pPr>
            <a:r>
              <a:rPr lang="it-IT" sz="3000" b="1" dirty="0" smtClean="0">
                <a:solidFill>
                  <a:schemeClr val="tx1">
                    <a:lumMod val="50000"/>
                  </a:schemeClr>
                </a:solidFill>
              </a:rPr>
              <a:t>Controllo della postura</a:t>
            </a:r>
            <a:endParaRPr lang="it-IT" sz="3000" b="1" dirty="0" smtClean="0">
              <a:solidFill>
                <a:schemeClr val="tx1">
                  <a:lumMod val="50000"/>
                </a:schemeClr>
              </a:solidFill>
            </a:endParaRPr>
          </a:p>
          <a:p>
            <a:pPr marL="71755">
              <a:buNone/>
            </a:pPr>
            <a:r>
              <a:rPr lang="it-IT" dirty="0" smtClean="0">
                <a:solidFill>
                  <a:schemeClr val="tx1">
                    <a:lumMod val="50000"/>
                  </a:schemeClr>
                </a:solidFill>
              </a:rPr>
              <a:t>All’interno del cingolo pelvico ,l’articolazione sacro iliaca (ASI) è considerata </a:t>
            </a:r>
            <a:r>
              <a:rPr lang="it-IT" dirty="0" err="1" smtClean="0">
                <a:solidFill>
                  <a:schemeClr val="tx1">
                    <a:lumMod val="50000"/>
                  </a:schemeClr>
                </a:solidFill>
              </a:rPr>
              <a:t>un’elemento</a:t>
            </a:r>
            <a:r>
              <a:rPr lang="it-IT" dirty="0" smtClean="0">
                <a:solidFill>
                  <a:schemeClr val="tx1">
                    <a:lumMod val="50000"/>
                  </a:schemeClr>
                </a:solidFill>
              </a:rPr>
              <a:t> chiave sia per la statica che per la dinamica cosi come una buona mobilità del coccige </a:t>
            </a:r>
            <a:endParaRPr lang="it-IT" dirty="0" smtClean="0">
              <a:solidFill>
                <a:schemeClr val="tx1">
                  <a:lumMod val="50000"/>
                </a:schemeClr>
              </a:solidFill>
            </a:endParaRPr>
          </a:p>
          <a:p>
            <a:pPr>
              <a:buNone/>
            </a:pPr>
            <a:r>
              <a:rPr lang="it-IT" dirty="0" smtClean="0">
                <a:solidFill>
                  <a:schemeClr val="tx1">
                    <a:lumMod val="50000"/>
                  </a:schemeClr>
                </a:solidFill>
              </a:rPr>
              <a:t>    Grazie a questa articolazione l’osso sacro può </a:t>
            </a:r>
            <a:r>
              <a:rPr lang="it-IT" dirty="0" err="1" smtClean="0">
                <a:solidFill>
                  <a:schemeClr val="tx1">
                    <a:lumMod val="50000"/>
                  </a:schemeClr>
                </a:solidFill>
              </a:rPr>
              <a:t>basculare</a:t>
            </a:r>
            <a:r>
              <a:rPr lang="it-IT" dirty="0" smtClean="0">
                <a:solidFill>
                  <a:schemeClr val="tx1">
                    <a:lumMod val="50000"/>
                  </a:schemeClr>
                </a:solidFill>
              </a:rPr>
              <a:t> in due direzioni ,i movimenti dell’ASI son definiti come : </a:t>
            </a:r>
            <a:endParaRPr lang="it-IT" dirty="0" smtClean="0">
              <a:solidFill>
                <a:schemeClr val="tx1">
                  <a:lumMod val="50000"/>
                </a:schemeClr>
              </a:solidFill>
            </a:endParaRPr>
          </a:p>
          <a:p>
            <a:pPr marL="514350" indent="-514350">
              <a:buFont typeface="+mj-lt"/>
              <a:buAutoNum type="arabicPeriod"/>
            </a:pPr>
            <a:r>
              <a:rPr lang="it-IT" dirty="0" smtClean="0">
                <a:solidFill>
                  <a:schemeClr val="tx1">
                    <a:lumMod val="50000"/>
                  </a:schemeClr>
                </a:solidFill>
              </a:rPr>
              <a:t>nutazione o </a:t>
            </a:r>
            <a:r>
              <a:rPr lang="it-IT" dirty="0" err="1" smtClean="0">
                <a:solidFill>
                  <a:schemeClr val="tx1">
                    <a:lumMod val="50000"/>
                  </a:schemeClr>
                </a:solidFill>
              </a:rPr>
              <a:t>contronutazione</a:t>
            </a:r>
            <a:r>
              <a:rPr lang="it-IT" dirty="0" smtClean="0">
                <a:solidFill>
                  <a:schemeClr val="tx1">
                    <a:lumMod val="50000"/>
                  </a:schemeClr>
                </a:solidFill>
              </a:rPr>
              <a:t> (Sacro)</a:t>
            </a:r>
            <a:endParaRPr lang="it-IT" dirty="0" smtClean="0">
              <a:solidFill>
                <a:schemeClr val="tx1">
                  <a:lumMod val="50000"/>
                </a:schemeClr>
              </a:solidFill>
            </a:endParaRPr>
          </a:p>
          <a:p>
            <a:pPr marL="514350" indent="-514350">
              <a:buFont typeface="+mj-lt"/>
              <a:buAutoNum type="arabicPeriod"/>
            </a:pPr>
            <a:r>
              <a:rPr lang="it-IT" dirty="0" smtClean="0">
                <a:solidFill>
                  <a:schemeClr val="tx1">
                    <a:lumMod val="50000"/>
                  </a:schemeClr>
                </a:solidFill>
              </a:rPr>
              <a:t>Rotazione anteriore e rotazione posteriore ossa iliache</a:t>
            </a:r>
            <a:endParaRPr lang="it-IT" dirty="0" smtClean="0">
              <a:solidFill>
                <a:schemeClr val="tx1">
                  <a:lumMod val="50000"/>
                </a:schemeClr>
              </a:solidFill>
            </a:endParaRPr>
          </a:p>
          <a:p>
            <a:pPr marL="514350" indent="-514350" algn="ctr">
              <a:lnSpc>
                <a:spcPct val="110000"/>
              </a:lnSpc>
              <a:buNone/>
            </a:pPr>
            <a:r>
              <a:rPr lang="it-IT" b="1" i="1" dirty="0" smtClean="0">
                <a:solidFill>
                  <a:schemeClr val="tx1">
                    <a:lumMod val="50000"/>
                  </a:schemeClr>
                </a:solidFill>
              </a:rPr>
              <a:t>         Le modificazioni della posizione di una sola delle ossa pelviche o una disfunzione articolare sacroiliaca sono condizioni già </a:t>
            </a:r>
            <a:r>
              <a:rPr lang="it-IT" b="1" i="1" dirty="0" err="1" smtClean="0">
                <a:solidFill>
                  <a:schemeClr val="tx1">
                    <a:lumMod val="50000"/>
                  </a:schemeClr>
                </a:solidFill>
              </a:rPr>
              <a:t>sufficenti</a:t>
            </a:r>
            <a:r>
              <a:rPr lang="it-IT" b="1" i="1" dirty="0" smtClean="0">
                <a:solidFill>
                  <a:schemeClr val="tx1">
                    <a:lumMod val="50000"/>
                  </a:schemeClr>
                </a:solidFill>
              </a:rPr>
              <a:t> per variare i parametri dei muscoli del pavimento pelvico (forza,lunghezza,resistenza)e comprometterne la  funzionalità</a:t>
            </a:r>
            <a:r>
              <a:rPr lang="it-IT" sz="2600" b="1" i="1" dirty="0" smtClean="0">
                <a:solidFill>
                  <a:schemeClr val="tx1">
                    <a:lumMod val="50000"/>
                  </a:schemeClr>
                </a:solidFill>
              </a:rPr>
              <a:t>                                                                                                                                   </a:t>
            </a:r>
            <a:r>
              <a:rPr lang="it-IT" sz="1500" i="1" dirty="0" smtClean="0">
                <a:solidFill>
                  <a:schemeClr val="tx1">
                    <a:lumMod val="50000"/>
                  </a:schemeClr>
                </a:solidFill>
              </a:rPr>
              <a:t>(</a:t>
            </a:r>
            <a:r>
              <a:rPr lang="it-IT" sz="1500" i="1" dirty="0" err="1" smtClean="0">
                <a:solidFill>
                  <a:schemeClr val="tx1">
                    <a:lumMod val="50000"/>
                  </a:schemeClr>
                </a:solidFill>
              </a:rPr>
              <a:t>A.Bortolani</a:t>
            </a:r>
            <a:r>
              <a:rPr lang="it-IT" sz="1500" i="1" dirty="0" smtClean="0">
                <a:solidFill>
                  <a:schemeClr val="tx1">
                    <a:lumMod val="50000"/>
                  </a:schemeClr>
                </a:solidFill>
              </a:rPr>
              <a:t> ,Riabilitazione del pavimento pelvico)</a:t>
            </a:r>
            <a:endParaRPr lang="it-IT" sz="1500" i="1" dirty="0" smtClean="0">
              <a:solidFill>
                <a:schemeClr val="tx1">
                  <a:lumMod val="50000"/>
                </a:schemeClr>
              </a:solidFill>
            </a:endParaRPr>
          </a:p>
          <a:p>
            <a:pPr marL="514350" indent="-514350"/>
            <a:endParaRPr lang="it-IT" dirty="0" smtClean="0">
              <a:solidFill>
                <a:schemeClr val="tx1">
                  <a:lumMod val="50000"/>
                </a:schemeClr>
              </a:solidFill>
            </a:endParaRPr>
          </a:p>
          <a:p>
            <a:pPr marL="514350" indent="-514350">
              <a:buFont typeface="+mj-lt"/>
              <a:buAutoNum type="arabicPeriod"/>
            </a:pPr>
            <a:endParaRPr lang="it-IT" dirty="0" smtClean="0"/>
          </a:p>
          <a:p>
            <a:endParaRPr lang="it-IT" dirty="0" smtClean="0"/>
          </a:p>
        </p:txBody>
      </p:sp>
      <p:sp>
        <p:nvSpPr>
          <p:cNvPr id="5" name="Segnaposto piè di pagina 4"/>
          <p:cNvSpPr>
            <a:spLocks noGrp="1"/>
          </p:cNvSpPr>
          <p:nvPr>
            <p:ph type="ftr" sz="quarter" idx="11"/>
          </p:nvPr>
        </p:nvSpPr>
        <p:spPr/>
        <p:txBody>
          <a:bodyPr/>
          <a:lstStyle/>
          <a:p>
            <a:pPr rtl="0"/>
            <a:r>
              <a:rPr lang="it-IT" dirty="0" err="1" smtClean="0"/>
              <a:t>Ost.Bondavalli</a:t>
            </a:r>
            <a:r>
              <a:rPr lang="it-IT" dirty="0" smtClean="0"/>
              <a:t> rosa - </a:t>
            </a:r>
            <a:r>
              <a:rPr lang="it-IT" dirty="0" err="1" smtClean="0"/>
              <a:t>Ost.Michelini</a:t>
            </a:r>
            <a:r>
              <a:rPr lang="it-IT" dirty="0" smtClean="0"/>
              <a:t>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3715657"/>
            <a:ext cx="10559144" cy="2090057"/>
          </a:xfrm>
        </p:spPr>
        <p:txBody>
          <a:bodyPr rtlCol="0">
            <a:normAutofit/>
          </a:bodyPr>
          <a:lstStyle/>
          <a:p>
            <a:pPr rtl="0"/>
            <a:r>
              <a:rPr lang="it-IT" sz="6600" b="1" dirty="0" smtClean="0"/>
              <a:t>Prevenzione </a:t>
            </a:r>
            <a:br>
              <a:rPr lang="it-IT" sz="6600" b="1" dirty="0" smtClean="0"/>
            </a:br>
            <a:r>
              <a:rPr lang="it-IT" sz="6600" b="1" dirty="0" smtClean="0"/>
              <a:t>del danno perineale</a:t>
            </a:r>
            <a:endParaRPr lang="it-IT" sz="6600" b="1" dirty="0"/>
          </a:p>
        </p:txBody>
      </p:sp>
      <p:sp>
        <p:nvSpPr>
          <p:cNvPr id="4" name="Rettangolo 3"/>
          <p:cNvSpPr/>
          <p:nvPr/>
        </p:nvSpPr>
        <p:spPr>
          <a:xfrm>
            <a:off x="8633098" y="5886994"/>
            <a:ext cx="3384732" cy="75764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err="1" smtClean="0"/>
              <a:t>Ost</a:t>
            </a:r>
            <a:r>
              <a:rPr lang="it-IT" b="1" i="1" dirty="0" smtClean="0"/>
              <a:t>. </a:t>
            </a:r>
            <a:r>
              <a:rPr lang="it-IT" b="1" i="1" dirty="0" err="1" smtClean="0"/>
              <a:t>Bondavalli</a:t>
            </a:r>
            <a:r>
              <a:rPr lang="it-IT" b="1" i="1" dirty="0" smtClean="0"/>
              <a:t> Rosa</a:t>
            </a:r>
            <a:endParaRPr lang="it-IT" b="1" i="1" dirty="0" smtClean="0"/>
          </a:p>
          <a:p>
            <a:pPr algn="ctr"/>
            <a:r>
              <a:rPr lang="it-IT" b="1" i="1" dirty="0" err="1" smtClean="0"/>
              <a:t>Ost.Michelini</a:t>
            </a:r>
            <a:r>
              <a:rPr lang="it-IT" b="1" i="1" dirty="0" smtClean="0"/>
              <a:t> Aurora</a:t>
            </a:r>
            <a:endParaRPr lang="it-IT" b="1" i="1"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6172" y="0"/>
            <a:ext cx="10058400" cy="1188720"/>
          </a:xfrm>
        </p:spPr>
        <p:txBody>
          <a:bodyPr/>
          <a:lstStyle/>
          <a:p>
            <a:endParaRPr lang="it-IT" dirty="0"/>
          </a:p>
        </p:txBody>
      </p:sp>
      <p:pic>
        <p:nvPicPr>
          <p:cNvPr id="5" name="Picture 2" descr="C:\Users\Marina\Desktop\pavimento pelvico\sacrumnutation1.png"/>
          <p:cNvPicPr>
            <a:picLocks noGrp="1" noChangeAspect="1" noChangeArrowheads="1"/>
          </p:cNvPicPr>
          <p:nvPr>
            <p:ph idx="1"/>
          </p:nvPr>
        </p:nvPicPr>
        <p:blipFill>
          <a:blip r:embed="rId1"/>
          <a:srcRect/>
          <a:stretch>
            <a:fillRect/>
          </a:stretch>
        </p:blipFill>
        <p:spPr bwMode="auto">
          <a:xfrm>
            <a:off x="944469" y="1262741"/>
            <a:ext cx="10117207" cy="3526971"/>
          </a:xfrm>
          <a:prstGeom prst="rect">
            <a:avLst/>
          </a:prstGeom>
          <a:noFill/>
        </p:spPr>
      </p:pic>
      <p:sp>
        <p:nvSpPr>
          <p:cNvPr id="7" name="Rettangolo 6"/>
          <p:cNvSpPr/>
          <p:nvPr/>
        </p:nvSpPr>
        <p:spPr>
          <a:xfrm>
            <a:off x="1030514" y="4818743"/>
            <a:ext cx="10537372" cy="1248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i="1" dirty="0" smtClean="0">
                <a:solidFill>
                  <a:schemeClr val="tx1">
                    <a:lumMod val="75000"/>
                  </a:schemeClr>
                </a:solidFill>
              </a:rPr>
              <a:t>Se le articolazioni SI sono bloccate non è possibile  ottenere questi movimenti con conseguenze sulla corretta </a:t>
            </a:r>
            <a:r>
              <a:rPr lang="it-IT" sz="2400" i="1" dirty="0" err="1" smtClean="0">
                <a:solidFill>
                  <a:schemeClr val="tx1">
                    <a:lumMod val="75000"/>
                  </a:schemeClr>
                </a:solidFill>
              </a:rPr>
              <a:t>funzionalita</a:t>
            </a:r>
            <a:r>
              <a:rPr lang="it-IT" sz="2400" i="1" dirty="0" smtClean="0">
                <a:solidFill>
                  <a:schemeClr val="tx1">
                    <a:lumMod val="75000"/>
                  </a:schemeClr>
                </a:solidFill>
              </a:rPr>
              <a:t> della statica e dinamica del cingolo pelvico</a:t>
            </a:r>
            <a:endParaRPr lang="it-IT" sz="2400" i="1" dirty="0">
              <a:solidFill>
                <a:schemeClr val="tx1">
                  <a:lumMod val="75000"/>
                </a:schemeClr>
              </a:solidFill>
            </a:endParaRPr>
          </a:p>
        </p:txBody>
      </p:sp>
      <p:sp>
        <p:nvSpPr>
          <p:cNvPr id="6" name="Segnaposto piè di pagina 5"/>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39371" y="261257"/>
            <a:ext cx="10058400" cy="2844800"/>
          </a:xfrm>
        </p:spPr>
        <p:txBody>
          <a:bodyPr>
            <a:normAutofit/>
          </a:bodyPr>
          <a:lstStyle/>
          <a:p>
            <a:br>
              <a:rPr lang="it-IT" b="1" i="1" dirty="0" smtClean="0"/>
            </a:br>
            <a:br>
              <a:rPr lang="it-IT" b="1" i="1" dirty="0" smtClean="0">
                <a:latin typeface="Century Schoolbook" pitchFamily="18" charset="0"/>
              </a:rPr>
            </a:br>
            <a:endParaRPr lang="it-IT" dirty="0"/>
          </a:p>
        </p:txBody>
      </p:sp>
      <p:sp>
        <p:nvSpPr>
          <p:cNvPr id="3" name="Segnaposto contenuto 2"/>
          <p:cNvSpPr>
            <a:spLocks noGrp="1"/>
          </p:cNvSpPr>
          <p:nvPr>
            <p:ph idx="1"/>
          </p:nvPr>
        </p:nvSpPr>
        <p:spPr>
          <a:xfrm>
            <a:off x="1037772" y="1629229"/>
            <a:ext cx="10058400" cy="4267200"/>
          </a:xfrm>
        </p:spPr>
        <p:txBody>
          <a:bodyPr/>
          <a:lstStyle/>
          <a:p>
            <a:r>
              <a:rPr lang="it-IT" b="1" dirty="0" smtClean="0">
                <a:solidFill>
                  <a:schemeClr val="tx1">
                    <a:lumMod val="50000"/>
                  </a:schemeClr>
                </a:solidFill>
              </a:rPr>
              <a:t>Controllo del peso corporeo </a:t>
            </a:r>
            <a:r>
              <a:rPr lang="it-IT" b="1" i="1" dirty="0" smtClean="0">
                <a:solidFill>
                  <a:schemeClr val="tx2">
                    <a:lumMod val="50000"/>
                    <a:lumOff val="50000"/>
                  </a:schemeClr>
                </a:solidFill>
              </a:rPr>
              <a:t>:  </a:t>
            </a:r>
            <a:r>
              <a:rPr lang="it-IT" dirty="0" smtClean="0">
                <a:solidFill>
                  <a:schemeClr val="tx1">
                    <a:lumMod val="50000"/>
                  </a:schemeClr>
                </a:solidFill>
              </a:rPr>
              <a:t>i</a:t>
            </a:r>
            <a:r>
              <a:rPr lang="it-IT" dirty="0" smtClean="0"/>
              <a:t>l fattore di rischio correlato al peso corporeo riguarda l’intensità dei vettori di forza che agiscono sul </a:t>
            </a:r>
            <a:r>
              <a:rPr lang="it-IT" dirty="0" err="1" smtClean="0"/>
              <a:t>pp</a:t>
            </a:r>
            <a:r>
              <a:rPr lang="it-IT" dirty="0" smtClean="0"/>
              <a:t> e l’aumento di pressione </a:t>
            </a:r>
            <a:r>
              <a:rPr lang="it-IT" dirty="0" err="1" smtClean="0"/>
              <a:t>intra-addominale</a:t>
            </a:r>
            <a:r>
              <a:rPr lang="it-IT" dirty="0" smtClean="0"/>
              <a:t> e quindi </a:t>
            </a:r>
            <a:r>
              <a:rPr lang="it-IT" dirty="0" err="1" smtClean="0"/>
              <a:t>intravescicale</a:t>
            </a:r>
            <a:r>
              <a:rPr lang="it-IT" dirty="0" smtClean="0"/>
              <a:t>. ( </a:t>
            </a:r>
            <a:r>
              <a:rPr lang="it-IT" dirty="0" err="1" smtClean="0"/>
              <a:t>Chiarelli</a:t>
            </a:r>
            <a:r>
              <a:rPr lang="it-IT" dirty="0" smtClean="0"/>
              <a:t>,2007).</a:t>
            </a:r>
            <a:endParaRPr lang="it-IT" dirty="0" smtClean="0"/>
          </a:p>
          <a:p>
            <a:endParaRPr lang="it-IT" dirty="0" smtClean="0"/>
          </a:p>
          <a:p>
            <a:endParaRPr lang="it-IT" dirty="0"/>
          </a:p>
        </p:txBody>
      </p:sp>
      <p:sp>
        <p:nvSpPr>
          <p:cNvPr id="5" name="Rettangolo 4"/>
          <p:cNvSpPr/>
          <p:nvPr/>
        </p:nvSpPr>
        <p:spPr>
          <a:xfrm>
            <a:off x="957943" y="522293"/>
            <a:ext cx="10421257" cy="1077218"/>
          </a:xfrm>
          <a:prstGeom prst="rect">
            <a:avLst/>
          </a:prstGeom>
        </p:spPr>
        <p:txBody>
          <a:bodyPr wrap="square">
            <a:spAutoFit/>
          </a:bodyPr>
          <a:lstStyle/>
          <a:p>
            <a:pPr algn="ctr"/>
            <a:r>
              <a:rPr lang="it-IT" sz="3200" b="1" i="1" dirty="0" smtClean="0">
                <a:solidFill>
                  <a:schemeClr val="accent5">
                    <a:lumMod val="75000"/>
                  </a:schemeClr>
                </a:solidFill>
                <a:latin typeface="Century Schoolbook" pitchFamily="18" charset="0"/>
              </a:rPr>
              <a:t>Prevenzione della salute perineale</a:t>
            </a:r>
            <a:br>
              <a:rPr lang="it-IT" sz="3200" b="1" i="1" dirty="0" smtClean="0">
                <a:solidFill>
                  <a:schemeClr val="accent5">
                    <a:lumMod val="75000"/>
                  </a:schemeClr>
                </a:solidFill>
                <a:latin typeface="Century Schoolbook" pitchFamily="18" charset="0"/>
              </a:rPr>
            </a:br>
            <a:endParaRPr lang="it-IT" sz="3200" dirty="0">
              <a:solidFill>
                <a:schemeClr val="accent5">
                  <a:lumMod val="75000"/>
                </a:schemeClr>
              </a:solidFill>
            </a:endParaRPr>
          </a:p>
        </p:txBody>
      </p:sp>
      <p:pic>
        <p:nvPicPr>
          <p:cNvPr id="1027" name="Picture 3" descr="C:\Users\Marina\Desktop\IMG_0483.JPG"/>
          <p:cNvPicPr>
            <a:picLocks noChangeAspect="1" noChangeArrowheads="1"/>
          </p:cNvPicPr>
          <p:nvPr/>
        </p:nvPicPr>
        <p:blipFill>
          <a:blip r:embed="rId1" cstate="print"/>
          <a:srcRect/>
          <a:stretch>
            <a:fillRect/>
          </a:stretch>
        </p:blipFill>
        <p:spPr bwMode="auto">
          <a:xfrm>
            <a:off x="1465942" y="3236687"/>
            <a:ext cx="9434286" cy="3011713"/>
          </a:xfrm>
          <a:prstGeom prst="rect">
            <a:avLst/>
          </a:prstGeom>
          <a:noFill/>
        </p:spPr>
      </p:pic>
      <p:sp>
        <p:nvSpPr>
          <p:cNvPr id="7" name="Segnaposto piè di pagina 6"/>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0" algn="ctr">
              <a:lnSpc>
                <a:spcPct val="100000"/>
              </a:lnSpc>
            </a:pPr>
            <a:r>
              <a:rPr lang="it-IT" sz="3200" b="1" i="1" dirty="0" smtClean="0">
                <a:solidFill>
                  <a:schemeClr val="accent5">
                    <a:lumMod val="75000"/>
                  </a:schemeClr>
                </a:solidFill>
                <a:latin typeface="Century Schoolbook" pitchFamily="18" charset="0"/>
              </a:rPr>
              <a:t>Prevenzione della salute perineale</a:t>
            </a:r>
            <a:br>
              <a:rPr lang="it-IT" sz="3200" b="1" i="1" dirty="0" smtClean="0">
                <a:solidFill>
                  <a:schemeClr val="accent5">
                    <a:lumMod val="75000"/>
                  </a:schemeClr>
                </a:solidFill>
                <a:latin typeface="Century Schoolbook" pitchFamily="18" charset="0"/>
              </a:rPr>
            </a:br>
            <a:endParaRPr lang="it-IT" sz="3200" dirty="0">
              <a:solidFill>
                <a:schemeClr val="accent5">
                  <a:lumMod val="75000"/>
                </a:schemeClr>
              </a:solidFill>
            </a:endParaRPr>
          </a:p>
        </p:txBody>
      </p:sp>
      <p:sp>
        <p:nvSpPr>
          <p:cNvPr id="3" name="Segnaposto contenuto 2"/>
          <p:cNvSpPr>
            <a:spLocks noGrp="1"/>
          </p:cNvSpPr>
          <p:nvPr>
            <p:ph idx="1"/>
          </p:nvPr>
        </p:nvSpPr>
        <p:spPr>
          <a:xfrm>
            <a:off x="1066800" y="1905001"/>
            <a:ext cx="10956878" cy="4267200"/>
          </a:xfrm>
        </p:spPr>
        <p:txBody>
          <a:bodyPr/>
          <a:lstStyle/>
          <a:p>
            <a:r>
              <a:rPr lang="it-IT" b="1" dirty="0" smtClean="0">
                <a:solidFill>
                  <a:schemeClr val="tx1">
                    <a:lumMod val="75000"/>
                  </a:schemeClr>
                </a:solidFill>
              </a:rPr>
              <a:t> Eliminare il fumo : </a:t>
            </a:r>
            <a:r>
              <a:rPr lang="it-IT" dirty="0" smtClean="0">
                <a:solidFill>
                  <a:schemeClr val="tx1">
                    <a:lumMod val="75000"/>
                  </a:schemeClr>
                </a:solidFill>
              </a:rPr>
              <a:t>il </a:t>
            </a:r>
            <a:r>
              <a:rPr lang="it-IT" dirty="0" smtClean="0"/>
              <a:t>fattore di rischio relativo al fumo riguarda l ‘associazione tra questo e la tosse, evento che determina frequenti e intensi aumenti di pressione </a:t>
            </a:r>
            <a:r>
              <a:rPr lang="it-IT" dirty="0" err="1" smtClean="0"/>
              <a:t>intraddominale</a:t>
            </a:r>
            <a:r>
              <a:rPr lang="it-IT" dirty="0" smtClean="0"/>
              <a:t>.</a:t>
            </a:r>
            <a:endParaRPr lang="it-IT" dirty="0" smtClean="0"/>
          </a:p>
          <a:p>
            <a:r>
              <a:rPr lang="it-IT" b="1" dirty="0" smtClean="0">
                <a:solidFill>
                  <a:schemeClr val="tx1">
                    <a:lumMod val="50000"/>
                  </a:schemeClr>
                </a:solidFill>
              </a:rPr>
              <a:t>Limitare  trasporto di pesi eccessivi, o pressioni </a:t>
            </a:r>
            <a:r>
              <a:rPr lang="it-IT" b="1" dirty="0" err="1" smtClean="0">
                <a:solidFill>
                  <a:schemeClr val="tx1">
                    <a:lumMod val="50000"/>
                  </a:schemeClr>
                </a:solidFill>
              </a:rPr>
              <a:t>endo-addominali</a:t>
            </a:r>
            <a:r>
              <a:rPr lang="it-IT" b="1" dirty="0" smtClean="0">
                <a:solidFill>
                  <a:schemeClr val="tx1">
                    <a:lumMod val="50000"/>
                  </a:schemeClr>
                </a:solidFill>
              </a:rPr>
              <a:t>  frequenti,ed attività sportiva intensa  </a:t>
            </a:r>
            <a:r>
              <a:rPr lang="it-IT" dirty="0" smtClean="0">
                <a:solidFill>
                  <a:schemeClr val="tx1">
                    <a:lumMod val="50000"/>
                  </a:schemeClr>
                </a:solidFill>
              </a:rPr>
              <a:t>prima di avere il controllo della muscolatura del pavimento pelvico</a:t>
            </a:r>
            <a:endParaRPr lang="it-IT" dirty="0" smtClean="0">
              <a:solidFill>
                <a:schemeClr val="tx1">
                  <a:lumMod val="50000"/>
                </a:schemeClr>
              </a:solidFill>
            </a:endParaRPr>
          </a:p>
          <a:p>
            <a:r>
              <a:rPr lang="it-IT" b="1" dirty="0" smtClean="0">
                <a:solidFill>
                  <a:schemeClr val="tx1">
                    <a:lumMod val="50000"/>
                  </a:schemeClr>
                </a:solidFill>
              </a:rPr>
              <a:t>Effettuare controlli periodici dell’area perineale</a:t>
            </a:r>
            <a:endParaRPr lang="it-IT" b="1" dirty="0" smtClean="0">
              <a:solidFill>
                <a:schemeClr val="tx1">
                  <a:lumMod val="50000"/>
                </a:schemeClr>
              </a:solidFill>
            </a:endParaRPr>
          </a:p>
          <a:p>
            <a:endParaRPr lang="it-IT" dirty="0"/>
          </a:p>
        </p:txBody>
      </p:sp>
      <p:sp>
        <p:nvSpPr>
          <p:cNvPr id="5" name="Segnaposto piè di pagina 4"/>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80449" y="935190"/>
            <a:ext cx="10058400" cy="1188720"/>
          </a:xfrm>
        </p:spPr>
        <p:txBody>
          <a:bodyPr>
            <a:normAutofit fontScale="90000"/>
          </a:bodyPr>
          <a:lstStyle/>
          <a:p>
            <a:pPr algn="ctr"/>
            <a:r>
              <a:rPr lang="it-IT" b="1" i="1" dirty="0" smtClean="0">
                <a:solidFill>
                  <a:schemeClr val="accent5">
                    <a:lumMod val="75000"/>
                  </a:schemeClr>
                </a:solidFill>
                <a:latin typeface="Century Schoolbook" pitchFamily="18" charset="0"/>
              </a:rPr>
              <a:t>Prevenzione del danno perineale</a:t>
            </a:r>
            <a:br>
              <a:rPr lang="it-IT" b="1" i="1" dirty="0" smtClean="0">
                <a:solidFill>
                  <a:schemeClr val="accent5">
                    <a:lumMod val="75000"/>
                  </a:schemeClr>
                </a:solidFill>
                <a:latin typeface="Century Schoolbook" pitchFamily="18" charset="0"/>
              </a:rPr>
            </a:br>
            <a:br>
              <a:rPr lang="it-IT" b="1" i="1" dirty="0" smtClean="0">
                <a:latin typeface="Century Schoolbook" pitchFamily="18" charset="0"/>
              </a:rPr>
            </a:br>
            <a:r>
              <a:rPr lang="it-IT" b="1" dirty="0" smtClean="0">
                <a:solidFill>
                  <a:schemeClr val="accent5">
                    <a:lumMod val="50000"/>
                  </a:schemeClr>
                </a:solidFill>
                <a:latin typeface="Century Schoolbook" pitchFamily="18" charset="0"/>
              </a:rPr>
              <a:t>Conclusione</a:t>
            </a:r>
            <a:br>
              <a:rPr lang="it-IT" b="1" dirty="0" smtClean="0">
                <a:solidFill>
                  <a:schemeClr val="accent5">
                    <a:lumMod val="50000"/>
                  </a:schemeClr>
                </a:solidFill>
              </a:rPr>
            </a:br>
            <a:endParaRPr lang="it-IT" b="1" dirty="0">
              <a:solidFill>
                <a:schemeClr val="accent5">
                  <a:lumMod val="50000"/>
                </a:schemeClr>
              </a:solidFill>
            </a:endParaRPr>
          </a:p>
        </p:txBody>
      </p:sp>
      <p:sp>
        <p:nvSpPr>
          <p:cNvPr id="3" name="Segnaposto contenuto 2"/>
          <p:cNvSpPr>
            <a:spLocks noGrp="1"/>
          </p:cNvSpPr>
          <p:nvPr>
            <p:ph idx="1"/>
          </p:nvPr>
        </p:nvSpPr>
        <p:spPr>
          <a:xfrm>
            <a:off x="1094096" y="1836762"/>
            <a:ext cx="10058400" cy="4267200"/>
          </a:xfrm>
        </p:spPr>
        <p:txBody>
          <a:bodyPr/>
          <a:lstStyle/>
          <a:p>
            <a:pPr>
              <a:buNone/>
            </a:pPr>
            <a:r>
              <a:rPr lang="it-IT" dirty="0" smtClean="0">
                <a:solidFill>
                  <a:schemeClr val="tx1">
                    <a:lumMod val="50000"/>
                  </a:schemeClr>
                </a:solidFill>
              </a:rPr>
              <a:t>Migliorare o mantenere uno stile di vita corretto per la salute in generale e qui in particolare del Pavimento Pelvico</a:t>
            </a:r>
            <a:endParaRPr lang="it-IT" dirty="0" smtClean="0">
              <a:solidFill>
                <a:schemeClr val="tx1">
                  <a:lumMod val="50000"/>
                </a:schemeClr>
              </a:solidFill>
            </a:endParaRPr>
          </a:p>
          <a:p>
            <a:pPr>
              <a:buNone/>
            </a:pPr>
            <a:endParaRPr lang="it-IT" dirty="0" smtClean="0">
              <a:solidFill>
                <a:schemeClr val="tx1">
                  <a:lumMod val="50000"/>
                </a:schemeClr>
              </a:solidFill>
            </a:endParaRPr>
          </a:p>
          <a:p>
            <a:pPr>
              <a:buNone/>
            </a:pPr>
            <a:r>
              <a:rPr lang="it-IT" dirty="0" smtClean="0">
                <a:solidFill>
                  <a:schemeClr val="tx1">
                    <a:lumMod val="50000"/>
                  </a:schemeClr>
                </a:solidFill>
              </a:rPr>
              <a:t>Abituare la donna a porre attenzione alla regione pelvica nella quotidianità</a:t>
            </a:r>
            <a:endParaRPr lang="it-IT" dirty="0" smtClean="0">
              <a:solidFill>
                <a:schemeClr val="tx1">
                  <a:lumMod val="50000"/>
                </a:schemeClr>
              </a:solidFill>
            </a:endParaRPr>
          </a:p>
          <a:p>
            <a:pPr>
              <a:buNone/>
            </a:pPr>
            <a:endParaRPr lang="it-IT" dirty="0" smtClean="0">
              <a:solidFill>
                <a:schemeClr val="tx1">
                  <a:lumMod val="50000"/>
                </a:schemeClr>
              </a:solidFill>
            </a:endParaRPr>
          </a:p>
          <a:p>
            <a:pPr>
              <a:buNone/>
            </a:pPr>
            <a:r>
              <a:rPr lang="it-IT" dirty="0" smtClean="0">
                <a:solidFill>
                  <a:schemeClr val="tx1">
                    <a:lumMod val="50000"/>
                  </a:schemeClr>
                </a:solidFill>
              </a:rPr>
              <a:t>Informare la donna  sui problemi relativi alla funzionalità perineale (in particolare la continenza,prolasso), e darle gli strumenti per cercare di mantenerla  .</a:t>
            </a:r>
            <a:endParaRPr lang="it-IT" dirty="0" smtClean="0">
              <a:solidFill>
                <a:schemeClr val="tx1">
                  <a:lumMod val="50000"/>
                </a:schemeClr>
              </a:solidFill>
            </a:endParaRPr>
          </a:p>
        </p:txBody>
      </p:sp>
      <p:sp>
        <p:nvSpPr>
          <p:cNvPr id="5" name="Segnaposto piè di pagina 4"/>
          <p:cNvSpPr>
            <a:spLocks noGrp="1"/>
          </p:cNvSpPr>
          <p:nvPr>
            <p:ph type="ftr" sz="quarter" idx="11"/>
          </p:nvPr>
        </p:nvSpPr>
        <p:spPr/>
        <p:txBody>
          <a:bodyPr/>
          <a:lstStyle/>
          <a:p>
            <a:pPr rtl="0"/>
            <a:r>
              <a:rPr lang="it-IT" smtClean="0"/>
              <a:t>Ost.Bondavalli rosa - Ost.Michelini Aurora</a:t>
            </a:r>
            <a:endParaRPr lang="it-IT" dirty="0"/>
          </a:p>
        </p:txBody>
      </p:sp>
      <p:sp>
        <p:nvSpPr>
          <p:cNvPr id="8" name="Freccia in giù 7"/>
          <p:cNvSpPr/>
          <p:nvPr/>
        </p:nvSpPr>
        <p:spPr>
          <a:xfrm>
            <a:off x="5308980" y="2593075"/>
            <a:ext cx="382137" cy="423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p:cNvSpPr/>
          <p:nvPr/>
        </p:nvSpPr>
        <p:spPr>
          <a:xfrm>
            <a:off x="5338549" y="3919182"/>
            <a:ext cx="382137" cy="423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3027" y="1091820"/>
            <a:ext cx="10058400" cy="731838"/>
          </a:xfrm>
        </p:spPr>
        <p:txBody>
          <a:bodyPr rtlCol="0">
            <a:normAutofit fontScale="90000"/>
          </a:bodyPr>
          <a:lstStyle/>
          <a:p>
            <a:br>
              <a:rPr lang="it-IT" dirty="0" smtClean="0"/>
            </a:br>
            <a:r>
              <a:rPr lang="it-IT" b="1" i="1" dirty="0" smtClean="0"/>
              <a:t>FASI DEL PROGRAMMA EDUCATIVO - RIABILITATIVO</a:t>
            </a:r>
            <a:endParaRPr lang="it-IT" dirty="0"/>
          </a:p>
        </p:txBody>
      </p:sp>
      <p:sp>
        <p:nvSpPr>
          <p:cNvPr id="4" name="Titolo 1"/>
          <p:cNvSpPr txBox="1"/>
          <p:nvPr/>
        </p:nvSpPr>
        <p:spPr>
          <a:xfrm>
            <a:off x="962297" y="378822"/>
            <a:ext cx="10058400" cy="771027"/>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defRPr/>
            </a:pPr>
            <a:endParaRPr kumimoji="0" lang="it-IT" sz="36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7" name="Segnaposto piè di pagina 6"/>
          <p:cNvSpPr>
            <a:spLocks noGrp="1"/>
          </p:cNvSpPr>
          <p:nvPr>
            <p:ph type="ftr" sz="quarter" idx="11"/>
          </p:nvPr>
        </p:nvSpPr>
        <p:spPr/>
        <p:txBody>
          <a:bodyPr/>
          <a:lstStyle/>
          <a:p>
            <a:pPr rtl="0"/>
            <a:r>
              <a:rPr lang="it-IT" smtClean="0"/>
              <a:t>Ost.Bondavalli rosa - Ost.Michelini Aurora</a:t>
            </a:r>
            <a:endParaRPr lang="it-IT" dirty="0"/>
          </a:p>
        </p:txBody>
      </p:sp>
      <p:sp>
        <p:nvSpPr>
          <p:cNvPr id="9" name="Elaborazione alternativa 8"/>
          <p:cNvSpPr/>
          <p:nvPr/>
        </p:nvSpPr>
        <p:spPr>
          <a:xfrm>
            <a:off x="3425804" y="1756229"/>
            <a:ext cx="5311796" cy="4368801"/>
          </a:xfrm>
          <a:prstGeom prst="flowChartAlternateProcess">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chemeClr val="accent6">
                    <a:lumMod val="50000"/>
                  </a:schemeClr>
                </a:solidFill>
              </a:rPr>
              <a:t>PROGRAMMA </a:t>
            </a:r>
            <a:r>
              <a:rPr lang="it-IT" sz="2800" b="1" dirty="0" err="1" smtClean="0">
                <a:solidFill>
                  <a:schemeClr val="accent6">
                    <a:lumMod val="50000"/>
                  </a:schemeClr>
                </a:solidFill>
              </a:rPr>
              <a:t>DI</a:t>
            </a:r>
            <a:r>
              <a:rPr lang="it-IT" sz="2800" b="1" dirty="0" smtClean="0">
                <a:solidFill>
                  <a:schemeClr val="accent6">
                    <a:lumMod val="50000"/>
                  </a:schemeClr>
                </a:solidFill>
              </a:rPr>
              <a:t> EDUCAZIONE,</a:t>
            </a:r>
            <a:endParaRPr lang="it-IT" sz="2800" b="1" dirty="0" smtClean="0">
              <a:solidFill>
                <a:schemeClr val="accent6">
                  <a:lumMod val="50000"/>
                </a:schemeClr>
              </a:solidFill>
            </a:endParaRPr>
          </a:p>
          <a:p>
            <a:pPr algn="ctr"/>
            <a:r>
              <a:rPr lang="it-IT" sz="2800" b="1" dirty="0" smtClean="0">
                <a:solidFill>
                  <a:schemeClr val="accent6">
                    <a:lumMod val="50000"/>
                  </a:schemeClr>
                </a:solidFill>
              </a:rPr>
              <a:t>INFORMAZION</a:t>
            </a:r>
            <a:r>
              <a:rPr lang="it-IT" sz="2800" dirty="0" smtClean="0">
                <a:solidFill>
                  <a:schemeClr val="accent6">
                    <a:lumMod val="50000"/>
                  </a:schemeClr>
                </a:solidFill>
              </a:rPr>
              <a:t>E</a:t>
            </a:r>
            <a:endParaRPr lang="it-IT" sz="2800" dirty="0" smtClean="0">
              <a:solidFill>
                <a:schemeClr val="accent6">
                  <a:lumMod val="50000"/>
                </a:schemeClr>
              </a:solidFill>
            </a:endParaRPr>
          </a:p>
          <a:p>
            <a:pPr algn="ctr"/>
            <a:endParaRPr lang="it-IT" sz="2800" dirty="0" smtClean="0">
              <a:solidFill>
                <a:schemeClr val="accent6">
                  <a:lumMod val="50000"/>
                </a:schemeClr>
              </a:solidFill>
            </a:endParaRPr>
          </a:p>
          <a:p>
            <a:pPr algn="ctr"/>
            <a:endParaRPr lang="it-IT" sz="2800" dirty="0" smtClean="0">
              <a:solidFill>
                <a:schemeClr val="accent6">
                  <a:lumMod val="50000"/>
                </a:schemeClr>
              </a:solidFill>
            </a:endParaRPr>
          </a:p>
          <a:p>
            <a:pPr algn="ctr"/>
            <a:r>
              <a:rPr lang="it-IT" sz="2800" b="1" dirty="0" smtClean="0">
                <a:solidFill>
                  <a:schemeClr val="accent6">
                    <a:lumMod val="50000"/>
                  </a:schemeClr>
                </a:solidFill>
              </a:rPr>
              <a:t>PROGRAMMA EDUCATIVO – RIABILITATIVO INDIVIDUALE E/O COLLETTIVO </a:t>
            </a:r>
            <a:endParaRPr lang="it-IT" sz="2800" b="1" dirty="0" smtClean="0">
              <a:solidFill>
                <a:schemeClr val="accent6">
                  <a:lumMod val="50000"/>
                </a:schemeClr>
              </a:solidFill>
            </a:endParaRPr>
          </a:p>
          <a:p>
            <a:pPr algn="ctr"/>
            <a:endParaRPr lang="it-IT" dirty="0">
              <a:solidFill>
                <a:schemeClr val="accent5">
                  <a:lumMod val="75000"/>
                </a:schemeClr>
              </a:solidFill>
            </a:endParaRPr>
          </a:p>
        </p:txBody>
      </p:sp>
      <p:sp>
        <p:nvSpPr>
          <p:cNvPr id="10" name="Rettangolo 9"/>
          <p:cNvSpPr/>
          <p:nvPr/>
        </p:nvSpPr>
        <p:spPr>
          <a:xfrm>
            <a:off x="2611271" y="458170"/>
            <a:ext cx="9794543" cy="861774"/>
          </a:xfrm>
          <a:prstGeom prst="rect">
            <a:avLst/>
          </a:prstGeom>
        </p:spPr>
        <p:txBody>
          <a:bodyPr wrap="square">
            <a:spAutoFit/>
          </a:bodyPr>
          <a:lstStyle/>
          <a:p>
            <a:r>
              <a:rPr lang="it-IT" sz="3200" b="1" i="1" dirty="0" smtClean="0">
                <a:solidFill>
                  <a:schemeClr val="accent5">
                    <a:lumMod val="75000"/>
                  </a:schemeClr>
                </a:solidFill>
                <a:latin typeface="Century Schoolbook" pitchFamily="18" charset="0"/>
              </a:rPr>
              <a:t>Prevenzione della salute perineale </a:t>
            </a:r>
            <a:br>
              <a:rPr lang="it-IT" b="1" i="1" dirty="0" smtClean="0">
                <a:solidFill>
                  <a:schemeClr val="accent5">
                    <a:lumMod val="75000"/>
                  </a:schemeClr>
                </a:solidFill>
                <a:latin typeface="Century Schoolbook" pitchFamily="18" charset="0"/>
              </a:rPr>
            </a:b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1" name="Picture 11" descr="C:\Users\Marina\Desktop\pavimento pelvico\fiore-di-loto-3-660x330.jpg"/>
          <p:cNvPicPr>
            <a:picLocks noChangeAspect="1" noChangeArrowheads="1"/>
          </p:cNvPicPr>
          <p:nvPr/>
        </p:nvPicPr>
        <p:blipFill>
          <a:blip r:embed="rId1">
            <a:lum bright="14000" contrast="1000"/>
          </a:blip>
          <a:srcRect/>
          <a:stretch>
            <a:fillRect/>
          </a:stretch>
        </p:blipFill>
        <p:spPr bwMode="auto">
          <a:xfrm>
            <a:off x="2606723" y="3031407"/>
            <a:ext cx="6640777" cy="2987256"/>
          </a:xfrm>
          <a:prstGeom prst="rect">
            <a:avLst/>
          </a:prstGeom>
          <a:noFill/>
          <a:effectLst>
            <a:outerShdw blurRad="50800" dist="50800" dir="5400000" algn="ctr" rotWithShape="0">
              <a:schemeClr val="bg1"/>
            </a:outerShdw>
          </a:effectLst>
        </p:spPr>
      </p:pic>
      <p:sp>
        <p:nvSpPr>
          <p:cNvPr id="2" name="Titolo 1"/>
          <p:cNvSpPr>
            <a:spLocks noGrp="1"/>
          </p:cNvSpPr>
          <p:nvPr>
            <p:ph type="title"/>
          </p:nvPr>
        </p:nvSpPr>
        <p:spPr/>
        <p:txBody>
          <a:bodyPr>
            <a:normAutofit fontScale="90000"/>
          </a:bodyPr>
          <a:lstStyle/>
          <a:p>
            <a:pPr algn="ctr"/>
            <a:r>
              <a:rPr lang="it-IT" b="1" i="1" dirty="0" smtClean="0">
                <a:solidFill>
                  <a:schemeClr val="accent5">
                    <a:lumMod val="75000"/>
                  </a:schemeClr>
                </a:solidFill>
                <a:latin typeface="Century Schoolbook" pitchFamily="18" charset="0"/>
              </a:rPr>
              <a:t>Prevenzione della salute perineale </a:t>
            </a:r>
            <a:br>
              <a:rPr lang="it-IT" b="1" i="1" dirty="0" smtClean="0">
                <a:solidFill>
                  <a:schemeClr val="accent5">
                    <a:lumMod val="75000"/>
                  </a:schemeClr>
                </a:solidFill>
                <a:latin typeface="Century Schoolbook" pitchFamily="18" charset="0"/>
              </a:rPr>
            </a:br>
            <a:br>
              <a:rPr lang="it-IT" sz="2400" dirty="0" smtClean="0"/>
            </a:br>
            <a:endParaRPr lang="it-IT" dirty="0"/>
          </a:p>
        </p:txBody>
      </p:sp>
      <p:sp>
        <p:nvSpPr>
          <p:cNvPr id="3" name="Segnaposto contenuto 2"/>
          <p:cNvSpPr>
            <a:spLocks noGrp="1"/>
          </p:cNvSpPr>
          <p:nvPr>
            <p:ph idx="1"/>
          </p:nvPr>
        </p:nvSpPr>
        <p:spPr>
          <a:xfrm>
            <a:off x="329821" y="1113430"/>
            <a:ext cx="11502788" cy="4086367"/>
          </a:xfrm>
        </p:spPr>
        <p:txBody>
          <a:bodyPr>
            <a:noAutofit/>
          </a:bodyPr>
          <a:lstStyle/>
          <a:p>
            <a:pPr algn="ctr">
              <a:buNone/>
            </a:pPr>
            <a:r>
              <a:rPr lang="it-IT" sz="2800" b="1" dirty="0" smtClean="0">
                <a:solidFill>
                  <a:schemeClr val="tx1">
                    <a:lumMod val="50000"/>
                  </a:schemeClr>
                </a:solidFill>
              </a:rPr>
              <a:t>   E stato ampiamente dimostrato che nell’arco della vita della donna ci sono dei momenti in  cui il pavimento pelvico viene </a:t>
            </a:r>
            <a:r>
              <a:rPr lang="it-IT" sz="2800" b="1" dirty="0" err="1" smtClean="0">
                <a:solidFill>
                  <a:schemeClr val="tx1">
                    <a:lumMod val="50000"/>
                  </a:schemeClr>
                </a:solidFill>
              </a:rPr>
              <a:t>particolarmentesollecitato</a:t>
            </a:r>
            <a:r>
              <a:rPr lang="it-IT" sz="2800" b="1" dirty="0" smtClean="0">
                <a:solidFill>
                  <a:schemeClr val="tx1">
                    <a:lumMod val="50000"/>
                  </a:schemeClr>
                </a:solidFill>
              </a:rPr>
              <a:t>,e   richiede quindi una particolare attenzione e prevenzione.</a:t>
            </a:r>
            <a:endParaRPr lang="it-IT" sz="2800" b="1" dirty="0">
              <a:solidFill>
                <a:schemeClr val="tx1">
                  <a:lumMod val="50000"/>
                </a:schemeClr>
              </a:solidFill>
            </a:endParaRPr>
          </a:p>
        </p:txBody>
      </p:sp>
      <p:sp>
        <p:nvSpPr>
          <p:cNvPr id="4" name="Segnaposto piè di pagina 3"/>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na\Desktop\image.jpeg"/>
          <p:cNvPicPr>
            <a:picLocks noChangeAspect="1" noChangeArrowheads="1"/>
          </p:cNvPicPr>
          <p:nvPr/>
        </p:nvPicPr>
        <p:blipFill>
          <a:blip r:embed="rId1"/>
          <a:srcRect/>
          <a:stretch>
            <a:fillRect/>
          </a:stretch>
        </p:blipFill>
        <p:spPr bwMode="auto">
          <a:xfrm>
            <a:off x="4917834" y="2167390"/>
            <a:ext cx="6832888" cy="4205073"/>
          </a:xfrm>
          <a:prstGeom prst="rect">
            <a:avLst/>
          </a:prstGeom>
          <a:noFill/>
          <a:ln w="9525">
            <a:noFill/>
            <a:miter lim="800000"/>
            <a:headEnd/>
            <a:tailEnd/>
          </a:ln>
        </p:spPr>
      </p:pic>
      <p:sp>
        <p:nvSpPr>
          <p:cNvPr id="2" name="Titolo 1"/>
          <p:cNvSpPr>
            <a:spLocks noGrp="1"/>
          </p:cNvSpPr>
          <p:nvPr>
            <p:ph type="title"/>
          </p:nvPr>
        </p:nvSpPr>
        <p:spPr/>
        <p:txBody>
          <a:bodyPr>
            <a:normAutofit fontScale="90000"/>
          </a:bodyPr>
          <a:lstStyle/>
          <a:p>
            <a:pPr algn="ctr"/>
            <a:r>
              <a:rPr lang="it-IT" b="1" i="1" dirty="0" smtClean="0">
                <a:solidFill>
                  <a:schemeClr val="accent5">
                    <a:lumMod val="75000"/>
                  </a:schemeClr>
                </a:solidFill>
                <a:latin typeface="Century Schoolbook" pitchFamily="18" charset="0"/>
              </a:rPr>
              <a:t>Prevenzione della salute perineale</a:t>
            </a:r>
            <a:br>
              <a:rPr lang="it-IT" b="1" i="1" dirty="0" smtClean="0">
                <a:solidFill>
                  <a:schemeClr val="accent5">
                    <a:lumMod val="75000"/>
                  </a:schemeClr>
                </a:solidFill>
                <a:latin typeface="Century Schoolbook" pitchFamily="18" charset="0"/>
              </a:rPr>
            </a:br>
            <a:br>
              <a:rPr lang="it-IT" sz="2000" dirty="0" smtClean="0"/>
            </a:br>
            <a:endParaRPr lang="it-IT" dirty="0"/>
          </a:p>
        </p:txBody>
      </p:sp>
      <p:sp>
        <p:nvSpPr>
          <p:cNvPr id="3" name="Segnaposto contenuto 2"/>
          <p:cNvSpPr>
            <a:spLocks noGrp="1"/>
          </p:cNvSpPr>
          <p:nvPr>
            <p:ph idx="1"/>
          </p:nvPr>
        </p:nvSpPr>
        <p:spPr>
          <a:xfrm>
            <a:off x="1066800" y="1522864"/>
            <a:ext cx="10058400" cy="4267200"/>
          </a:xfrm>
        </p:spPr>
        <p:txBody>
          <a:bodyPr/>
          <a:lstStyle/>
          <a:p>
            <a:pPr>
              <a:buNone/>
            </a:pPr>
            <a:r>
              <a:rPr lang="it-IT" b="1" dirty="0" smtClean="0">
                <a:solidFill>
                  <a:schemeClr val="bg2">
                    <a:lumMod val="10000"/>
                  </a:schemeClr>
                </a:solidFill>
              </a:rPr>
              <a:t>Le disfunzioni perineali sono legate essenzialmente a tre momenti della vita della donna: </a:t>
            </a:r>
            <a:endParaRPr lang="it-IT" b="1" dirty="0" smtClean="0">
              <a:solidFill>
                <a:schemeClr val="bg2">
                  <a:lumMod val="10000"/>
                </a:schemeClr>
              </a:solidFill>
            </a:endParaRPr>
          </a:p>
          <a:p>
            <a:pPr>
              <a:buNone/>
            </a:pPr>
            <a:r>
              <a:rPr lang="it-IT" b="1" dirty="0" smtClean="0">
                <a:solidFill>
                  <a:schemeClr val="bg2">
                    <a:lumMod val="10000"/>
                  </a:schemeClr>
                </a:solidFill>
              </a:rPr>
              <a:t>         </a:t>
            </a:r>
            <a:endParaRPr lang="it-IT" b="1" dirty="0" smtClean="0">
              <a:solidFill>
                <a:schemeClr val="bg2">
                  <a:lumMod val="10000"/>
                </a:schemeClr>
              </a:solidFill>
            </a:endParaRPr>
          </a:p>
          <a:p>
            <a:pPr>
              <a:buNone/>
            </a:pPr>
            <a:r>
              <a:rPr lang="it-IT" b="1" dirty="0" smtClean="0">
                <a:solidFill>
                  <a:schemeClr val="bg2">
                    <a:lumMod val="10000"/>
                  </a:schemeClr>
                </a:solidFill>
              </a:rPr>
              <a:t>          GRAVIDANZA</a:t>
            </a:r>
            <a:endParaRPr lang="it-IT" b="1" dirty="0" smtClean="0">
              <a:solidFill>
                <a:schemeClr val="bg2">
                  <a:lumMod val="10000"/>
                </a:schemeClr>
              </a:solidFill>
            </a:endParaRPr>
          </a:p>
          <a:p>
            <a:pPr>
              <a:buNone/>
            </a:pPr>
            <a:r>
              <a:rPr lang="it-IT" b="1" dirty="0" smtClean="0">
                <a:solidFill>
                  <a:schemeClr val="bg2">
                    <a:lumMod val="10000"/>
                  </a:schemeClr>
                </a:solidFill>
              </a:rPr>
              <a:t>                PARTO</a:t>
            </a:r>
            <a:endParaRPr lang="it-IT" b="1" dirty="0" smtClean="0">
              <a:solidFill>
                <a:schemeClr val="bg2">
                  <a:lumMod val="10000"/>
                </a:schemeClr>
              </a:solidFill>
            </a:endParaRPr>
          </a:p>
          <a:p>
            <a:pPr>
              <a:buNone/>
            </a:pPr>
            <a:r>
              <a:rPr lang="it-IT" b="1" dirty="0" smtClean="0">
                <a:solidFill>
                  <a:schemeClr val="bg2">
                    <a:lumMod val="10000"/>
                  </a:schemeClr>
                </a:solidFill>
              </a:rPr>
              <a:t>          MENOPAUSA</a:t>
            </a:r>
            <a:endParaRPr lang="it-IT" b="1" dirty="0">
              <a:solidFill>
                <a:schemeClr val="bg2">
                  <a:lumMod val="10000"/>
                </a:schemeClr>
              </a:solidFill>
            </a:endParaRPr>
          </a:p>
        </p:txBody>
      </p:sp>
      <p:sp>
        <p:nvSpPr>
          <p:cNvPr id="4" name="Segnaposto piè di pagina 3"/>
          <p:cNvSpPr>
            <a:spLocks noGrp="1"/>
          </p:cNvSpPr>
          <p:nvPr>
            <p:ph type="ftr" sz="quarter" idx="11"/>
          </p:nvPr>
        </p:nvSpPr>
        <p:spPr/>
        <p:txBody>
          <a:bodyPr/>
          <a:lstStyle/>
          <a:p>
            <a:pPr rtl="0"/>
            <a:r>
              <a:rPr lang="it-IT" dirty="0" err="1" smtClean="0"/>
              <a:t>Ost.Bondavalli</a:t>
            </a:r>
            <a:r>
              <a:rPr lang="it-IT" dirty="0" smtClean="0"/>
              <a:t> rosa - </a:t>
            </a:r>
            <a:r>
              <a:rPr lang="it-IT" dirty="0" err="1" smtClean="0"/>
              <a:t>Ost.Michelini</a:t>
            </a:r>
            <a:r>
              <a:rPr lang="it-IT" dirty="0" smtClean="0"/>
              <a:t>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4095" y="593995"/>
            <a:ext cx="10058400" cy="1188720"/>
          </a:xfrm>
        </p:spPr>
        <p:txBody>
          <a:bodyPr>
            <a:normAutofit fontScale="90000"/>
          </a:bodyPr>
          <a:lstStyle/>
          <a:p>
            <a:pPr algn="ctr"/>
            <a:r>
              <a:rPr lang="it-IT" b="1" i="1" dirty="0" smtClean="0">
                <a:solidFill>
                  <a:schemeClr val="accent5">
                    <a:lumMod val="75000"/>
                  </a:schemeClr>
                </a:solidFill>
                <a:latin typeface="Century Schoolbook" pitchFamily="18" charset="0"/>
              </a:rPr>
              <a:t>Prevenzione della salute perineale in gravidanza</a:t>
            </a:r>
            <a:br>
              <a:rPr lang="it-IT" b="1" i="1" dirty="0" smtClean="0">
                <a:solidFill>
                  <a:schemeClr val="accent5">
                    <a:lumMod val="75000"/>
                  </a:schemeClr>
                </a:solidFill>
                <a:latin typeface="Century Schoolbook" pitchFamily="18" charset="0"/>
              </a:rPr>
            </a:br>
            <a:br>
              <a:rPr lang="it-IT" sz="2000" dirty="0" smtClean="0"/>
            </a:br>
            <a:endParaRPr lang="it-IT" dirty="0"/>
          </a:p>
        </p:txBody>
      </p:sp>
      <p:sp>
        <p:nvSpPr>
          <p:cNvPr id="3" name="Segnaposto contenuto 2"/>
          <p:cNvSpPr>
            <a:spLocks noGrp="1"/>
          </p:cNvSpPr>
          <p:nvPr>
            <p:ph idx="1"/>
          </p:nvPr>
        </p:nvSpPr>
        <p:spPr/>
        <p:txBody>
          <a:bodyPr/>
          <a:lstStyle/>
          <a:p>
            <a:pPr algn="ctr">
              <a:buNone/>
            </a:pPr>
            <a:r>
              <a:rPr lang="it-IT" b="1" dirty="0" smtClean="0">
                <a:solidFill>
                  <a:schemeClr val="bg2">
                    <a:lumMod val="10000"/>
                  </a:schemeClr>
                </a:solidFill>
              </a:rPr>
              <a:t>La prevenzione del danno ostetrico inizia in gravidanza e continua con una corretta e competente assistenza durante il travaglio ed il parto </a:t>
            </a:r>
            <a:endParaRPr lang="it-IT" b="1" dirty="0" smtClean="0">
              <a:solidFill>
                <a:schemeClr val="bg2">
                  <a:lumMod val="10000"/>
                </a:schemeClr>
              </a:solidFill>
            </a:endParaRPr>
          </a:p>
          <a:p>
            <a:pPr algn="ctr">
              <a:buNone/>
            </a:pPr>
            <a:endParaRPr lang="it-IT" b="1" dirty="0" smtClean="0"/>
          </a:p>
          <a:p>
            <a:pPr algn="ctr">
              <a:buNone/>
            </a:pPr>
            <a:endParaRPr lang="it-IT" b="1" dirty="0" smtClean="0">
              <a:solidFill>
                <a:schemeClr val="bg2">
                  <a:lumMod val="10000"/>
                </a:schemeClr>
              </a:solidFill>
            </a:endParaRPr>
          </a:p>
          <a:p>
            <a:pPr algn="ctr">
              <a:buNone/>
            </a:pPr>
            <a:r>
              <a:rPr lang="it-IT" b="1" dirty="0" smtClean="0">
                <a:solidFill>
                  <a:schemeClr val="bg2">
                    <a:lumMod val="10000"/>
                  </a:schemeClr>
                </a:solidFill>
              </a:rPr>
              <a:t>permettendo al perineo di continuare ad assolvere la sua funzione nel migliore dei modi</a:t>
            </a:r>
            <a:endParaRPr lang="it-IT" b="1" dirty="0">
              <a:solidFill>
                <a:schemeClr val="bg2">
                  <a:lumMod val="10000"/>
                </a:schemeClr>
              </a:solidFill>
            </a:endParaRPr>
          </a:p>
        </p:txBody>
      </p:sp>
      <p:sp>
        <p:nvSpPr>
          <p:cNvPr id="4" name="Segnaposto piè di pagina 3"/>
          <p:cNvSpPr>
            <a:spLocks noGrp="1"/>
          </p:cNvSpPr>
          <p:nvPr>
            <p:ph type="ftr" sz="quarter" idx="11"/>
          </p:nvPr>
        </p:nvSpPr>
        <p:spPr/>
        <p:txBody>
          <a:bodyPr/>
          <a:lstStyle/>
          <a:p>
            <a:pPr rtl="0"/>
            <a:r>
              <a:rPr lang="it-IT" smtClean="0"/>
              <a:t>Ost.Bondavalli rosa - Ost.Michelini Aurora</a:t>
            </a:r>
            <a:endParaRPr lang="it-IT" dirty="0"/>
          </a:p>
        </p:txBody>
      </p:sp>
      <p:sp>
        <p:nvSpPr>
          <p:cNvPr id="5" name="Freccia in giù 4"/>
          <p:cNvSpPr/>
          <p:nvPr/>
        </p:nvSpPr>
        <p:spPr>
          <a:xfrm>
            <a:off x="5691117" y="2825086"/>
            <a:ext cx="777922" cy="982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0" y="209550"/>
            <a:ext cx="10058400" cy="849570"/>
          </a:xfrm>
        </p:spPr>
        <p:txBody>
          <a:bodyPr>
            <a:normAutofit fontScale="90000"/>
          </a:bodyPr>
          <a:lstStyle/>
          <a:p>
            <a:pPr algn="ctr"/>
            <a:r>
              <a:rPr lang="it-IT" b="1" i="1" dirty="0" smtClean="0">
                <a:solidFill>
                  <a:schemeClr val="accent5">
                    <a:lumMod val="75000"/>
                  </a:schemeClr>
                </a:solidFill>
                <a:latin typeface="Century Schoolbook" pitchFamily="18" charset="0"/>
              </a:rPr>
              <a:t>Prevenzione della salute perineale in gravidanza</a:t>
            </a:r>
            <a:endParaRPr lang="it-IT" dirty="0">
              <a:latin typeface="Calibri" panose="020F0502020204030204" pitchFamily="34" charset="0"/>
            </a:endParaRPr>
          </a:p>
        </p:txBody>
      </p:sp>
      <p:sp>
        <p:nvSpPr>
          <p:cNvPr id="4" name="Rettangolo 3"/>
          <p:cNvSpPr/>
          <p:nvPr/>
        </p:nvSpPr>
        <p:spPr>
          <a:xfrm>
            <a:off x="899135" y="1482201"/>
            <a:ext cx="10351169" cy="4370427"/>
          </a:xfrm>
          <a:prstGeom prst="rect">
            <a:avLst/>
          </a:prstGeom>
        </p:spPr>
        <p:txBody>
          <a:bodyPr wrap="square">
            <a:spAutoFit/>
          </a:bodyPr>
          <a:lstStyle/>
          <a:p>
            <a:pPr lvl="0" defTabSz="-635">
              <a:spcBef>
                <a:spcPts val="1200"/>
              </a:spcBef>
              <a:spcAft>
                <a:spcPts val="0"/>
              </a:spcAft>
              <a:buClr>
                <a:srgbClr val="000000"/>
              </a:buClr>
              <a:buSzPct val="45000"/>
              <a:tabLst>
                <a:tab pos="533400" algn="l"/>
                <a:tab pos="685800" algn="l"/>
                <a:tab pos="1257300" algn="l"/>
                <a:tab pos="1828800" algn="l"/>
                <a:tab pos="2425065" algn="l"/>
                <a:tab pos="2997200" algn="l"/>
                <a:tab pos="3580765" algn="l"/>
                <a:tab pos="4152900" algn="l"/>
                <a:tab pos="4737100" algn="l"/>
                <a:tab pos="5320665" algn="l"/>
                <a:tab pos="5892800" algn="l"/>
                <a:tab pos="6463665" algn="l"/>
                <a:tab pos="7060565" algn="l"/>
                <a:tab pos="7632700" algn="l"/>
                <a:tab pos="8216900" algn="l"/>
                <a:tab pos="8801100" algn="l"/>
                <a:tab pos="9372600" algn="l"/>
                <a:tab pos="9956800" algn="l"/>
                <a:tab pos="10527665" algn="l"/>
                <a:tab pos="11111865" algn="l"/>
                <a:tab pos="11696700" algn="l"/>
              </a:tabLst>
            </a:pPr>
            <a:endParaRPr lang="it-IT" sz="2000" dirty="0" smtClean="0">
              <a:solidFill>
                <a:srgbClr val="000000"/>
              </a:solidFill>
              <a:latin typeface="Constantia" panose="02030602050306030303" pitchFamily="18"/>
            </a:endParaRPr>
          </a:p>
          <a:p>
            <a:pPr lvl="0" defTabSz="-635">
              <a:spcBef>
                <a:spcPts val="1200"/>
              </a:spcBef>
              <a:spcAft>
                <a:spcPts val="0"/>
              </a:spcAft>
              <a:buClr>
                <a:srgbClr val="000000"/>
              </a:buClr>
              <a:buSzPct val="45000"/>
              <a:tabLst>
                <a:tab pos="533400" algn="l"/>
                <a:tab pos="685800" algn="l"/>
                <a:tab pos="1257300" algn="l"/>
                <a:tab pos="1828800" algn="l"/>
                <a:tab pos="2425065" algn="l"/>
                <a:tab pos="2997200" algn="l"/>
                <a:tab pos="3580765" algn="l"/>
                <a:tab pos="4152900" algn="l"/>
                <a:tab pos="4737100" algn="l"/>
                <a:tab pos="5320665" algn="l"/>
                <a:tab pos="5892800" algn="l"/>
                <a:tab pos="6463665" algn="l"/>
                <a:tab pos="7060565" algn="l"/>
                <a:tab pos="7632700" algn="l"/>
                <a:tab pos="8216900" algn="l"/>
                <a:tab pos="8801100" algn="l"/>
                <a:tab pos="9372600" algn="l"/>
                <a:tab pos="9956800" algn="l"/>
                <a:tab pos="10527665" algn="l"/>
                <a:tab pos="11111865" algn="l"/>
                <a:tab pos="11696700" algn="l"/>
              </a:tabLst>
            </a:pPr>
            <a:r>
              <a:rPr lang="it-IT" sz="2400" dirty="0" smtClean="0">
                <a:solidFill>
                  <a:srgbClr val="000000"/>
                </a:solidFill>
                <a:latin typeface="Calibri" panose="020F0502020204030204" pitchFamily="34" charset="0"/>
              </a:rPr>
              <a:t>Il </a:t>
            </a:r>
            <a:r>
              <a:rPr lang="it-IT" sz="2400" dirty="0">
                <a:solidFill>
                  <a:srgbClr val="000000"/>
                </a:solidFill>
                <a:latin typeface="Calibri" panose="020F0502020204030204" pitchFamily="34" charset="0"/>
              </a:rPr>
              <a:t>bacino cambia orientamento e si «</a:t>
            </a:r>
            <a:r>
              <a:rPr lang="it-IT" sz="2400" dirty="0" smtClean="0">
                <a:solidFill>
                  <a:srgbClr val="000000"/>
                </a:solidFill>
                <a:latin typeface="Calibri" panose="020F0502020204030204" pitchFamily="34" charset="0"/>
              </a:rPr>
              <a:t>ALLENTA»I </a:t>
            </a:r>
            <a:r>
              <a:rPr lang="it-IT" sz="2400" dirty="0">
                <a:solidFill>
                  <a:srgbClr val="000000"/>
                </a:solidFill>
                <a:latin typeface="Calibri" panose="020F0502020204030204" pitchFamily="34" charset="0"/>
              </a:rPr>
              <a:t>MUSCOLI DELLA COLONNA VERTEBRALE SONO SOTTOPOSTI A SOLLECITAZIONI CONTINUE PER COMPENSARE LA POSTURA CHE  IL PESO DELL </a:t>
            </a:r>
            <a:r>
              <a:rPr lang="it-IT" sz="2400" dirty="0" smtClean="0">
                <a:solidFill>
                  <a:srgbClr val="000000"/>
                </a:solidFill>
                <a:latin typeface="Calibri" panose="020F0502020204030204" pitchFamily="34" charset="0"/>
              </a:rPr>
              <a:t>ADDOME DETERMINA :</a:t>
            </a:r>
            <a:endParaRPr lang="it-IT" sz="2400" dirty="0" smtClean="0">
              <a:solidFill>
                <a:srgbClr val="000000"/>
              </a:solidFill>
              <a:latin typeface="Calibri" panose="020F0502020204030204" pitchFamily="34" charset="0"/>
            </a:endParaRPr>
          </a:p>
          <a:p>
            <a:pPr lvl="0" defTabSz="-635">
              <a:spcBef>
                <a:spcPts val="1200"/>
              </a:spcBef>
              <a:spcAft>
                <a:spcPts val="0"/>
              </a:spcAft>
              <a:buClr>
                <a:srgbClr val="000000"/>
              </a:buClr>
              <a:buSzPct val="45000"/>
              <a:tabLst>
                <a:tab pos="533400" algn="l"/>
                <a:tab pos="685800" algn="l"/>
                <a:tab pos="1257300" algn="l"/>
                <a:tab pos="1828800" algn="l"/>
                <a:tab pos="2425065" algn="l"/>
                <a:tab pos="2997200" algn="l"/>
                <a:tab pos="3580765" algn="l"/>
                <a:tab pos="4152900" algn="l"/>
                <a:tab pos="4737100" algn="l"/>
                <a:tab pos="5320665" algn="l"/>
                <a:tab pos="5892800" algn="l"/>
                <a:tab pos="6463665" algn="l"/>
                <a:tab pos="7060565" algn="l"/>
                <a:tab pos="7632700" algn="l"/>
                <a:tab pos="8216900" algn="l"/>
                <a:tab pos="8801100" algn="l"/>
                <a:tab pos="9372600" algn="l"/>
                <a:tab pos="9956800" algn="l"/>
                <a:tab pos="10527665" algn="l"/>
                <a:tab pos="11111865" algn="l"/>
                <a:tab pos="11696700" algn="l"/>
              </a:tabLst>
            </a:pPr>
            <a:br>
              <a:rPr lang="it-IT" sz="1400" dirty="0">
                <a:latin typeface="Calibri" panose="020F0502020204030204" pitchFamily="34" charset="0"/>
              </a:rPr>
            </a:br>
            <a:r>
              <a:rPr lang="it-IT" sz="2400" dirty="0">
                <a:solidFill>
                  <a:srgbClr val="000000"/>
                </a:solidFill>
                <a:latin typeface="Calibri" panose="020F0502020204030204" pitchFamily="34" charset="0"/>
              </a:rPr>
              <a:t>AUMENTO DELL'UTERO GRAVIDO</a:t>
            </a:r>
            <a:endParaRPr lang="it-IT" sz="2400" dirty="0">
              <a:solidFill>
                <a:srgbClr val="000000"/>
              </a:solidFill>
              <a:latin typeface="Calibri" panose="020F0502020204030204" pitchFamily="34" charset="0"/>
            </a:endParaRPr>
          </a:p>
          <a:p>
            <a:pPr lvl="0" defTabSz="-635">
              <a:spcBef>
                <a:spcPts val="1200"/>
              </a:spcBef>
              <a:spcAft>
                <a:spcPts val="0"/>
              </a:spcAft>
              <a:buClr>
                <a:srgbClr val="000000"/>
              </a:buClr>
              <a:buSzPct val="45000"/>
              <a:tabLst>
                <a:tab pos="533400" algn="l"/>
                <a:tab pos="685800" algn="l"/>
                <a:tab pos="1257300" algn="l"/>
                <a:tab pos="1828800" algn="l"/>
                <a:tab pos="2425065" algn="l"/>
                <a:tab pos="2997200" algn="l"/>
                <a:tab pos="3580765" algn="l"/>
                <a:tab pos="4152900" algn="l"/>
                <a:tab pos="4737100" algn="l"/>
                <a:tab pos="5320665" algn="l"/>
                <a:tab pos="5892800" algn="l"/>
                <a:tab pos="6463665" algn="l"/>
                <a:tab pos="7060565" algn="l"/>
                <a:tab pos="7632700" algn="l"/>
                <a:tab pos="8216900" algn="l"/>
                <a:tab pos="8801100" algn="l"/>
                <a:tab pos="9372600" algn="l"/>
                <a:tab pos="9956800" algn="l"/>
                <a:tab pos="10527665" algn="l"/>
                <a:tab pos="11111865" algn="l"/>
                <a:tab pos="11696700" algn="l"/>
              </a:tabLst>
            </a:pPr>
            <a:r>
              <a:rPr lang="it-IT" sz="2400" dirty="0">
                <a:solidFill>
                  <a:srgbClr val="000000"/>
                </a:solidFill>
                <a:latin typeface="Calibri" panose="020F0502020204030204" pitchFamily="34" charset="0"/>
              </a:rPr>
              <a:t>IPERLORDOSI</a:t>
            </a:r>
            <a:r>
              <a:rPr lang="it-IT" sz="2400" dirty="0">
                <a:latin typeface="Calibri" panose="020F0502020204030204" pitchFamily="34" charset="0"/>
              </a:rPr>
              <a:t>           </a:t>
            </a:r>
            <a:endParaRPr lang="it-IT" sz="2400" dirty="0">
              <a:latin typeface="Calibri" panose="020F0502020204030204" pitchFamily="34" charset="0"/>
            </a:endParaRPr>
          </a:p>
          <a:p>
            <a:pPr lvl="0" defTabSz="-635">
              <a:spcBef>
                <a:spcPts val="1200"/>
              </a:spcBef>
              <a:spcAft>
                <a:spcPts val="0"/>
              </a:spcAft>
              <a:buClr>
                <a:srgbClr val="000000"/>
              </a:buClr>
              <a:buSzPct val="45000"/>
              <a:tabLst>
                <a:tab pos="533400" algn="l"/>
                <a:tab pos="685800" algn="l"/>
                <a:tab pos="1257300" algn="l"/>
                <a:tab pos="1828800" algn="l"/>
                <a:tab pos="2425065" algn="l"/>
                <a:tab pos="2997200" algn="l"/>
                <a:tab pos="3580765" algn="l"/>
                <a:tab pos="4152900" algn="l"/>
                <a:tab pos="4737100" algn="l"/>
                <a:tab pos="5320665" algn="l"/>
                <a:tab pos="5892800" algn="l"/>
                <a:tab pos="6463665" algn="l"/>
                <a:tab pos="7060565" algn="l"/>
                <a:tab pos="7632700" algn="l"/>
                <a:tab pos="8216900" algn="l"/>
                <a:tab pos="8801100" algn="l"/>
                <a:tab pos="9372600" algn="l"/>
                <a:tab pos="9956800" algn="l"/>
                <a:tab pos="10527665" algn="l"/>
                <a:tab pos="11111865" algn="l"/>
                <a:tab pos="11696700" algn="l"/>
              </a:tabLst>
            </a:pPr>
            <a:r>
              <a:rPr lang="it-IT" sz="2400" dirty="0">
                <a:solidFill>
                  <a:srgbClr val="000000"/>
                </a:solidFill>
                <a:latin typeface="Calibri" panose="020F0502020204030204" pitchFamily="34" charset="0"/>
              </a:rPr>
              <a:t>SITUAZIONE ORMONALE</a:t>
            </a:r>
            <a:endParaRPr lang="it-IT" sz="2400" dirty="0">
              <a:solidFill>
                <a:srgbClr val="000000"/>
              </a:solidFill>
              <a:latin typeface="Calibri" panose="020F0502020204030204" pitchFamily="34" charset="0"/>
            </a:endParaRPr>
          </a:p>
          <a:p>
            <a:pPr lvl="0"/>
            <a:endParaRPr lang="it-IT" sz="1400" dirty="0" smtClean="0"/>
          </a:p>
          <a:p>
            <a:pPr lvl="0"/>
            <a:endParaRPr lang="it-IT" sz="1400" dirty="0"/>
          </a:p>
          <a:p>
            <a:pPr lvl="0"/>
            <a:br>
              <a:rPr lang="it-IT" sz="1400" dirty="0"/>
            </a:br>
            <a:endParaRPr lang="it-IT" dirty="0"/>
          </a:p>
        </p:txBody>
      </p:sp>
      <p:cxnSp>
        <p:nvCxnSpPr>
          <p:cNvPr id="9" name="Connettore 2 8"/>
          <p:cNvCxnSpPr/>
          <p:nvPr/>
        </p:nvCxnSpPr>
        <p:spPr>
          <a:xfrm>
            <a:off x="5783808" y="3604399"/>
            <a:ext cx="1067369" cy="1225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4904095" y="4138124"/>
            <a:ext cx="236972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5214014" y="4682359"/>
            <a:ext cx="1841879" cy="1247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pic>
        <p:nvPicPr>
          <p:cNvPr id="36" name="Tabella 3"/>
          <p:cNvPicPr>
            <a:picLocks noChangeAspect="1"/>
          </p:cNvPicPr>
          <p:nvPr/>
        </p:nvPicPr>
        <p:blipFill>
          <a:blip r:embed="rId1"/>
          <a:stretch>
            <a:fillRect/>
          </a:stretch>
        </p:blipFill>
        <p:spPr>
          <a:xfrm>
            <a:off x="7842911" y="3291047"/>
            <a:ext cx="3650729" cy="1785920"/>
          </a:xfrm>
          <a:prstGeom prst="rect">
            <a:avLst/>
          </a:prstGeom>
        </p:spPr>
      </p:pic>
      <p:sp>
        <p:nvSpPr>
          <p:cNvPr id="14" name="Segnaposto piè di pagina 3"/>
          <p:cNvSpPr>
            <a:spLocks noGrp="1"/>
          </p:cNvSpPr>
          <p:nvPr>
            <p:ph type="ftr" sz="quarter" idx="11"/>
          </p:nvPr>
        </p:nvSpPr>
        <p:spPr>
          <a:xfrm>
            <a:off x="2422849" y="6400800"/>
            <a:ext cx="7315200" cy="228600"/>
          </a:xfrm>
        </p:spPr>
        <p:txBody>
          <a:bodyPr/>
          <a:lstStyle/>
          <a:p>
            <a:pPr rtl="0"/>
            <a:r>
              <a:rPr lang="it-IT" dirty="0" err="1" smtClean="0"/>
              <a:t>Ost.Bondavalli</a:t>
            </a:r>
            <a:r>
              <a:rPr lang="it-IT" dirty="0" smtClean="0"/>
              <a:t> rosa - </a:t>
            </a:r>
            <a:r>
              <a:rPr lang="it-IT" dirty="0" err="1" smtClean="0"/>
              <a:t>Ost.Michelini</a:t>
            </a:r>
            <a:r>
              <a:rPr lang="it-IT" dirty="0" smtClean="0"/>
              <a:t>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i="1" dirty="0" smtClean="0">
                <a:solidFill>
                  <a:schemeClr val="accent5">
                    <a:lumMod val="75000"/>
                  </a:schemeClr>
                </a:solidFill>
                <a:latin typeface="Century Schoolbook" pitchFamily="18" charset="0"/>
              </a:rPr>
              <a:t>Prevenzione della salute perineale in gravidanza</a:t>
            </a:r>
            <a:br>
              <a:rPr lang="it-IT" b="1" i="1" dirty="0" smtClean="0">
                <a:solidFill>
                  <a:schemeClr val="accent5">
                    <a:lumMod val="75000"/>
                  </a:schemeClr>
                </a:solidFill>
                <a:latin typeface="Century Schoolbook" pitchFamily="18" charset="0"/>
              </a:rPr>
            </a:br>
            <a:endParaRPr lang="it-IT" dirty="0">
              <a:latin typeface="Calibri" panose="020F0502020204030204" pitchFamily="34" charset="0"/>
            </a:endParaRPr>
          </a:p>
        </p:txBody>
      </p:sp>
      <p:sp>
        <p:nvSpPr>
          <p:cNvPr id="3" name="Segnaposto contenuto 2"/>
          <p:cNvSpPr>
            <a:spLocks noGrp="1"/>
          </p:cNvSpPr>
          <p:nvPr>
            <p:ph idx="1"/>
          </p:nvPr>
        </p:nvSpPr>
        <p:spPr/>
        <p:txBody>
          <a:bodyPr/>
          <a:lstStyle/>
          <a:p>
            <a:pPr marL="0" lvl="0" indent="0">
              <a:buNone/>
            </a:pPr>
            <a:endParaRPr lang="it-IT" b="1" i="1" dirty="0" smtClean="0">
              <a:solidFill>
                <a:srgbClr val="000000"/>
              </a:solidFill>
              <a:latin typeface="Calibri" panose="020F0502020204030204" pitchFamily="34" charset="0"/>
            </a:endParaRPr>
          </a:p>
          <a:p>
            <a:pPr marL="0" lvl="0" indent="0">
              <a:buNone/>
            </a:pPr>
            <a:r>
              <a:rPr lang="it-IT" b="1" i="1" dirty="0" smtClean="0">
                <a:solidFill>
                  <a:srgbClr val="000000"/>
                </a:solidFill>
                <a:latin typeface="Calibri" panose="020F0502020204030204" pitchFamily="34" charset="0"/>
              </a:rPr>
              <a:t>TUTTO </a:t>
            </a:r>
            <a:r>
              <a:rPr lang="it-IT" b="1" i="1" dirty="0">
                <a:solidFill>
                  <a:srgbClr val="000000"/>
                </a:solidFill>
                <a:latin typeface="Calibri" panose="020F0502020204030204" pitchFamily="34" charset="0"/>
              </a:rPr>
              <a:t>CIO' DETERMINA UN AUMENTO </a:t>
            </a:r>
            <a:endParaRPr lang="it-IT" b="1" i="1" dirty="0" smtClean="0">
              <a:solidFill>
                <a:srgbClr val="000000"/>
              </a:solidFill>
              <a:latin typeface="Calibri" panose="020F0502020204030204" pitchFamily="34" charset="0"/>
            </a:endParaRPr>
          </a:p>
          <a:p>
            <a:pPr marL="0" lvl="0" indent="0">
              <a:buNone/>
            </a:pPr>
            <a:r>
              <a:rPr lang="it-IT" b="1" i="1" dirty="0" smtClean="0">
                <a:solidFill>
                  <a:srgbClr val="000000"/>
                </a:solidFill>
                <a:latin typeface="Calibri" panose="020F0502020204030204" pitchFamily="34" charset="0"/>
              </a:rPr>
              <a:t>DELLA  </a:t>
            </a:r>
            <a:r>
              <a:rPr lang="it-IT" b="1" i="1" dirty="0">
                <a:solidFill>
                  <a:srgbClr val="000000"/>
                </a:solidFill>
                <a:latin typeface="Calibri" panose="020F0502020204030204" pitchFamily="34" charset="0"/>
              </a:rPr>
              <a:t>PRESSIONE SULLO IATO </a:t>
            </a:r>
            <a:r>
              <a:rPr lang="it-IT" b="1" i="1" dirty="0" smtClean="0">
                <a:solidFill>
                  <a:srgbClr val="000000"/>
                </a:solidFill>
                <a:latin typeface="Calibri" panose="020F0502020204030204" pitchFamily="34" charset="0"/>
              </a:rPr>
              <a:t>URO-GENITALE</a:t>
            </a:r>
            <a:endParaRPr lang="it-IT" b="1" i="1" dirty="0" smtClean="0">
              <a:solidFill>
                <a:srgbClr val="000000"/>
              </a:solidFill>
              <a:latin typeface="Calibri" panose="020F0502020204030204" pitchFamily="34" charset="0"/>
            </a:endParaRPr>
          </a:p>
          <a:p>
            <a:pPr marL="0" lvl="0" indent="0">
              <a:buNone/>
            </a:pPr>
            <a:r>
              <a:rPr lang="it-IT" b="1" i="1" dirty="0" smtClean="0">
                <a:solidFill>
                  <a:srgbClr val="000000"/>
                </a:solidFill>
                <a:latin typeface="Calibri" panose="020F0502020204030204" pitchFamily="34" charset="0"/>
              </a:rPr>
              <a:t> </a:t>
            </a:r>
            <a:r>
              <a:rPr lang="it-IT" b="1" i="1" dirty="0">
                <a:solidFill>
                  <a:srgbClr val="000000"/>
                </a:solidFill>
                <a:latin typeface="Calibri" panose="020F0502020204030204" pitchFamily="34" charset="0"/>
              </a:rPr>
              <a:t>E SOLLECITAZIONI NELLA PARTE ANTERIORE </a:t>
            </a:r>
            <a:endParaRPr lang="it-IT" b="1" i="1" dirty="0" smtClean="0">
              <a:solidFill>
                <a:srgbClr val="000000"/>
              </a:solidFill>
              <a:latin typeface="Calibri" panose="020F0502020204030204" pitchFamily="34" charset="0"/>
            </a:endParaRPr>
          </a:p>
          <a:p>
            <a:pPr marL="0" lvl="0" indent="0">
              <a:buNone/>
            </a:pPr>
            <a:r>
              <a:rPr lang="it-IT" b="1" i="1" dirty="0" smtClean="0">
                <a:solidFill>
                  <a:srgbClr val="000000"/>
                </a:solidFill>
                <a:latin typeface="Calibri" panose="020F0502020204030204" pitchFamily="34" charset="0"/>
              </a:rPr>
              <a:t>DEL </a:t>
            </a:r>
            <a:r>
              <a:rPr lang="it-IT" b="1" i="1" dirty="0">
                <a:solidFill>
                  <a:srgbClr val="000000"/>
                </a:solidFill>
                <a:latin typeface="Calibri" panose="020F0502020204030204" pitchFamily="34" charset="0"/>
              </a:rPr>
              <a:t>PERINEO</a:t>
            </a:r>
            <a:endParaRPr lang="it-IT" b="1" i="1" dirty="0">
              <a:solidFill>
                <a:srgbClr val="000000"/>
              </a:solidFill>
              <a:latin typeface="Calibri" panose="020F0502020204030204" pitchFamily="34" charset="0"/>
            </a:endParaRPr>
          </a:p>
          <a:p>
            <a:pPr marL="0" indent="0">
              <a:buNone/>
            </a:pPr>
            <a:endParaRPr lang="it-IT" dirty="0"/>
          </a:p>
          <a:p>
            <a:endParaRPr lang="it-IT" dirty="0"/>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68665" y="1296116"/>
            <a:ext cx="3286021" cy="483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egnaposto piè di pagina 3"/>
          <p:cNvSpPr>
            <a:spLocks noGrp="1"/>
          </p:cNvSpPr>
          <p:nvPr>
            <p:ph type="ftr" sz="quarter" idx="11"/>
          </p:nvPr>
        </p:nvSpPr>
        <p:spPr>
          <a:xfrm>
            <a:off x="2422849" y="6400800"/>
            <a:ext cx="7315200" cy="228600"/>
          </a:xfrm>
        </p:spPr>
        <p:txBody>
          <a:bodyPr/>
          <a:lstStyle/>
          <a:p>
            <a:pPr rtl="0"/>
            <a:r>
              <a:rPr lang="it-IT" dirty="0" err="1" smtClean="0"/>
              <a:t>Ost.Bondavalli</a:t>
            </a:r>
            <a:r>
              <a:rPr lang="it-IT" dirty="0" smtClean="0"/>
              <a:t> rosa - </a:t>
            </a:r>
            <a:r>
              <a:rPr lang="it-IT" dirty="0" err="1" smtClean="0"/>
              <a:t>Ost.Michelini</a:t>
            </a:r>
            <a:r>
              <a:rPr lang="it-IT" dirty="0" smtClean="0"/>
              <a:t>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0" y="569522"/>
            <a:ext cx="10058400" cy="786429"/>
          </a:xfrm>
        </p:spPr>
        <p:txBody>
          <a:bodyPr>
            <a:normAutofit fontScale="90000"/>
          </a:bodyPr>
          <a:lstStyle/>
          <a:p>
            <a:pPr algn="ctr"/>
            <a:r>
              <a:rPr lang="it-IT" sz="4000" b="1" i="1" dirty="0" smtClean="0">
                <a:solidFill>
                  <a:schemeClr val="accent5">
                    <a:lumMod val="75000"/>
                  </a:schemeClr>
                </a:solidFill>
                <a:latin typeface="Century Schoolbook" pitchFamily="18" charset="0"/>
              </a:rPr>
              <a:t>Prevenzione del danno perineale</a:t>
            </a:r>
            <a:br>
              <a:rPr lang="it-IT" b="1" i="1" dirty="0" smtClean="0">
                <a:solidFill>
                  <a:schemeClr val="accent5">
                    <a:lumMod val="75000"/>
                  </a:schemeClr>
                </a:solidFill>
                <a:latin typeface="Century Schoolbook" pitchFamily="18" charset="0"/>
              </a:rPr>
            </a:br>
            <a:r>
              <a:rPr lang="it-IT" b="1" i="1" u="sng" dirty="0" smtClean="0">
                <a:solidFill>
                  <a:schemeClr val="accent5">
                    <a:lumMod val="75000"/>
                  </a:schemeClr>
                </a:solidFill>
                <a:latin typeface="Century Schoolbook" pitchFamily="18" charset="0"/>
              </a:rPr>
              <a:t> PREVENZIONE PRIMARIA</a:t>
            </a:r>
            <a:endParaRPr lang="it-IT" dirty="0">
              <a:solidFill>
                <a:schemeClr val="accent5">
                  <a:lumMod val="75000"/>
                </a:schemeClr>
              </a:solidFill>
            </a:endParaRPr>
          </a:p>
        </p:txBody>
      </p:sp>
      <p:sp>
        <p:nvSpPr>
          <p:cNvPr id="3" name="Segnaposto contenuto 2"/>
          <p:cNvSpPr>
            <a:spLocks noGrp="1"/>
          </p:cNvSpPr>
          <p:nvPr>
            <p:ph idx="1"/>
          </p:nvPr>
        </p:nvSpPr>
        <p:spPr/>
        <p:txBody>
          <a:bodyPr>
            <a:normAutofit fontScale="92500" lnSpcReduction="10000"/>
          </a:bodyPr>
          <a:lstStyle/>
          <a:p>
            <a:r>
              <a:rPr lang="it-IT" dirty="0" smtClean="0">
                <a:solidFill>
                  <a:schemeClr val="tx2">
                    <a:lumMod val="95000"/>
                    <a:lumOff val="5000"/>
                  </a:schemeClr>
                </a:solidFill>
              </a:rPr>
              <a:t>La prevenzione primaria è una fase </a:t>
            </a:r>
            <a:r>
              <a:rPr lang="it-IT" b="1" dirty="0" err="1" smtClean="0">
                <a:solidFill>
                  <a:schemeClr val="tx2">
                    <a:lumMod val="95000"/>
                    <a:lumOff val="5000"/>
                  </a:schemeClr>
                </a:solidFill>
              </a:rPr>
              <a:t>demedicalizzata</a:t>
            </a:r>
            <a:r>
              <a:rPr lang="it-IT" dirty="0" smtClean="0">
                <a:solidFill>
                  <a:schemeClr val="tx2">
                    <a:lumMod val="95000"/>
                    <a:lumOff val="5000"/>
                  </a:schemeClr>
                </a:solidFill>
              </a:rPr>
              <a:t>  spesso fuori dai trattamenti sanitari</a:t>
            </a:r>
            <a:endParaRPr lang="it-IT" dirty="0" smtClean="0">
              <a:solidFill>
                <a:schemeClr val="tx2">
                  <a:lumMod val="95000"/>
                  <a:lumOff val="5000"/>
                </a:schemeClr>
              </a:solidFill>
            </a:endParaRPr>
          </a:p>
          <a:p>
            <a:pPr>
              <a:lnSpc>
                <a:spcPct val="100000"/>
              </a:lnSpc>
            </a:pPr>
            <a:r>
              <a:rPr lang="it-IT" b="1" dirty="0" smtClean="0">
                <a:solidFill>
                  <a:schemeClr val="tx2">
                    <a:lumMod val="95000"/>
                    <a:lumOff val="5000"/>
                  </a:schemeClr>
                </a:solidFill>
              </a:rPr>
              <a:t>Ha il suo campo d’azione sul soggetto sano e si propone di mantenere le condizioni di benessere e di evitare la comparsa di malattie.</a:t>
            </a:r>
            <a:endParaRPr lang="it-IT" b="1" dirty="0" smtClean="0">
              <a:solidFill>
                <a:schemeClr val="tx2">
                  <a:lumMod val="95000"/>
                  <a:lumOff val="5000"/>
                </a:schemeClr>
              </a:solidFill>
            </a:endParaRPr>
          </a:p>
          <a:p>
            <a:pPr>
              <a:lnSpc>
                <a:spcPct val="100000"/>
              </a:lnSpc>
              <a:buNone/>
            </a:pPr>
            <a:r>
              <a:rPr lang="it-IT" b="1" dirty="0" smtClean="0">
                <a:solidFill>
                  <a:schemeClr val="tx2">
                    <a:lumMod val="95000"/>
                    <a:lumOff val="5000"/>
                  </a:schemeClr>
                </a:solidFill>
              </a:rPr>
              <a:t>   </a:t>
            </a:r>
            <a:r>
              <a:rPr lang="it-IT" dirty="0" smtClean="0">
                <a:solidFill>
                  <a:schemeClr val="tx2">
                    <a:lumMod val="95000"/>
                    <a:lumOff val="5000"/>
                  </a:schemeClr>
                </a:solidFill>
              </a:rPr>
              <a:t> In particolare è un insieme di </a:t>
            </a:r>
            <a:r>
              <a:rPr lang="it-IT" b="1" dirty="0" smtClean="0">
                <a:solidFill>
                  <a:schemeClr val="tx2">
                    <a:lumMod val="95000"/>
                    <a:lumOff val="5000"/>
                  </a:schemeClr>
                </a:solidFill>
              </a:rPr>
              <a:t>attività</a:t>
            </a:r>
            <a:r>
              <a:rPr lang="it-IT" dirty="0" smtClean="0">
                <a:solidFill>
                  <a:schemeClr val="tx2">
                    <a:lumMod val="95000"/>
                    <a:lumOff val="5000"/>
                  </a:schemeClr>
                </a:solidFill>
              </a:rPr>
              <a:t>, </a:t>
            </a:r>
            <a:r>
              <a:rPr lang="it-IT" b="1" dirty="0" smtClean="0">
                <a:solidFill>
                  <a:schemeClr val="tx2">
                    <a:lumMod val="95000"/>
                    <a:lumOff val="5000"/>
                  </a:schemeClr>
                </a:solidFill>
              </a:rPr>
              <a:t>azioni</a:t>
            </a:r>
            <a:r>
              <a:rPr lang="it-IT" dirty="0" smtClean="0">
                <a:solidFill>
                  <a:schemeClr val="tx2">
                    <a:lumMod val="95000"/>
                    <a:lumOff val="5000"/>
                  </a:schemeClr>
                </a:solidFill>
              </a:rPr>
              <a:t> ed</a:t>
            </a:r>
            <a:r>
              <a:rPr lang="it-IT" b="1" dirty="0" smtClean="0">
                <a:solidFill>
                  <a:schemeClr val="tx2">
                    <a:lumMod val="95000"/>
                    <a:lumOff val="5000"/>
                  </a:schemeClr>
                </a:solidFill>
              </a:rPr>
              <a:t> interventi </a:t>
            </a:r>
            <a:r>
              <a:rPr lang="it-IT" dirty="0" smtClean="0">
                <a:solidFill>
                  <a:schemeClr val="tx2">
                    <a:lumMod val="95000"/>
                    <a:lumOff val="5000"/>
                  </a:schemeClr>
                </a:solidFill>
              </a:rPr>
              <a:t>che attraverso il potenziamento dei fattori utili alla salute e l’allontanamento o la correzione dei fattori causali delle malattie, tendono al conseguimento di uno stato di completo benessere fisico, psichico e sociale dei singoli e della collettività o quanto meno ad evitare l’insorgenza di condizioni morbose. (ISS)</a:t>
            </a:r>
            <a:endParaRPr lang="it-IT" dirty="0" smtClean="0">
              <a:solidFill>
                <a:schemeClr val="tx2">
                  <a:lumMod val="95000"/>
                  <a:lumOff val="5000"/>
                </a:schemeClr>
              </a:solidFill>
            </a:endParaRPr>
          </a:p>
          <a:p>
            <a:r>
              <a:rPr lang="it-IT" dirty="0" smtClean="0">
                <a:solidFill>
                  <a:schemeClr val="tx2">
                    <a:lumMod val="95000"/>
                    <a:lumOff val="5000"/>
                  </a:schemeClr>
                </a:solidFill>
              </a:rPr>
              <a:t>L’insieme di questi interventi è finalizzato a ridurre la probabilità che si verifichi </a:t>
            </a:r>
            <a:r>
              <a:rPr lang="it-IT" dirty="0" err="1" smtClean="0">
                <a:solidFill>
                  <a:schemeClr val="tx2">
                    <a:lumMod val="95000"/>
                    <a:lumOff val="5000"/>
                  </a:schemeClr>
                </a:solidFill>
              </a:rPr>
              <a:t>un’evento</a:t>
            </a:r>
            <a:r>
              <a:rPr lang="it-IT" dirty="0" smtClean="0">
                <a:solidFill>
                  <a:schemeClr val="tx2">
                    <a:lumMod val="95000"/>
                    <a:lumOff val="5000"/>
                  </a:schemeClr>
                </a:solidFill>
              </a:rPr>
              <a:t>  non desiderato                riduzione del rischio. </a:t>
            </a:r>
            <a:endParaRPr lang="it-IT" dirty="0" smtClean="0">
              <a:solidFill>
                <a:schemeClr val="tx2">
                  <a:lumMod val="95000"/>
                  <a:lumOff val="5000"/>
                </a:schemeClr>
              </a:solidFill>
            </a:endParaRPr>
          </a:p>
          <a:p>
            <a:endParaRPr lang="it-IT" dirty="0"/>
          </a:p>
        </p:txBody>
      </p:sp>
      <p:sp>
        <p:nvSpPr>
          <p:cNvPr id="5" name="Freccia a destra 4"/>
          <p:cNvSpPr/>
          <p:nvPr/>
        </p:nvSpPr>
        <p:spPr>
          <a:xfrm>
            <a:off x="4586514" y="5515429"/>
            <a:ext cx="754743"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piè di pagina 5"/>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99058" y="2192036"/>
            <a:ext cx="5460297" cy="3580966"/>
          </a:xfrm>
        </p:spPr>
        <p:txBody>
          <a:bodyPr>
            <a:normAutofit/>
          </a:bodyPr>
          <a:lstStyle/>
          <a:p>
            <a:pPr marL="274320" indent="-274320">
              <a:buClr>
                <a:srgbClr val="D16349"/>
              </a:buClr>
              <a:buSzPct val="85000"/>
            </a:pPr>
            <a:r>
              <a:rPr lang="it-IT" dirty="0" smtClean="0">
                <a:solidFill>
                  <a:schemeClr val="tx2">
                    <a:lumMod val="85000"/>
                    <a:lumOff val="15000"/>
                  </a:schemeClr>
                </a:solidFill>
                <a:latin typeface="Calibri" panose="020F0502020204030204" pitchFamily="34" charset="0"/>
              </a:rPr>
              <a:t>contenere la </a:t>
            </a:r>
            <a:r>
              <a:rPr lang="it-IT" b="1" dirty="0" smtClean="0">
                <a:solidFill>
                  <a:schemeClr val="tx2">
                    <a:lumMod val="85000"/>
                    <a:lumOff val="15000"/>
                  </a:schemeClr>
                </a:solidFill>
                <a:latin typeface="Calibri" panose="020F0502020204030204" pitchFamily="34" charset="0"/>
              </a:rPr>
              <a:t>cifosi dorsale </a:t>
            </a:r>
            <a:r>
              <a:rPr lang="it-IT" dirty="0" smtClean="0">
                <a:solidFill>
                  <a:schemeClr val="tx2">
                    <a:lumMod val="85000"/>
                    <a:lumOff val="15000"/>
                  </a:schemeClr>
                </a:solidFill>
                <a:latin typeface="Calibri" panose="020F0502020204030204" pitchFamily="34" charset="0"/>
              </a:rPr>
              <a:t>e la </a:t>
            </a:r>
            <a:r>
              <a:rPr lang="it-IT" b="1" dirty="0" smtClean="0">
                <a:solidFill>
                  <a:schemeClr val="tx2">
                    <a:lumMod val="85000"/>
                    <a:lumOff val="15000"/>
                  </a:schemeClr>
                </a:solidFill>
                <a:latin typeface="Calibri" panose="020F0502020204030204" pitchFamily="34" charset="0"/>
              </a:rPr>
              <a:t>lordosi lombare </a:t>
            </a:r>
            <a:r>
              <a:rPr lang="it-IT" dirty="0" smtClean="0">
                <a:solidFill>
                  <a:schemeClr val="tx2">
                    <a:lumMod val="85000"/>
                    <a:lumOff val="15000"/>
                  </a:schemeClr>
                </a:solidFill>
                <a:latin typeface="Calibri" panose="020F0502020204030204" pitchFamily="34" charset="0"/>
              </a:rPr>
              <a:t>a causa di uno spostamento del baricentro con conseguente disfunzioni biomeccaniche a livello del bacino con mal di schiena, sciatalgia, dolore alle articolazioni, stitichezza, incontinenza urinaria.</a:t>
            </a:r>
            <a:endParaRPr lang="it-IT" dirty="0" smtClean="0">
              <a:solidFill>
                <a:schemeClr val="tx2">
                  <a:lumMod val="85000"/>
                  <a:lumOff val="15000"/>
                </a:schemeClr>
              </a:solidFill>
              <a:latin typeface="Calibri" panose="020F0502020204030204" pitchFamily="34" charset="0"/>
            </a:endParaRPr>
          </a:p>
          <a:p>
            <a:pPr marL="274320" indent="-274320">
              <a:buClr>
                <a:srgbClr val="D16349"/>
              </a:buClr>
              <a:buSzPct val="85000"/>
            </a:pPr>
            <a:endParaRPr lang="it-IT" dirty="0" smtClean="0">
              <a:solidFill>
                <a:schemeClr val="tx2">
                  <a:lumMod val="85000"/>
                  <a:lumOff val="15000"/>
                </a:schemeClr>
              </a:solidFill>
              <a:latin typeface="Calibri" panose="020F0502020204030204" pitchFamily="34" charset="0"/>
            </a:endParaRPr>
          </a:p>
          <a:p>
            <a:endParaRPr lang="it-IT" dirty="0">
              <a:latin typeface="Calibri" panose="020F0502020204030204" pitchFamily="34" charset="0"/>
            </a:endParaRPr>
          </a:p>
        </p:txBody>
      </p:sp>
      <p:sp>
        <p:nvSpPr>
          <p:cNvPr id="5" name="Titolo 4"/>
          <p:cNvSpPr>
            <a:spLocks noGrp="1"/>
          </p:cNvSpPr>
          <p:nvPr>
            <p:ph type="title"/>
          </p:nvPr>
        </p:nvSpPr>
        <p:spPr>
          <a:xfrm>
            <a:off x="1066800" y="211858"/>
            <a:ext cx="10058400" cy="1188720"/>
          </a:xfrm>
        </p:spPr>
        <p:txBody>
          <a:bodyPr>
            <a:normAutofit/>
          </a:bodyPr>
          <a:lstStyle/>
          <a:p>
            <a:pPr algn="ctr"/>
            <a:r>
              <a:rPr lang="it-IT" sz="3200" b="1" i="1" dirty="0" smtClean="0">
                <a:solidFill>
                  <a:schemeClr val="accent5">
                    <a:lumMod val="75000"/>
                  </a:schemeClr>
                </a:solidFill>
                <a:latin typeface="Century Schoolbook" pitchFamily="18" charset="0"/>
              </a:rPr>
              <a:t>Prevenzione della salute perineale in gravidanza</a:t>
            </a:r>
            <a:endParaRPr lang="it-IT" sz="3200" dirty="0"/>
          </a:p>
        </p:txBody>
      </p:sp>
      <p:sp>
        <p:nvSpPr>
          <p:cNvPr id="6" name="Segnaposto piè di pagina 4"/>
          <p:cNvSpPr>
            <a:spLocks noGrp="1"/>
          </p:cNvSpPr>
          <p:nvPr>
            <p:ph type="ftr" sz="quarter" idx="11"/>
          </p:nvPr>
        </p:nvSpPr>
        <p:spPr>
          <a:xfrm>
            <a:off x="2422849" y="6400800"/>
            <a:ext cx="7315200" cy="228600"/>
          </a:xfrm>
        </p:spPr>
        <p:txBody>
          <a:bodyPr/>
          <a:lstStyle/>
          <a:p>
            <a:pPr rtl="0"/>
            <a:r>
              <a:rPr lang="it-IT" dirty="0" err="1" smtClean="0"/>
              <a:t>Ost.Bondavalli</a:t>
            </a:r>
            <a:r>
              <a:rPr lang="it-IT" dirty="0" smtClean="0"/>
              <a:t> rosa - </a:t>
            </a:r>
            <a:r>
              <a:rPr lang="it-IT" dirty="0" err="1" smtClean="0"/>
              <a:t>Ost.Michelini</a:t>
            </a:r>
            <a:r>
              <a:rPr lang="it-IT" dirty="0" smtClean="0"/>
              <a:t> Aurora</a:t>
            </a:r>
            <a:endParaRPr lang="it-IT" dirty="0"/>
          </a:p>
        </p:txBody>
      </p:sp>
      <p:pic>
        <p:nvPicPr>
          <p:cNvPr id="7" name="Picture 1" descr="C:\Users\Marina\Desktop\corso PP\preg chiro (1).jpg"/>
          <p:cNvPicPr>
            <a:picLocks noChangeAspect="1" noChangeArrowheads="1"/>
          </p:cNvPicPr>
          <p:nvPr/>
        </p:nvPicPr>
        <p:blipFill>
          <a:blip r:embed="rId1"/>
          <a:srcRect/>
          <a:stretch>
            <a:fillRect/>
          </a:stretch>
        </p:blipFill>
        <p:spPr bwMode="auto">
          <a:xfrm>
            <a:off x="6305266" y="1542197"/>
            <a:ext cx="5463421" cy="4627969"/>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dolore-schiena-gravidanza-300x188.jpg"/>
          <p:cNvPicPr>
            <a:picLocks noGrp="1" noChangeAspect="1"/>
          </p:cNvPicPr>
          <p:nvPr>
            <p:ph idx="1"/>
          </p:nvPr>
        </p:nvPicPr>
        <p:blipFill>
          <a:blip r:embed="rId1"/>
          <a:stretch>
            <a:fillRect/>
          </a:stretch>
        </p:blipFill>
        <p:spPr>
          <a:xfrm>
            <a:off x="3244025" y="1802367"/>
            <a:ext cx="6118339" cy="3834159"/>
          </a:xfrm>
        </p:spPr>
      </p:pic>
      <p:sp>
        <p:nvSpPr>
          <p:cNvPr id="5" name="Segnaposto piè di pagina 4"/>
          <p:cNvSpPr>
            <a:spLocks noGrp="1"/>
          </p:cNvSpPr>
          <p:nvPr>
            <p:ph type="ftr" sz="quarter" idx="11"/>
          </p:nvPr>
        </p:nvSpPr>
        <p:spPr/>
        <p:txBody>
          <a:bodyPr/>
          <a:lstStyle/>
          <a:p>
            <a:pPr rtl="0"/>
            <a:r>
              <a:rPr lang="it-IT" dirty="0" err="1" smtClean="0"/>
              <a:t>Ost.Bondavalli</a:t>
            </a:r>
            <a:r>
              <a:rPr lang="it-IT" dirty="0" smtClean="0"/>
              <a:t> rosa - </a:t>
            </a:r>
            <a:r>
              <a:rPr lang="it-IT" dirty="0" err="1" smtClean="0"/>
              <a:t>Ost.Michelini</a:t>
            </a:r>
            <a:r>
              <a:rPr lang="it-IT" dirty="0" smtClean="0"/>
              <a:t> Aurora</a:t>
            </a:r>
            <a:endParaRPr lang="it-IT" dirty="0"/>
          </a:p>
        </p:txBody>
      </p:sp>
      <p:sp>
        <p:nvSpPr>
          <p:cNvPr id="7" name="Titolo 1"/>
          <p:cNvSpPr>
            <a:spLocks noGrp="1"/>
          </p:cNvSpPr>
          <p:nvPr>
            <p:ph type="title"/>
          </p:nvPr>
        </p:nvSpPr>
        <p:spPr>
          <a:xfrm>
            <a:off x="875731" y="198210"/>
            <a:ext cx="10058400" cy="1188720"/>
          </a:xfrm>
        </p:spPr>
        <p:txBody>
          <a:bodyPr>
            <a:normAutofit/>
          </a:bodyPr>
          <a:lstStyle/>
          <a:p>
            <a:pPr algn="ctr"/>
            <a:r>
              <a:rPr lang="it-IT" sz="3200" b="1" i="1" dirty="0" smtClean="0">
                <a:solidFill>
                  <a:schemeClr val="accent5">
                    <a:lumMod val="75000"/>
                  </a:schemeClr>
                </a:solidFill>
                <a:latin typeface="Century Schoolbook" pitchFamily="18" charset="0"/>
              </a:rPr>
              <a:t>Prevenzione della salute perineale in gravidanza</a:t>
            </a:r>
            <a:endParaRPr lang="it-IT" sz="32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43971" y="211858"/>
            <a:ext cx="10058400" cy="1188720"/>
          </a:xfrm>
        </p:spPr>
        <p:txBody>
          <a:bodyPr>
            <a:normAutofit/>
          </a:bodyPr>
          <a:lstStyle/>
          <a:p>
            <a:pPr algn="ctr"/>
            <a:r>
              <a:rPr lang="it-IT" sz="3200" b="1" i="1" dirty="0" smtClean="0">
                <a:solidFill>
                  <a:schemeClr val="accent5">
                    <a:lumMod val="75000"/>
                  </a:schemeClr>
                </a:solidFill>
                <a:latin typeface="Century Schoolbook" pitchFamily="18" charset="0"/>
              </a:rPr>
              <a:t>Prevenzione della salute perineale in gravidanza</a:t>
            </a:r>
            <a:endParaRPr lang="it-IT" sz="3200" dirty="0"/>
          </a:p>
        </p:txBody>
      </p:sp>
      <p:sp>
        <p:nvSpPr>
          <p:cNvPr id="3" name="Segnaposto contenuto 2"/>
          <p:cNvSpPr>
            <a:spLocks noGrp="1"/>
          </p:cNvSpPr>
          <p:nvPr>
            <p:ph idx="1"/>
          </p:nvPr>
        </p:nvSpPr>
        <p:spPr>
          <a:xfrm>
            <a:off x="1107743" y="1550159"/>
            <a:ext cx="10058400" cy="4267200"/>
          </a:xfrm>
        </p:spPr>
        <p:txBody>
          <a:bodyPr>
            <a:normAutofit/>
          </a:bodyPr>
          <a:lstStyle/>
          <a:p>
            <a:pPr marL="274320" indent="-274320">
              <a:buClr>
                <a:srgbClr val="D16349"/>
              </a:buClr>
              <a:buSzPct val="85000"/>
            </a:pPr>
            <a:r>
              <a:rPr lang="it-IT" dirty="0" smtClean="0">
                <a:solidFill>
                  <a:schemeClr val="tx2">
                    <a:lumMod val="85000"/>
                    <a:lumOff val="15000"/>
                  </a:schemeClr>
                </a:solidFill>
                <a:latin typeface="Book Antiqua" panose="02040602050305030304" pitchFamily="18" charset="0"/>
              </a:rPr>
              <a:t>controllare l’aumento delle frequenza-urgenza </a:t>
            </a:r>
            <a:r>
              <a:rPr lang="it-IT" dirty="0" err="1" smtClean="0">
                <a:solidFill>
                  <a:schemeClr val="tx2">
                    <a:lumMod val="85000"/>
                    <a:lumOff val="15000"/>
                  </a:schemeClr>
                </a:solidFill>
                <a:latin typeface="Book Antiqua" panose="02040602050305030304" pitchFamily="18" charset="0"/>
              </a:rPr>
              <a:t>minzionale</a:t>
            </a:r>
            <a:r>
              <a:rPr lang="it-IT" dirty="0" smtClean="0">
                <a:solidFill>
                  <a:schemeClr val="tx2">
                    <a:lumMod val="85000"/>
                    <a:lumOff val="15000"/>
                  </a:schemeClr>
                </a:solidFill>
                <a:latin typeface="Book Antiqua" panose="02040602050305030304" pitchFamily="18" charset="0"/>
              </a:rPr>
              <a:t> per un aumento dei liquidi ingeriti e per l’aumento del volume dell’utero che comprime la vescica.</a:t>
            </a:r>
            <a:endParaRPr lang="it-IT" dirty="0" smtClean="0">
              <a:solidFill>
                <a:schemeClr val="tx2">
                  <a:lumMod val="85000"/>
                  <a:lumOff val="15000"/>
                </a:schemeClr>
              </a:solidFill>
              <a:latin typeface="Book Antiqua" panose="02040602050305030304" pitchFamily="18" charset="0"/>
            </a:endParaRPr>
          </a:p>
          <a:p>
            <a:pPr marL="274320" indent="-274320">
              <a:buClr>
                <a:srgbClr val="D16349"/>
              </a:buClr>
              <a:buSzPct val="85000"/>
            </a:pPr>
            <a:r>
              <a:rPr lang="it-IT" dirty="0" smtClean="0">
                <a:solidFill>
                  <a:schemeClr val="tx2">
                    <a:lumMod val="85000"/>
                    <a:lumOff val="15000"/>
                  </a:schemeClr>
                </a:solidFill>
                <a:latin typeface="Book Antiqua" panose="02040602050305030304" pitchFamily="18" charset="0"/>
              </a:rPr>
              <a:t> massaggio perineale è un valido strumento preventivo delle lacerazioni (</a:t>
            </a:r>
            <a:r>
              <a:rPr lang="it-IT" dirty="0" err="1" smtClean="0">
                <a:solidFill>
                  <a:schemeClr val="tx2">
                    <a:lumMod val="85000"/>
                    <a:lumOff val="15000"/>
                  </a:schemeClr>
                </a:solidFill>
                <a:latin typeface="Book Antiqua" panose="02040602050305030304" pitchFamily="18" charset="0"/>
              </a:rPr>
              <a:t>Cochrane</a:t>
            </a:r>
            <a:r>
              <a:rPr lang="it-IT" dirty="0" smtClean="0">
                <a:solidFill>
                  <a:schemeClr val="tx2">
                    <a:lumMod val="85000"/>
                    <a:lumOff val="15000"/>
                  </a:schemeClr>
                </a:solidFill>
                <a:latin typeface="Book Antiqua" panose="02040602050305030304" pitchFamily="18" charset="0"/>
              </a:rPr>
              <a:t>).</a:t>
            </a:r>
            <a:endParaRPr lang="it-IT" dirty="0" smtClean="0">
              <a:solidFill>
                <a:schemeClr val="tx2">
                  <a:lumMod val="85000"/>
                  <a:lumOff val="15000"/>
                </a:schemeClr>
              </a:solidFill>
              <a:latin typeface="Book Antiqua" panose="02040602050305030304" pitchFamily="18" charset="0"/>
            </a:endParaRPr>
          </a:p>
          <a:p>
            <a:pPr marL="274320" indent="-274320">
              <a:buClr>
                <a:srgbClr val="D16349"/>
              </a:buClr>
              <a:buSzPct val="85000"/>
            </a:pPr>
            <a:endParaRPr lang="it-IT" dirty="0" smtClean="0">
              <a:solidFill>
                <a:schemeClr val="tx2">
                  <a:lumMod val="85000"/>
                  <a:lumOff val="15000"/>
                </a:schemeClr>
              </a:solidFill>
              <a:latin typeface="Book Antiqua" panose="02040602050305030304" pitchFamily="18" charset="0"/>
            </a:endParaRPr>
          </a:p>
          <a:p>
            <a:pPr marL="274320" indent="-274320">
              <a:buClr>
                <a:srgbClr val="D16349"/>
              </a:buClr>
              <a:buSzPct val="85000"/>
              <a:buNone/>
            </a:pPr>
            <a:endParaRPr lang="it-IT" dirty="0" smtClean="0">
              <a:solidFill>
                <a:schemeClr val="tx2">
                  <a:lumMod val="85000"/>
                  <a:lumOff val="15000"/>
                </a:schemeClr>
              </a:solidFill>
              <a:latin typeface="Book Antiqua" panose="02040602050305030304" pitchFamily="18" charset="0"/>
            </a:endParaRPr>
          </a:p>
          <a:p>
            <a:pPr marL="274320" indent="-274320">
              <a:buClr>
                <a:srgbClr val="D16349"/>
              </a:buClr>
              <a:buSzPct val="85000"/>
            </a:pPr>
            <a:r>
              <a:rPr lang="it-IT" dirty="0" smtClean="0">
                <a:solidFill>
                  <a:schemeClr val="tx2">
                    <a:lumMod val="85000"/>
                    <a:lumOff val="15000"/>
                  </a:schemeClr>
                </a:solidFill>
                <a:latin typeface="Book Antiqua" panose="02040602050305030304" pitchFamily="18" charset="0"/>
              </a:rPr>
              <a:t>attività fisica dolce mirata previene disturbi circolatori e di postura, contrasta l’aumento di peso e mantiene una buona mobilità articolare.</a:t>
            </a:r>
            <a:endParaRPr lang="it-IT" dirty="0" smtClean="0">
              <a:solidFill>
                <a:schemeClr val="tx2">
                  <a:lumMod val="85000"/>
                  <a:lumOff val="15000"/>
                </a:schemeClr>
              </a:solidFill>
              <a:latin typeface="Book Antiqua" panose="02040602050305030304" pitchFamily="18" charset="0"/>
            </a:endParaRPr>
          </a:p>
          <a:p>
            <a:endParaRPr lang="it-IT" dirty="0"/>
          </a:p>
        </p:txBody>
      </p:sp>
      <p:sp>
        <p:nvSpPr>
          <p:cNvPr id="4" name="Segnaposto piè di pagina 3"/>
          <p:cNvSpPr>
            <a:spLocks noGrp="1"/>
          </p:cNvSpPr>
          <p:nvPr>
            <p:ph type="ftr" sz="quarter" idx="11"/>
          </p:nvPr>
        </p:nvSpPr>
        <p:spPr/>
        <p:txBody>
          <a:bodyPr/>
          <a:lstStyle/>
          <a:p>
            <a:pPr rtl="0"/>
            <a:r>
              <a:rPr lang="it-IT" dirty="0" err="1" smtClean="0"/>
              <a:t>Ost.Bondavalli</a:t>
            </a:r>
            <a:r>
              <a:rPr lang="it-IT" dirty="0" smtClean="0"/>
              <a:t> rosa - </a:t>
            </a:r>
            <a:r>
              <a:rPr lang="it-IT" dirty="0" err="1" smtClean="0"/>
              <a:t>Ost.Michelini</a:t>
            </a:r>
            <a:r>
              <a:rPr lang="it-IT" dirty="0" smtClean="0"/>
              <a:t> Aurora</a:t>
            </a:r>
            <a:endParaRPr lang="it-IT" dirty="0"/>
          </a:p>
        </p:txBody>
      </p:sp>
      <p:pic>
        <p:nvPicPr>
          <p:cNvPr id="18434" name="Picture 2" descr="C:\Users\Marina\Desktop\pavimento pelvico\massaggio-perineale.jpg"/>
          <p:cNvPicPr>
            <a:picLocks noChangeAspect="1" noChangeArrowheads="1"/>
          </p:cNvPicPr>
          <p:nvPr/>
        </p:nvPicPr>
        <p:blipFill>
          <a:blip r:embed="rId1"/>
          <a:srcRect/>
          <a:stretch>
            <a:fillRect/>
          </a:stretch>
        </p:blipFill>
        <p:spPr bwMode="auto">
          <a:xfrm>
            <a:off x="5167881" y="3422460"/>
            <a:ext cx="2238375" cy="1104900"/>
          </a:xfrm>
          <a:prstGeom prst="rect">
            <a:avLst/>
          </a:prstGeom>
          <a:noFill/>
        </p:spPr>
      </p:pic>
      <p:pic>
        <p:nvPicPr>
          <p:cNvPr id="18435" name="Picture 3" descr="C:\Users\Marina\Desktop\pavimento pelvico\massaggio-perineale.jpg"/>
          <p:cNvPicPr>
            <a:picLocks noChangeAspect="1" noChangeArrowheads="1"/>
          </p:cNvPicPr>
          <p:nvPr/>
        </p:nvPicPr>
        <p:blipFill>
          <a:blip r:embed="rId2"/>
          <a:srcRect/>
          <a:stretch>
            <a:fillRect/>
          </a:stretch>
        </p:blipFill>
        <p:spPr bwMode="auto">
          <a:xfrm>
            <a:off x="8534115" y="3417696"/>
            <a:ext cx="2247900" cy="111442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lgn="ctr"/>
            <a:r>
              <a:rPr lang="it-IT" sz="3200" b="1" i="1" dirty="0" smtClean="0">
                <a:solidFill>
                  <a:schemeClr val="accent5">
                    <a:lumMod val="75000"/>
                  </a:schemeClr>
                </a:solidFill>
                <a:latin typeface="Century Schoolbook" pitchFamily="18" charset="0"/>
              </a:rPr>
              <a:t>Prevenzione della salute perineale in travaglio di parto</a:t>
            </a:r>
            <a:br>
              <a:rPr lang="it-IT" sz="3200" b="1" i="1" dirty="0" smtClean="0">
                <a:latin typeface="Century Schoolbook" pitchFamily="18" charset="0"/>
              </a:rPr>
            </a:br>
            <a:endParaRPr lang="it-IT" sz="3200" b="1" i="1" dirty="0">
              <a:latin typeface="Century Schoolbook" pitchFamily="18" charset="0"/>
            </a:endParaRPr>
          </a:p>
        </p:txBody>
      </p:sp>
      <p:sp>
        <p:nvSpPr>
          <p:cNvPr id="3" name="Segnaposto contenuto 2"/>
          <p:cNvSpPr>
            <a:spLocks noGrp="1"/>
          </p:cNvSpPr>
          <p:nvPr>
            <p:ph idx="1"/>
          </p:nvPr>
        </p:nvSpPr>
        <p:spPr>
          <a:xfrm>
            <a:off x="1025857" y="1310185"/>
            <a:ext cx="10058400" cy="5117911"/>
          </a:xfrm>
        </p:spPr>
        <p:txBody>
          <a:bodyPr>
            <a:normAutofit/>
          </a:bodyPr>
          <a:lstStyle/>
          <a:p>
            <a:pPr algn="ctr">
              <a:buNone/>
            </a:pPr>
            <a:r>
              <a:rPr lang="it-IT" b="1" i="1" dirty="0" smtClean="0">
                <a:latin typeface="Book Antiqua" panose="02040602050305030304"/>
              </a:rPr>
              <a:t>LINEE GUIDA</a:t>
            </a:r>
            <a:endParaRPr lang="it-IT" b="1" i="1" dirty="0" smtClean="0">
              <a:latin typeface="Book Antiqua" panose="02040602050305030304"/>
            </a:endParaRPr>
          </a:p>
          <a:p>
            <a:pPr lvl="0"/>
            <a:r>
              <a:rPr lang="it-IT" b="1" dirty="0" smtClean="0">
                <a:solidFill>
                  <a:schemeClr val="tx1">
                    <a:lumMod val="75000"/>
                  </a:schemeClr>
                </a:solidFill>
                <a:latin typeface="Book Antiqua" panose="02040602050305030304" pitchFamily="18" charset="0"/>
              </a:rPr>
              <a:t>Aiutare la donna a mantenere la zona perineale rilassata in modo da utilizzare pienamente il lavoro che la contrazione produce sul perineo </a:t>
            </a:r>
            <a:r>
              <a:rPr lang="it-IT" b="1" dirty="0" smtClean="0">
                <a:solidFill>
                  <a:schemeClr val="tx1">
                    <a:lumMod val="75000"/>
                  </a:schemeClr>
                </a:solidFill>
                <a:latin typeface="Book Antiqua" panose="02040602050305030304"/>
              </a:rPr>
              <a:t>. </a:t>
            </a:r>
            <a:endParaRPr lang="it-IT" b="1" dirty="0" smtClean="0">
              <a:solidFill>
                <a:schemeClr val="tx1">
                  <a:lumMod val="75000"/>
                </a:schemeClr>
              </a:solidFill>
              <a:latin typeface="Book Antiqua" panose="02040602050305030304"/>
            </a:endParaRPr>
          </a:p>
          <a:p>
            <a:pPr lvl="0">
              <a:buNone/>
            </a:pPr>
            <a:r>
              <a:rPr lang="it-IT" i="1" dirty="0" smtClean="0">
                <a:solidFill>
                  <a:schemeClr val="tx1">
                    <a:lumMod val="75000"/>
                  </a:schemeClr>
                </a:solidFill>
                <a:latin typeface="Book Antiqua" panose="02040602050305030304"/>
              </a:rPr>
              <a:t>    Questo </a:t>
            </a:r>
            <a:r>
              <a:rPr lang="it-IT" i="1" dirty="0" err="1" smtClean="0">
                <a:solidFill>
                  <a:schemeClr val="tx1">
                    <a:lumMod val="75000"/>
                  </a:schemeClr>
                </a:solidFill>
                <a:latin typeface="Book Antiqua" panose="02040602050305030304"/>
              </a:rPr>
              <a:t>puo’</a:t>
            </a:r>
            <a:r>
              <a:rPr lang="it-IT" i="1" dirty="0" smtClean="0">
                <a:solidFill>
                  <a:schemeClr val="tx1">
                    <a:lumMod val="75000"/>
                  </a:schemeClr>
                </a:solidFill>
                <a:latin typeface="Book Antiqua" panose="02040602050305030304"/>
              </a:rPr>
              <a:t> avvenire utilizzando in travaglio  posizioni utili che supportino e aiutino in maniera ottimale le diverse modificazioni che caratterizzano il corpo durante le diverse fasi del travaglio</a:t>
            </a:r>
            <a:endParaRPr lang="it-IT" i="1" dirty="0" smtClean="0">
              <a:solidFill>
                <a:schemeClr val="tx1">
                  <a:lumMod val="75000"/>
                </a:schemeClr>
              </a:solidFill>
              <a:latin typeface="Book Antiqua" panose="02040602050305030304"/>
            </a:endParaRPr>
          </a:p>
          <a:p>
            <a:r>
              <a:rPr lang="it-IT" b="1" dirty="0" smtClean="0">
                <a:solidFill>
                  <a:schemeClr val="tx1">
                    <a:lumMod val="75000"/>
                  </a:schemeClr>
                </a:solidFill>
                <a:latin typeface="Book Antiqua" panose="02040602050305030304" pitchFamily="18" charset="0"/>
              </a:rPr>
              <a:t>Evitare sforzi espulsivi prima che la dilatazione sia completa.</a:t>
            </a:r>
            <a:endParaRPr lang="it-IT" b="1" dirty="0" smtClean="0">
              <a:solidFill>
                <a:schemeClr val="tx1">
                  <a:lumMod val="75000"/>
                </a:schemeClr>
              </a:solidFill>
              <a:latin typeface="Book Antiqua" panose="02040602050305030304" pitchFamily="18" charset="0"/>
            </a:endParaRPr>
          </a:p>
          <a:p>
            <a:pPr>
              <a:buNone/>
            </a:pPr>
            <a:r>
              <a:rPr lang="it-IT" i="1" dirty="0" smtClean="0">
                <a:solidFill>
                  <a:schemeClr val="tx1">
                    <a:lumMod val="75000"/>
                  </a:schemeClr>
                </a:solidFill>
                <a:latin typeface="Book Antiqua" panose="02040602050305030304" pitchFamily="18" charset="0"/>
              </a:rPr>
              <a:t>   quando la testa e’ ancora trattenuta dalla Cervice si forzano le strutture di sostegno e si favorisce lo scollamento della fascia </a:t>
            </a:r>
            <a:r>
              <a:rPr lang="it-IT" i="1" dirty="0" err="1" smtClean="0">
                <a:solidFill>
                  <a:schemeClr val="tx1">
                    <a:lumMod val="75000"/>
                  </a:schemeClr>
                </a:solidFill>
                <a:latin typeface="Book Antiqua" panose="02040602050305030304" pitchFamily="18" charset="0"/>
              </a:rPr>
              <a:t>pubo-cervicale</a:t>
            </a:r>
            <a:r>
              <a:rPr lang="it-IT" dirty="0" smtClean="0">
                <a:solidFill>
                  <a:schemeClr val="tx1">
                    <a:lumMod val="75000"/>
                  </a:schemeClr>
                </a:solidFill>
                <a:latin typeface="Book Antiqua" panose="02040602050305030304" pitchFamily="18" charset="0"/>
              </a:rPr>
              <a:t> </a:t>
            </a:r>
            <a:endParaRPr lang="it-IT" dirty="0" smtClean="0">
              <a:solidFill>
                <a:schemeClr val="tx1">
                  <a:lumMod val="75000"/>
                </a:schemeClr>
              </a:solidFill>
              <a:latin typeface="Book Antiqua" panose="02040602050305030304" pitchFamily="18" charset="0"/>
            </a:endParaRPr>
          </a:p>
          <a:p>
            <a:endParaRPr lang="it-IT" dirty="0" smtClean="0">
              <a:latin typeface="Book Antiqua" panose="02040602050305030304" pitchFamily="18" charset="0"/>
            </a:endParaRPr>
          </a:p>
          <a:p>
            <a:endParaRPr lang="it-IT" dirty="0"/>
          </a:p>
        </p:txBody>
      </p:sp>
      <p:sp>
        <p:nvSpPr>
          <p:cNvPr id="5" name="Freccia in giù 4"/>
          <p:cNvSpPr/>
          <p:nvPr/>
        </p:nvSpPr>
        <p:spPr>
          <a:xfrm>
            <a:off x="5455638" y="2687309"/>
            <a:ext cx="261257" cy="261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piè di pagina 5"/>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i="1" dirty="0" smtClean="0">
                <a:solidFill>
                  <a:schemeClr val="accent5">
                    <a:lumMod val="75000"/>
                  </a:schemeClr>
                </a:solidFill>
                <a:latin typeface="Century Schoolbook" pitchFamily="18" charset="0"/>
              </a:rPr>
              <a:t>Prevenzione della salute perineale nel periodo espulsivo</a:t>
            </a:r>
            <a:endParaRPr lang="it-IT" sz="3200" dirty="0"/>
          </a:p>
        </p:txBody>
      </p:sp>
      <p:sp>
        <p:nvSpPr>
          <p:cNvPr id="3" name="Segnaposto contenuto 2"/>
          <p:cNvSpPr>
            <a:spLocks noGrp="1"/>
          </p:cNvSpPr>
          <p:nvPr>
            <p:ph idx="1"/>
          </p:nvPr>
        </p:nvSpPr>
        <p:spPr/>
        <p:txBody>
          <a:bodyPr/>
          <a:lstStyle/>
          <a:p>
            <a:pPr algn="ctr">
              <a:buNone/>
            </a:pPr>
            <a:r>
              <a:rPr lang="it-IT" sz="2000" b="1" i="1" dirty="0" smtClean="0">
                <a:solidFill>
                  <a:schemeClr val="tx1">
                    <a:lumMod val="50000"/>
                  </a:schemeClr>
                </a:solidFill>
                <a:latin typeface="Book Antiqua" panose="02040602050305030304"/>
              </a:rPr>
              <a:t>LINEE GUIDA  </a:t>
            </a:r>
            <a:endParaRPr lang="it-IT" sz="2000" b="1" dirty="0" smtClean="0">
              <a:solidFill>
                <a:schemeClr val="tx1">
                  <a:lumMod val="50000"/>
                </a:schemeClr>
              </a:solidFill>
              <a:latin typeface="Book Antiqua" panose="02040602050305030304"/>
            </a:endParaRPr>
          </a:p>
          <a:p>
            <a:r>
              <a:rPr lang="it-IT" sz="2000" dirty="0" smtClean="0">
                <a:solidFill>
                  <a:schemeClr val="tx1">
                    <a:lumMod val="50000"/>
                  </a:schemeClr>
                </a:solidFill>
                <a:latin typeface="Book Antiqua" panose="02040602050305030304"/>
              </a:rPr>
              <a:t>Invitare la donna a urinare di frequente. All’ inizio del periodo espulsivo, la vescica va completamente svuotata </a:t>
            </a:r>
            <a:r>
              <a:rPr lang="it-IT" sz="2000" i="1" dirty="0" smtClean="0">
                <a:solidFill>
                  <a:schemeClr val="tx1">
                    <a:lumMod val="50000"/>
                  </a:schemeClr>
                </a:solidFill>
                <a:latin typeface="Book Antiqua" panose="02040602050305030304"/>
              </a:rPr>
              <a:t>(minzione spontanea o cateterismo) </a:t>
            </a:r>
            <a:endParaRPr lang="it-IT" sz="2000" dirty="0" smtClean="0">
              <a:solidFill>
                <a:schemeClr val="tx1">
                  <a:lumMod val="50000"/>
                </a:schemeClr>
              </a:solidFill>
              <a:latin typeface="Book Antiqua" panose="02040602050305030304"/>
            </a:endParaRPr>
          </a:p>
          <a:p>
            <a:r>
              <a:rPr lang="it-IT" sz="2000" dirty="0" smtClean="0">
                <a:solidFill>
                  <a:schemeClr val="tx1">
                    <a:lumMod val="50000"/>
                  </a:schemeClr>
                </a:solidFill>
                <a:latin typeface="Book Antiqua" panose="02040602050305030304" pitchFamily="18" charset="0"/>
              </a:rPr>
              <a:t>Il globo vescicale </a:t>
            </a:r>
            <a:r>
              <a:rPr lang="it-IT" sz="2000" dirty="0" err="1" smtClean="0">
                <a:solidFill>
                  <a:schemeClr val="tx1">
                    <a:lumMod val="50000"/>
                  </a:schemeClr>
                </a:solidFill>
                <a:latin typeface="Book Antiqua" panose="02040602050305030304" pitchFamily="18" charset="0"/>
              </a:rPr>
              <a:t>puo’</a:t>
            </a:r>
            <a:r>
              <a:rPr lang="it-IT" sz="2000" dirty="0" smtClean="0">
                <a:solidFill>
                  <a:schemeClr val="tx1">
                    <a:lumMod val="50000"/>
                  </a:schemeClr>
                </a:solidFill>
                <a:latin typeface="Book Antiqua" panose="02040602050305030304" pitchFamily="18" charset="0"/>
              </a:rPr>
              <a:t> rallentare in modo significativo la progressione della Parte </a:t>
            </a:r>
            <a:r>
              <a:rPr lang="it-IT" sz="2000" dirty="0" err="1" smtClean="0">
                <a:solidFill>
                  <a:schemeClr val="tx1">
                    <a:lumMod val="50000"/>
                  </a:schemeClr>
                </a:solidFill>
                <a:latin typeface="Book Antiqua" panose="02040602050305030304" pitchFamily="18" charset="0"/>
              </a:rPr>
              <a:t>PresentataLa</a:t>
            </a:r>
            <a:r>
              <a:rPr lang="it-IT" sz="2000" dirty="0" smtClean="0">
                <a:solidFill>
                  <a:schemeClr val="tx1">
                    <a:lumMod val="50000"/>
                  </a:schemeClr>
                </a:solidFill>
                <a:latin typeface="Book Antiqua" panose="02040602050305030304" pitchFamily="18" charset="0"/>
              </a:rPr>
              <a:t> testa impegnata stira le fibre </a:t>
            </a:r>
            <a:r>
              <a:rPr lang="it-IT" sz="2000" dirty="0" err="1" smtClean="0">
                <a:solidFill>
                  <a:schemeClr val="tx1">
                    <a:lumMod val="50000"/>
                  </a:schemeClr>
                </a:solidFill>
                <a:latin typeface="Book Antiqua" panose="02040602050305030304" pitchFamily="18" charset="0"/>
              </a:rPr>
              <a:t>uretro-vaginali</a:t>
            </a:r>
            <a:r>
              <a:rPr lang="it-IT" sz="2000" dirty="0" smtClean="0">
                <a:solidFill>
                  <a:schemeClr val="tx1">
                    <a:lumMod val="50000"/>
                  </a:schemeClr>
                </a:solidFill>
                <a:latin typeface="Book Antiqua" panose="02040602050305030304" pitchFamily="18" charset="0"/>
              </a:rPr>
              <a:t> e la vescica L’abnorme allungamento dell’uretra </a:t>
            </a:r>
            <a:r>
              <a:rPr lang="it-IT" sz="2000" dirty="0" err="1" smtClean="0">
                <a:solidFill>
                  <a:schemeClr val="tx1">
                    <a:lumMod val="50000"/>
                  </a:schemeClr>
                </a:solidFill>
                <a:latin typeface="Book Antiqua" panose="02040602050305030304" pitchFamily="18" charset="0"/>
              </a:rPr>
              <a:t>puo’</a:t>
            </a:r>
            <a:r>
              <a:rPr lang="it-IT" sz="2000" dirty="0" smtClean="0">
                <a:solidFill>
                  <a:schemeClr val="tx1">
                    <a:lumMod val="50000"/>
                  </a:schemeClr>
                </a:solidFill>
                <a:latin typeface="Book Antiqua" panose="02040602050305030304" pitchFamily="18" charset="0"/>
              </a:rPr>
              <a:t> essere responsabile delle:</a:t>
            </a:r>
            <a:endParaRPr lang="it-IT" sz="2000" dirty="0" smtClean="0">
              <a:solidFill>
                <a:schemeClr val="tx1">
                  <a:lumMod val="50000"/>
                </a:schemeClr>
              </a:solidFill>
              <a:latin typeface="Book Antiqua" panose="02040602050305030304" pitchFamily="18" charset="0"/>
            </a:endParaRPr>
          </a:p>
          <a:p>
            <a:r>
              <a:rPr lang="it-IT" sz="2000" dirty="0" smtClean="0">
                <a:solidFill>
                  <a:schemeClr val="tx1">
                    <a:lumMod val="50000"/>
                  </a:schemeClr>
                </a:solidFill>
                <a:latin typeface="Book Antiqua" panose="02040602050305030304" pitchFamily="18" charset="0"/>
              </a:rPr>
              <a:t>modificazioni dell’angolo posteriore </a:t>
            </a:r>
            <a:r>
              <a:rPr lang="it-IT" sz="2000" dirty="0" err="1" smtClean="0">
                <a:solidFill>
                  <a:schemeClr val="tx1">
                    <a:lumMod val="50000"/>
                  </a:schemeClr>
                </a:solidFill>
                <a:latin typeface="Book Antiqua" panose="02040602050305030304" pitchFamily="18" charset="0"/>
              </a:rPr>
              <a:t>uretro-vescicale</a:t>
            </a:r>
            <a:r>
              <a:rPr lang="it-IT" sz="2000" dirty="0" smtClean="0">
                <a:solidFill>
                  <a:schemeClr val="tx1">
                    <a:lumMod val="50000"/>
                  </a:schemeClr>
                </a:solidFill>
                <a:latin typeface="Book Antiqua" panose="02040602050305030304" pitchFamily="18" charset="0"/>
              </a:rPr>
              <a:t> e creare i presupposti di incontinenza urinaria da sforzo</a:t>
            </a:r>
            <a:endParaRPr lang="it-IT" sz="2000" dirty="0" smtClean="0">
              <a:solidFill>
                <a:schemeClr val="tx1">
                  <a:lumMod val="50000"/>
                </a:schemeClr>
              </a:solidFill>
              <a:latin typeface="Book Antiqua" panose="02040602050305030304" pitchFamily="18" charset="0"/>
            </a:endParaRPr>
          </a:p>
          <a:p>
            <a:endParaRPr lang="it-IT" dirty="0">
              <a:solidFill>
                <a:schemeClr val="tx1">
                  <a:lumMod val="75000"/>
                </a:schemeClr>
              </a:solidFill>
            </a:endParaRPr>
          </a:p>
        </p:txBody>
      </p:sp>
      <p:sp>
        <p:nvSpPr>
          <p:cNvPr id="5" name="Segnaposto piè di pagina 4"/>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84913" y="0"/>
            <a:ext cx="10058400" cy="1188720"/>
          </a:xfrm>
        </p:spPr>
        <p:txBody>
          <a:bodyPr>
            <a:normAutofit/>
          </a:bodyPr>
          <a:lstStyle/>
          <a:p>
            <a:pPr algn="ctr"/>
            <a:r>
              <a:rPr lang="it-IT" sz="3200" b="1" i="1" dirty="0" smtClean="0">
                <a:solidFill>
                  <a:schemeClr val="accent5">
                    <a:lumMod val="75000"/>
                  </a:schemeClr>
                </a:solidFill>
                <a:latin typeface="Century Schoolbook" pitchFamily="18" charset="0"/>
              </a:rPr>
              <a:t>Prevenzione del danno perineale nel periodo espulsivo</a:t>
            </a:r>
            <a:endParaRPr lang="it-IT" sz="3200" b="1" i="1" dirty="0">
              <a:solidFill>
                <a:schemeClr val="accent5">
                  <a:lumMod val="75000"/>
                </a:schemeClr>
              </a:solidFill>
              <a:latin typeface="Century Schoolbook" pitchFamily="18" charset="0"/>
            </a:endParaRPr>
          </a:p>
        </p:txBody>
      </p:sp>
      <p:sp>
        <p:nvSpPr>
          <p:cNvPr id="3" name="Segnaposto contenuto 2"/>
          <p:cNvSpPr>
            <a:spLocks noGrp="1"/>
          </p:cNvSpPr>
          <p:nvPr>
            <p:ph idx="1"/>
          </p:nvPr>
        </p:nvSpPr>
        <p:spPr>
          <a:xfrm>
            <a:off x="1066800" y="1746913"/>
            <a:ext cx="10058400" cy="4425288"/>
          </a:xfrm>
        </p:spPr>
        <p:txBody>
          <a:bodyPr>
            <a:normAutofit lnSpcReduction="10000"/>
          </a:bodyPr>
          <a:lstStyle/>
          <a:p>
            <a:pPr lvl="0" algn="ctr">
              <a:buNone/>
            </a:pPr>
            <a:r>
              <a:rPr lang="it-IT" sz="2200" b="1" i="1" dirty="0" smtClean="0">
                <a:latin typeface="Book Antiqua" panose="02040602050305030304"/>
              </a:rPr>
              <a:t>LINEE GUIDA</a:t>
            </a:r>
            <a:endParaRPr lang="it-IT" sz="2200" b="1" i="1" dirty="0" smtClean="0">
              <a:latin typeface="Book Antiqua" panose="02040602050305030304"/>
            </a:endParaRPr>
          </a:p>
          <a:p>
            <a:pPr marL="342900" lvl="0" indent="-342900"/>
            <a:r>
              <a:rPr lang="it-IT" sz="2200" dirty="0" smtClean="0">
                <a:solidFill>
                  <a:schemeClr val="tx1">
                    <a:lumMod val="50000"/>
                  </a:schemeClr>
                </a:solidFill>
                <a:latin typeface="Book Antiqua" panose="02040602050305030304"/>
              </a:rPr>
              <a:t>Evitare di compiere spinte sull’addome </a:t>
            </a:r>
            <a:r>
              <a:rPr lang="it-IT" sz="2200" i="1" dirty="0" smtClean="0">
                <a:solidFill>
                  <a:schemeClr val="tx1">
                    <a:lumMod val="50000"/>
                  </a:schemeClr>
                </a:solidFill>
                <a:latin typeface="Book Antiqua" panose="02040602050305030304"/>
              </a:rPr>
              <a:t> </a:t>
            </a:r>
            <a:endParaRPr lang="it-IT" sz="2200" dirty="0" smtClean="0">
              <a:solidFill>
                <a:schemeClr val="tx1">
                  <a:lumMod val="50000"/>
                </a:schemeClr>
              </a:solidFill>
              <a:latin typeface="Book Antiqua" panose="02040602050305030304"/>
            </a:endParaRPr>
          </a:p>
          <a:p>
            <a:pPr marL="342900" indent="-342900"/>
            <a:r>
              <a:rPr lang="it-IT" sz="2200" dirty="0" smtClean="0">
                <a:solidFill>
                  <a:schemeClr val="tx1">
                    <a:lumMod val="50000"/>
                  </a:schemeClr>
                </a:solidFill>
                <a:latin typeface="Book Antiqua" panose="02040602050305030304"/>
              </a:rPr>
              <a:t>Assistere adeguatamente il perineo in modo da supportare i tessuti senza compromettere la funzione espulsiva perineale </a:t>
            </a:r>
            <a:endParaRPr lang="it-IT" sz="2200" dirty="0" smtClean="0">
              <a:solidFill>
                <a:schemeClr val="tx1">
                  <a:lumMod val="50000"/>
                </a:schemeClr>
              </a:solidFill>
              <a:latin typeface="Book Antiqua" panose="02040602050305030304"/>
            </a:endParaRPr>
          </a:p>
          <a:p>
            <a:pPr marL="342900" indent="-342900"/>
            <a:r>
              <a:rPr lang="it-IT" sz="2200" dirty="0" smtClean="0">
                <a:solidFill>
                  <a:schemeClr val="tx1">
                    <a:lumMod val="50000"/>
                  </a:schemeClr>
                </a:solidFill>
                <a:latin typeface="Book Antiqua" panose="02040602050305030304"/>
              </a:rPr>
              <a:t>Disimpegnare correttamente la </a:t>
            </a:r>
            <a:r>
              <a:rPr lang="it-IT" sz="2200" dirty="0" err="1" smtClean="0">
                <a:solidFill>
                  <a:schemeClr val="tx1">
                    <a:lumMod val="50000"/>
                  </a:schemeClr>
                </a:solidFill>
                <a:latin typeface="Book Antiqua" panose="02040602050305030304"/>
              </a:rPr>
              <a:t>P.P</a:t>
            </a:r>
            <a:r>
              <a:rPr lang="it-IT" sz="2200" dirty="0" smtClean="0">
                <a:solidFill>
                  <a:schemeClr val="tx1">
                    <a:lumMod val="50000"/>
                  </a:schemeClr>
                </a:solidFill>
                <a:latin typeface="Book Antiqua" panose="02040602050305030304"/>
              </a:rPr>
              <a:t> </a:t>
            </a:r>
            <a:endParaRPr lang="it-IT" sz="2200" dirty="0" smtClean="0">
              <a:solidFill>
                <a:schemeClr val="tx1">
                  <a:lumMod val="50000"/>
                </a:schemeClr>
              </a:solidFill>
              <a:latin typeface="Book Antiqua" panose="02040602050305030304"/>
            </a:endParaRPr>
          </a:p>
          <a:p>
            <a:pPr marL="342900" indent="-342900"/>
            <a:r>
              <a:rPr lang="it-IT" sz="2200" dirty="0" smtClean="0">
                <a:solidFill>
                  <a:schemeClr val="tx1">
                    <a:lumMod val="50000"/>
                  </a:schemeClr>
                </a:solidFill>
                <a:latin typeface="Book Antiqua" panose="02040602050305030304"/>
              </a:rPr>
              <a:t>Effettuare un corretto impegno e </a:t>
            </a:r>
            <a:r>
              <a:rPr lang="it-IT" sz="2200" dirty="0" err="1" smtClean="0">
                <a:solidFill>
                  <a:schemeClr val="tx1">
                    <a:lumMod val="50000"/>
                  </a:schemeClr>
                </a:solidFill>
                <a:latin typeface="Book Antiqua" panose="02040602050305030304"/>
              </a:rPr>
              <a:t>disinpegno</a:t>
            </a:r>
            <a:r>
              <a:rPr lang="it-IT" sz="2200" dirty="0" smtClean="0">
                <a:solidFill>
                  <a:schemeClr val="tx1">
                    <a:lumMod val="50000"/>
                  </a:schemeClr>
                </a:solidFill>
                <a:latin typeface="Book Antiqua" panose="02040602050305030304"/>
              </a:rPr>
              <a:t> delle spalle </a:t>
            </a:r>
            <a:endParaRPr lang="it-IT" sz="2200" dirty="0" smtClean="0">
              <a:solidFill>
                <a:schemeClr val="tx1">
                  <a:lumMod val="50000"/>
                </a:schemeClr>
              </a:solidFill>
              <a:latin typeface="Book Antiqua" panose="02040602050305030304"/>
            </a:endParaRPr>
          </a:p>
          <a:p>
            <a:pPr marL="342900" indent="-342900"/>
            <a:r>
              <a:rPr lang="it-IT" sz="2200" dirty="0" smtClean="0">
                <a:solidFill>
                  <a:schemeClr val="tx1">
                    <a:lumMod val="50000"/>
                  </a:schemeClr>
                </a:solidFill>
                <a:latin typeface="Book Antiqua" panose="02040602050305030304"/>
              </a:rPr>
              <a:t>Praticare la eventuale episiotomia nella sede e nel momento opportuno </a:t>
            </a:r>
            <a:endParaRPr lang="it-IT" sz="2200" dirty="0" smtClean="0">
              <a:solidFill>
                <a:schemeClr val="tx1">
                  <a:lumMod val="50000"/>
                </a:schemeClr>
              </a:solidFill>
              <a:latin typeface="Book Antiqua" panose="02040602050305030304"/>
            </a:endParaRPr>
          </a:p>
          <a:p>
            <a:pPr>
              <a:lnSpc>
                <a:spcPct val="110000"/>
              </a:lnSpc>
            </a:pPr>
            <a:r>
              <a:rPr lang="it-IT" sz="2200" dirty="0" smtClean="0">
                <a:solidFill>
                  <a:schemeClr val="tx1">
                    <a:lumMod val="50000"/>
                  </a:schemeClr>
                </a:solidFill>
                <a:latin typeface="Book Antiqua" panose="02040602050305030304"/>
              </a:rPr>
              <a:t> La EPISIORRAFIA, allo stesso modo della sutura delle lacerazioni             perineali spontanee, merita tutte le attenzioni di un atto chirurgico vero e proprio </a:t>
            </a:r>
            <a:endParaRPr lang="it-IT" sz="2200" dirty="0" smtClean="0">
              <a:solidFill>
                <a:schemeClr val="tx1">
                  <a:lumMod val="50000"/>
                </a:schemeClr>
              </a:solidFill>
              <a:latin typeface="Book Antiqua" panose="02040602050305030304"/>
            </a:endParaRPr>
          </a:p>
          <a:p>
            <a:endParaRPr lang="it-IT" dirty="0"/>
          </a:p>
        </p:txBody>
      </p:sp>
      <p:sp>
        <p:nvSpPr>
          <p:cNvPr id="5" name="Segnaposto piè di pagina 4"/>
          <p:cNvSpPr>
            <a:spLocks noGrp="1"/>
          </p:cNvSpPr>
          <p:nvPr>
            <p:ph type="ftr" sz="quarter" idx="11"/>
          </p:nvPr>
        </p:nvSpPr>
        <p:spPr/>
        <p:txBody>
          <a:bodyPr/>
          <a:lstStyle/>
          <a:p>
            <a:pPr rtl="0"/>
            <a:r>
              <a:rPr lang="it-IT" dirty="0" err="1" smtClean="0"/>
              <a:t>Ost.Bondavalli</a:t>
            </a:r>
            <a:r>
              <a:rPr lang="it-IT" dirty="0" smtClean="0"/>
              <a:t> rosa - </a:t>
            </a:r>
            <a:r>
              <a:rPr lang="it-IT" dirty="0" err="1" smtClean="0"/>
              <a:t>Ost.Michelini</a:t>
            </a:r>
            <a:r>
              <a:rPr lang="it-IT" dirty="0" smtClean="0"/>
              <a:t>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4095" y="259307"/>
            <a:ext cx="10058400" cy="786429"/>
          </a:xfrm>
        </p:spPr>
        <p:txBody>
          <a:bodyPr>
            <a:normAutofit/>
          </a:bodyPr>
          <a:lstStyle/>
          <a:p>
            <a:pPr algn="ctr"/>
            <a:r>
              <a:rPr lang="it-IT" sz="3200" b="1" i="1" dirty="0" smtClean="0">
                <a:solidFill>
                  <a:schemeClr val="accent5">
                    <a:lumMod val="75000"/>
                  </a:schemeClr>
                </a:solidFill>
                <a:latin typeface="Century Schoolbook" pitchFamily="18" charset="0"/>
              </a:rPr>
              <a:t>Prevenzione  perineale nel periodo espulsivo</a:t>
            </a:r>
            <a:endParaRPr lang="it-IT" sz="3200" b="1" i="1" dirty="0">
              <a:solidFill>
                <a:schemeClr val="accent5">
                  <a:lumMod val="75000"/>
                </a:schemeClr>
              </a:solidFill>
              <a:latin typeface="Century Schoolbook" pitchFamily="18" charset="0"/>
            </a:endParaRPr>
          </a:p>
        </p:txBody>
      </p:sp>
      <p:sp>
        <p:nvSpPr>
          <p:cNvPr id="3" name="Segnaposto contenuto 2"/>
          <p:cNvSpPr>
            <a:spLocks noGrp="1"/>
          </p:cNvSpPr>
          <p:nvPr>
            <p:ph idx="1"/>
          </p:nvPr>
        </p:nvSpPr>
        <p:spPr>
          <a:xfrm>
            <a:off x="266700" y="1905002"/>
            <a:ext cx="7353300" cy="1752598"/>
          </a:xfrm>
        </p:spPr>
        <p:txBody>
          <a:bodyPr>
            <a:normAutofit lnSpcReduction="10000"/>
          </a:bodyPr>
          <a:lstStyle/>
          <a:p>
            <a:r>
              <a:rPr lang="it-IT" dirty="0" smtClean="0">
                <a:solidFill>
                  <a:schemeClr val="bg2">
                    <a:lumMod val="10000"/>
                  </a:schemeClr>
                </a:solidFill>
                <a:latin typeface="Century Schoolbook" pitchFamily="18" charset="0"/>
              </a:rPr>
              <a:t>Stiramento </a:t>
            </a:r>
            <a:r>
              <a:rPr lang="it-IT" dirty="0">
                <a:solidFill>
                  <a:schemeClr val="bg2">
                    <a:lumMod val="10000"/>
                  </a:schemeClr>
                </a:solidFill>
                <a:latin typeface="Century Schoolbook" pitchFamily="18" charset="0"/>
              </a:rPr>
              <a:t>del perineo posteriore</a:t>
            </a:r>
            <a:endParaRPr lang="it-IT" dirty="0">
              <a:solidFill>
                <a:schemeClr val="bg2">
                  <a:lumMod val="10000"/>
                </a:schemeClr>
              </a:solidFill>
              <a:latin typeface="Century Schoolbook" pitchFamily="18" charset="0"/>
            </a:endParaRPr>
          </a:p>
          <a:p>
            <a:r>
              <a:rPr lang="it-IT" dirty="0" smtClean="0">
                <a:solidFill>
                  <a:schemeClr val="bg2">
                    <a:lumMod val="10000"/>
                  </a:schemeClr>
                </a:solidFill>
                <a:latin typeface="Century Schoolbook" pitchFamily="18" charset="0"/>
              </a:rPr>
              <a:t> </a:t>
            </a:r>
            <a:r>
              <a:rPr lang="it-IT" dirty="0">
                <a:solidFill>
                  <a:schemeClr val="bg2">
                    <a:lumMod val="10000"/>
                  </a:schemeClr>
                </a:solidFill>
                <a:latin typeface="Century Schoolbook" pitchFamily="18" charset="0"/>
              </a:rPr>
              <a:t>Aumento della distanza ano-vulvare</a:t>
            </a:r>
            <a:endParaRPr lang="it-IT" dirty="0">
              <a:solidFill>
                <a:schemeClr val="bg2">
                  <a:lumMod val="10000"/>
                </a:schemeClr>
              </a:solidFill>
              <a:latin typeface="Century Schoolbook" pitchFamily="18" charset="0"/>
            </a:endParaRPr>
          </a:p>
          <a:p>
            <a:r>
              <a:rPr lang="it-IT" dirty="0" smtClean="0">
                <a:solidFill>
                  <a:schemeClr val="bg2">
                    <a:lumMod val="10000"/>
                  </a:schemeClr>
                </a:solidFill>
                <a:latin typeface="Century Schoolbook" pitchFamily="18" charset="0"/>
              </a:rPr>
              <a:t>Spostamento </a:t>
            </a:r>
            <a:r>
              <a:rPr lang="it-IT" dirty="0">
                <a:solidFill>
                  <a:schemeClr val="bg2">
                    <a:lumMod val="10000"/>
                  </a:schemeClr>
                </a:solidFill>
                <a:latin typeface="Century Schoolbook" pitchFamily="18" charset="0"/>
              </a:rPr>
              <a:t>in avanti del nucleo fibroso del perineo e indietro del </a:t>
            </a:r>
            <a:r>
              <a:rPr lang="it-IT" dirty="0" smtClean="0">
                <a:solidFill>
                  <a:schemeClr val="bg2">
                    <a:lumMod val="10000"/>
                  </a:schemeClr>
                </a:solidFill>
                <a:latin typeface="Century Schoolbook" pitchFamily="18" charset="0"/>
              </a:rPr>
              <a:t>coccige</a:t>
            </a:r>
            <a:endParaRPr lang="it-IT" dirty="0" smtClean="0">
              <a:solidFill>
                <a:schemeClr val="bg2">
                  <a:lumMod val="10000"/>
                </a:schemeClr>
              </a:solidFill>
              <a:latin typeface="Century Schoolbook" pitchFamily="18" charset="0"/>
            </a:endParaRPr>
          </a:p>
          <a:p>
            <a:endParaRPr lang="it-IT" dirty="0"/>
          </a:p>
          <a:p>
            <a:endParaRPr lang="it-IT" dirty="0"/>
          </a:p>
        </p:txBody>
      </p:sp>
      <p:sp>
        <p:nvSpPr>
          <p:cNvPr id="4" name="Segnaposto numero diapositiva 3"/>
          <p:cNvSpPr>
            <a:spLocks noGrp="1"/>
          </p:cNvSpPr>
          <p:nvPr>
            <p:ph type="sldNum" sz="quarter" idx="12"/>
          </p:nvPr>
        </p:nvSpPr>
        <p:spPr/>
        <p:txBody>
          <a:bodyPr/>
          <a:lstStyle/>
          <a:p>
            <a:pPr rtl="0"/>
            <a:fld id="{E31375A4-56A4-47D6-9801-1991572033F7}" type="slidenum">
              <a:rPr lang="it-IT" smtClean="0"/>
            </a:fld>
            <a:endParaRPr lang="it-IT" dirty="0"/>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3587" y="3676082"/>
            <a:ext cx="4067176" cy="2502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988" y="1195384"/>
            <a:ext cx="2990852" cy="4480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egnaposto piè di pagina 4"/>
          <p:cNvSpPr>
            <a:spLocks noGrp="1"/>
          </p:cNvSpPr>
          <p:nvPr>
            <p:ph type="ftr" sz="quarter" idx="11"/>
          </p:nvPr>
        </p:nvSpPr>
        <p:spPr>
          <a:xfrm>
            <a:off x="2422849" y="6400800"/>
            <a:ext cx="7315200" cy="228600"/>
          </a:xfrm>
        </p:spPr>
        <p:txBody>
          <a:bodyPr/>
          <a:lstStyle/>
          <a:p>
            <a:pPr rtl="0"/>
            <a:r>
              <a:rPr lang="it-IT" dirty="0" err="1" smtClean="0"/>
              <a:t>Ost.Bondavalli</a:t>
            </a:r>
            <a:r>
              <a:rPr lang="it-IT" dirty="0" smtClean="0"/>
              <a:t> rosa - </a:t>
            </a:r>
            <a:r>
              <a:rPr lang="it-IT" dirty="0" err="1" smtClean="0"/>
              <a:t>Ost.Michelini</a:t>
            </a:r>
            <a:r>
              <a:rPr lang="it-IT" dirty="0" smtClean="0"/>
              <a:t>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39504" y="272956"/>
            <a:ext cx="10058400" cy="854668"/>
          </a:xfrm>
        </p:spPr>
        <p:txBody>
          <a:bodyPr>
            <a:normAutofit/>
          </a:bodyPr>
          <a:lstStyle/>
          <a:p>
            <a:pPr algn="ctr"/>
            <a:r>
              <a:rPr lang="it-IT" sz="3200" b="1" i="1" dirty="0">
                <a:solidFill>
                  <a:schemeClr val="accent5">
                    <a:lumMod val="75000"/>
                  </a:schemeClr>
                </a:solidFill>
                <a:latin typeface="Century Schoolbook" pitchFamily="18" charset="0"/>
              </a:rPr>
              <a:t>Prevenzione del danno perineale in </a:t>
            </a:r>
            <a:r>
              <a:rPr lang="it-IT" sz="3200" b="1" i="1" dirty="0" smtClean="0">
                <a:solidFill>
                  <a:schemeClr val="accent5">
                    <a:lumMod val="75000"/>
                  </a:schemeClr>
                </a:solidFill>
                <a:latin typeface="Century Schoolbook" pitchFamily="18" charset="0"/>
              </a:rPr>
              <a:t>puerperio</a:t>
            </a:r>
            <a:endParaRPr lang="it-IT" sz="3200" b="1" i="1" dirty="0">
              <a:solidFill>
                <a:schemeClr val="accent5">
                  <a:lumMod val="75000"/>
                </a:schemeClr>
              </a:solidFill>
              <a:latin typeface="Century Schoolbook" pitchFamily="18" charset="0"/>
            </a:endParaRPr>
          </a:p>
        </p:txBody>
      </p:sp>
      <p:sp>
        <p:nvSpPr>
          <p:cNvPr id="3" name="Segnaposto contenuto 2"/>
          <p:cNvSpPr>
            <a:spLocks noGrp="1"/>
          </p:cNvSpPr>
          <p:nvPr>
            <p:ph idx="1"/>
          </p:nvPr>
        </p:nvSpPr>
        <p:spPr>
          <a:xfrm>
            <a:off x="1066800" y="1632046"/>
            <a:ext cx="10058400" cy="4267200"/>
          </a:xfrm>
        </p:spPr>
        <p:txBody>
          <a:bodyPr>
            <a:normAutofit/>
          </a:bodyPr>
          <a:lstStyle/>
          <a:p>
            <a:endParaRPr lang="it-IT" sz="1200" b="0" dirty="0">
              <a:solidFill>
                <a:srgbClr val="000000"/>
              </a:solidFill>
              <a:latin typeface="Book Antiqua" panose="02040602050305030304"/>
            </a:endParaRPr>
          </a:p>
          <a:p>
            <a:pPr marL="0" indent="0" algn="ctr">
              <a:buNone/>
            </a:pPr>
            <a:r>
              <a:rPr lang="it-IT" dirty="0" smtClean="0">
                <a:solidFill>
                  <a:schemeClr val="accent5">
                    <a:lumMod val="50000"/>
                  </a:schemeClr>
                </a:solidFill>
                <a:latin typeface="Book Antiqua" panose="02040602050305030304"/>
              </a:rPr>
              <a:t> </a:t>
            </a:r>
            <a:r>
              <a:rPr lang="it-IT" sz="2800" b="1" dirty="0" smtClean="0">
                <a:solidFill>
                  <a:schemeClr val="accent5">
                    <a:lumMod val="50000"/>
                  </a:schemeClr>
                </a:solidFill>
                <a:latin typeface="Book Antiqua" panose="02040602050305030304" pitchFamily="18" charset="0"/>
              </a:rPr>
              <a:t>Il PUERPERIO </a:t>
            </a:r>
            <a:endParaRPr lang="it-IT" sz="2800" b="1" dirty="0" smtClean="0">
              <a:solidFill>
                <a:schemeClr val="accent5">
                  <a:lumMod val="50000"/>
                </a:schemeClr>
              </a:solidFill>
              <a:latin typeface="Book Antiqua" panose="02040602050305030304" pitchFamily="18" charset="0"/>
            </a:endParaRPr>
          </a:p>
          <a:p>
            <a:pPr marL="0" indent="0">
              <a:buNone/>
            </a:pPr>
            <a:r>
              <a:rPr lang="it-IT" dirty="0" smtClean="0">
                <a:solidFill>
                  <a:schemeClr val="tx2">
                    <a:lumMod val="85000"/>
                    <a:lumOff val="15000"/>
                  </a:schemeClr>
                </a:solidFill>
                <a:latin typeface="Book Antiqua" panose="02040602050305030304" pitchFamily="18" charset="0"/>
              </a:rPr>
              <a:t>è come momento indispensabile per la prevenzione del danno perineale, mentre la puerpera è ospite nel reparto di ostetricia si possono attivare programmi di attenzione al perineo</a:t>
            </a:r>
            <a:endParaRPr lang="it-IT" dirty="0" smtClean="0">
              <a:solidFill>
                <a:schemeClr val="tx2">
                  <a:lumMod val="85000"/>
                  <a:lumOff val="15000"/>
                </a:schemeClr>
              </a:solidFill>
              <a:latin typeface="Book Antiqua" panose="02040602050305030304" pitchFamily="18" charset="0"/>
            </a:endParaRPr>
          </a:p>
          <a:p>
            <a:endParaRPr lang="it-IT" sz="2400" b="0" dirty="0" smtClean="0">
              <a:solidFill>
                <a:srgbClr val="000000"/>
              </a:solidFill>
              <a:effectLst>
                <a:outerShdw blurRad="38100" dist="38100" dir="2700000" algn="tl">
                  <a:srgbClr val="000000">
                    <a:alpha val="43137"/>
                  </a:srgbClr>
                </a:outerShdw>
              </a:effectLst>
              <a:latin typeface="Book Antiqua" panose="02040602050305030304" pitchFamily="18" charset="0"/>
            </a:endParaRPr>
          </a:p>
          <a:p>
            <a:endParaRPr lang="it-IT" sz="2400" b="0" dirty="0" smtClean="0">
              <a:latin typeface="Book Antiqua" panose="02040602050305030304"/>
            </a:endParaRPr>
          </a:p>
          <a:p>
            <a:endParaRPr lang="it-IT" sz="2400" b="0" dirty="0" smtClean="0">
              <a:latin typeface="Book Antiqua" panose="02040602050305030304"/>
            </a:endParaRPr>
          </a:p>
          <a:p>
            <a:endParaRPr lang="it-IT" dirty="0" smtClean="0"/>
          </a:p>
        </p:txBody>
      </p:sp>
      <p:sp>
        <p:nvSpPr>
          <p:cNvPr id="5" name="Segnaposto piè di pagina 4"/>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68400" y="0"/>
            <a:ext cx="10058400" cy="1188720"/>
          </a:xfrm>
        </p:spPr>
        <p:txBody>
          <a:bodyPr>
            <a:normAutofit/>
          </a:bodyPr>
          <a:lstStyle/>
          <a:p>
            <a:pPr algn="ctr"/>
            <a:r>
              <a:rPr lang="it-IT" sz="3200" b="1" i="1" dirty="0">
                <a:solidFill>
                  <a:schemeClr val="accent5">
                    <a:lumMod val="75000"/>
                  </a:schemeClr>
                </a:solidFill>
                <a:latin typeface="Century Schoolbook" pitchFamily="18" charset="0"/>
              </a:rPr>
              <a:t>Prevenzione del danno perineale in puerperio</a:t>
            </a:r>
            <a:endParaRPr lang="it-IT" sz="3200" b="1" i="1" dirty="0">
              <a:solidFill>
                <a:schemeClr val="accent5">
                  <a:lumMod val="75000"/>
                </a:schemeClr>
              </a:solidFill>
              <a:latin typeface="Century Schoolbook" pitchFamily="18" charset="0"/>
            </a:endParaRPr>
          </a:p>
        </p:txBody>
      </p:sp>
      <p:sp>
        <p:nvSpPr>
          <p:cNvPr id="3" name="Segnaposto contenuto 2"/>
          <p:cNvSpPr>
            <a:spLocks noGrp="1"/>
          </p:cNvSpPr>
          <p:nvPr>
            <p:ph idx="1"/>
          </p:nvPr>
        </p:nvSpPr>
        <p:spPr>
          <a:xfrm>
            <a:off x="609600" y="1484785"/>
            <a:ext cx="10160000" cy="4641379"/>
          </a:xfrm>
        </p:spPr>
        <p:txBody>
          <a:bodyPr>
            <a:normAutofit/>
          </a:bodyPr>
          <a:lstStyle/>
          <a:p>
            <a:r>
              <a:rPr lang="it-IT" dirty="0" smtClean="0">
                <a:solidFill>
                  <a:schemeClr val="tx2"/>
                </a:solidFill>
                <a:latin typeface="Book Antiqua" panose="02040602050305030304"/>
              </a:rPr>
              <a:t>CURE </a:t>
            </a:r>
            <a:r>
              <a:rPr lang="it-IT" dirty="0">
                <a:solidFill>
                  <a:schemeClr val="tx2"/>
                </a:solidFill>
                <a:latin typeface="Book Antiqua" panose="02040602050305030304"/>
              </a:rPr>
              <a:t>IGIENICHE PERINEALI </a:t>
            </a:r>
            <a:r>
              <a:rPr lang="it-IT" dirty="0" smtClean="0">
                <a:solidFill>
                  <a:schemeClr val="tx2"/>
                </a:solidFill>
                <a:latin typeface="Book Antiqua" panose="02040602050305030304"/>
              </a:rPr>
              <a:t>: </a:t>
            </a:r>
            <a:r>
              <a:rPr lang="it-IT" i="1" dirty="0" smtClean="0">
                <a:solidFill>
                  <a:schemeClr val="tx2"/>
                </a:solidFill>
                <a:latin typeface="Book Antiqua" panose="02040602050305030304"/>
              </a:rPr>
              <a:t>Prevenire </a:t>
            </a:r>
            <a:r>
              <a:rPr lang="it-IT" i="1" dirty="0">
                <a:solidFill>
                  <a:schemeClr val="tx2"/>
                </a:solidFill>
                <a:latin typeface="Book Antiqua" panose="02040602050305030304"/>
              </a:rPr>
              <a:t>le infezioni perineali </a:t>
            </a:r>
            <a:r>
              <a:rPr lang="it-IT" i="1" dirty="0" smtClean="0">
                <a:solidFill>
                  <a:schemeClr val="tx2"/>
                </a:solidFill>
                <a:latin typeface="Book Antiqua" panose="02040602050305030304"/>
              </a:rPr>
              <a:t>Istruire </a:t>
            </a:r>
            <a:r>
              <a:rPr lang="it-IT" i="1" dirty="0">
                <a:solidFill>
                  <a:schemeClr val="tx2"/>
                </a:solidFill>
                <a:latin typeface="Book Antiqua" panose="02040602050305030304"/>
              </a:rPr>
              <a:t>la puerpera sulla corretta igiene personale </a:t>
            </a:r>
            <a:endParaRPr lang="it-IT" sz="1600" b="0" dirty="0">
              <a:solidFill>
                <a:schemeClr val="tx2"/>
              </a:solidFill>
              <a:latin typeface="Book Antiqua" panose="02040602050305030304"/>
            </a:endParaRPr>
          </a:p>
          <a:p>
            <a:r>
              <a:rPr lang="it-IT" dirty="0">
                <a:solidFill>
                  <a:schemeClr val="tx2"/>
                </a:solidFill>
                <a:latin typeface="Book Antiqua" panose="02040602050305030304"/>
              </a:rPr>
              <a:t>CONTROLLO DEL DOLORE </a:t>
            </a:r>
            <a:r>
              <a:rPr lang="it-IT" dirty="0" smtClean="0">
                <a:solidFill>
                  <a:schemeClr val="tx2"/>
                </a:solidFill>
                <a:latin typeface="Book Antiqua" panose="02040602050305030304"/>
              </a:rPr>
              <a:t>: </a:t>
            </a:r>
            <a:r>
              <a:rPr lang="it-IT" i="1" dirty="0" smtClean="0">
                <a:solidFill>
                  <a:schemeClr val="tx2"/>
                </a:solidFill>
                <a:latin typeface="Book Antiqua" panose="02040602050305030304"/>
              </a:rPr>
              <a:t>Migliorare </a:t>
            </a:r>
            <a:r>
              <a:rPr lang="it-IT" i="1" dirty="0">
                <a:solidFill>
                  <a:schemeClr val="tx2"/>
                </a:solidFill>
                <a:latin typeface="Book Antiqua" panose="02040602050305030304"/>
              </a:rPr>
              <a:t>la </a:t>
            </a:r>
            <a:r>
              <a:rPr lang="it-IT" i="1" dirty="0" err="1">
                <a:solidFill>
                  <a:schemeClr val="tx2"/>
                </a:solidFill>
                <a:latin typeface="Book Antiqua" panose="02040602050305030304"/>
              </a:rPr>
              <a:t>mobilita’</a:t>
            </a:r>
            <a:r>
              <a:rPr lang="it-IT" i="1" dirty="0">
                <a:solidFill>
                  <a:schemeClr val="tx2"/>
                </a:solidFill>
                <a:latin typeface="Book Antiqua" panose="02040602050305030304"/>
              </a:rPr>
              <a:t> perineale per facilitare la </a:t>
            </a:r>
            <a:r>
              <a:rPr lang="it-IT" i="1" dirty="0" smtClean="0">
                <a:solidFill>
                  <a:schemeClr val="tx2"/>
                </a:solidFill>
                <a:latin typeface="Book Antiqua" panose="02040602050305030304"/>
              </a:rPr>
              <a:t>rivascolarizzazione </a:t>
            </a:r>
            <a:r>
              <a:rPr lang="it-IT" i="1" dirty="0">
                <a:solidFill>
                  <a:schemeClr val="tx2"/>
                </a:solidFill>
                <a:latin typeface="Book Antiqua" panose="02040602050305030304"/>
              </a:rPr>
              <a:t>e </a:t>
            </a:r>
            <a:r>
              <a:rPr lang="it-IT" i="1" dirty="0" smtClean="0">
                <a:solidFill>
                  <a:schemeClr val="tx2"/>
                </a:solidFill>
                <a:latin typeface="Book Antiqua" panose="02040602050305030304"/>
              </a:rPr>
              <a:t>la </a:t>
            </a:r>
            <a:r>
              <a:rPr lang="it-IT" i="1" dirty="0" err="1" smtClean="0">
                <a:solidFill>
                  <a:schemeClr val="tx2"/>
                </a:solidFill>
                <a:latin typeface="Book Antiqua" panose="02040602050305030304"/>
              </a:rPr>
              <a:t>reinnervazione</a:t>
            </a:r>
            <a:endParaRPr lang="it-IT" sz="1600" b="0" dirty="0">
              <a:solidFill>
                <a:schemeClr val="tx2"/>
              </a:solidFill>
              <a:latin typeface="Book Antiqua" panose="02040602050305030304"/>
            </a:endParaRPr>
          </a:p>
          <a:p>
            <a:r>
              <a:rPr lang="it-IT" dirty="0">
                <a:solidFill>
                  <a:schemeClr val="tx2"/>
                </a:solidFill>
                <a:latin typeface="Book Antiqua" panose="02040602050305030304"/>
              </a:rPr>
              <a:t>SORVEGLIANZA PERINEALE </a:t>
            </a:r>
            <a:r>
              <a:rPr lang="it-IT" b="0" dirty="0" smtClean="0">
                <a:solidFill>
                  <a:schemeClr val="tx2"/>
                </a:solidFill>
                <a:latin typeface="Book Antiqua" panose="02040602050305030304"/>
              </a:rPr>
              <a:t>: </a:t>
            </a:r>
            <a:r>
              <a:rPr lang="it-IT" i="1" dirty="0" smtClean="0">
                <a:solidFill>
                  <a:schemeClr val="tx2"/>
                </a:solidFill>
                <a:latin typeface="Book Antiqua" panose="02040602050305030304"/>
              </a:rPr>
              <a:t>Prevenire </a:t>
            </a:r>
            <a:r>
              <a:rPr lang="it-IT" i="1" dirty="0">
                <a:solidFill>
                  <a:schemeClr val="tx2"/>
                </a:solidFill>
                <a:latin typeface="Book Antiqua" panose="02040602050305030304"/>
              </a:rPr>
              <a:t>eventuali complicanze </a:t>
            </a:r>
            <a:r>
              <a:rPr lang="it-IT" i="1" dirty="0" smtClean="0">
                <a:solidFill>
                  <a:schemeClr val="tx2"/>
                </a:solidFill>
                <a:latin typeface="Book Antiqua" panose="02040602050305030304"/>
              </a:rPr>
              <a:t>perineale</a:t>
            </a:r>
            <a:endParaRPr lang="it-IT" sz="1600" b="0" dirty="0">
              <a:solidFill>
                <a:schemeClr val="tx2"/>
              </a:solidFill>
              <a:latin typeface="Book Antiqua" panose="02040602050305030304"/>
            </a:endParaRPr>
          </a:p>
          <a:p>
            <a:r>
              <a:rPr lang="it-IT" dirty="0">
                <a:solidFill>
                  <a:schemeClr val="tx2"/>
                </a:solidFill>
                <a:latin typeface="Book Antiqua" panose="02040602050305030304"/>
              </a:rPr>
              <a:t>INCONTRI </a:t>
            </a:r>
            <a:r>
              <a:rPr lang="it-IT" dirty="0" smtClean="0">
                <a:solidFill>
                  <a:schemeClr val="tx2"/>
                </a:solidFill>
                <a:latin typeface="Book Antiqua" panose="02040602050305030304"/>
              </a:rPr>
              <a:t>COLLETTIVI: </a:t>
            </a:r>
            <a:r>
              <a:rPr lang="it-IT" i="1" dirty="0" smtClean="0">
                <a:solidFill>
                  <a:schemeClr val="tx2"/>
                </a:solidFill>
                <a:latin typeface="Book Antiqua" panose="02040602050305030304"/>
              </a:rPr>
              <a:t>Avere </a:t>
            </a:r>
            <a:r>
              <a:rPr lang="it-IT" i="1" dirty="0">
                <a:solidFill>
                  <a:schemeClr val="tx2"/>
                </a:solidFill>
                <a:latin typeface="Book Antiqua" panose="02040602050305030304"/>
              </a:rPr>
              <a:t>un momento di confronto ed </a:t>
            </a:r>
            <a:r>
              <a:rPr lang="it-IT" i="1" dirty="0" smtClean="0">
                <a:solidFill>
                  <a:schemeClr val="tx2"/>
                </a:solidFill>
                <a:latin typeface="Book Antiqua" panose="02040602050305030304"/>
              </a:rPr>
              <a:t>un </a:t>
            </a:r>
            <a:r>
              <a:rPr lang="it-IT" i="1" dirty="0">
                <a:solidFill>
                  <a:schemeClr val="tx2"/>
                </a:solidFill>
                <a:latin typeface="Book Antiqua" panose="02040602050305030304"/>
              </a:rPr>
              <a:t>passaggio di informazioni alle </a:t>
            </a:r>
            <a:r>
              <a:rPr lang="it-IT" i="1" dirty="0" smtClean="0">
                <a:solidFill>
                  <a:schemeClr val="tx2"/>
                </a:solidFill>
                <a:latin typeface="Book Antiqua" panose="02040602050305030304"/>
              </a:rPr>
              <a:t>puerpere</a:t>
            </a:r>
            <a:endParaRPr lang="it-IT" sz="1600" b="0" dirty="0">
              <a:solidFill>
                <a:schemeClr val="tx2"/>
              </a:solidFill>
              <a:latin typeface="Book Antiqua" panose="02040602050305030304"/>
            </a:endParaRPr>
          </a:p>
          <a:p>
            <a:r>
              <a:rPr lang="it-IT" dirty="0">
                <a:solidFill>
                  <a:schemeClr val="tx2"/>
                </a:solidFill>
                <a:latin typeface="Book Antiqua" panose="02040602050305030304"/>
              </a:rPr>
              <a:t>VALUTAZIONE DEL RISCHIO PERINEALE E COMPILAZIONE DELLA CARTA PERINEALE </a:t>
            </a:r>
            <a:r>
              <a:rPr lang="it-IT" dirty="0" smtClean="0">
                <a:solidFill>
                  <a:schemeClr val="tx2"/>
                </a:solidFill>
                <a:latin typeface="Book Antiqua" panose="02040602050305030304"/>
              </a:rPr>
              <a:t> :</a:t>
            </a:r>
            <a:r>
              <a:rPr lang="it-IT" i="1" dirty="0" smtClean="0">
                <a:solidFill>
                  <a:schemeClr val="tx2"/>
                </a:solidFill>
                <a:latin typeface="Book Antiqua" panose="02040602050305030304"/>
              </a:rPr>
              <a:t>Selezionare </a:t>
            </a:r>
            <a:r>
              <a:rPr lang="it-IT" i="1" dirty="0">
                <a:solidFill>
                  <a:schemeClr val="tx2"/>
                </a:solidFill>
                <a:latin typeface="Book Antiqua" panose="02040602050305030304"/>
              </a:rPr>
              <a:t>le puerpere a rischio </a:t>
            </a:r>
            <a:r>
              <a:rPr lang="it-IT" i="1" dirty="0" smtClean="0">
                <a:solidFill>
                  <a:schemeClr val="tx2"/>
                </a:solidFill>
                <a:latin typeface="Book Antiqua" panose="02040602050305030304"/>
              </a:rPr>
              <a:t>o </a:t>
            </a:r>
            <a:r>
              <a:rPr lang="it-IT" i="1" dirty="0">
                <a:solidFill>
                  <a:schemeClr val="tx2"/>
                </a:solidFill>
                <a:latin typeface="Book Antiqua" panose="02040602050305030304"/>
              </a:rPr>
              <a:t>che </a:t>
            </a:r>
            <a:r>
              <a:rPr lang="it-IT" i="1" dirty="0" err="1">
                <a:solidFill>
                  <a:schemeClr val="tx2"/>
                </a:solidFill>
                <a:latin typeface="Book Antiqua" panose="02040602050305030304"/>
              </a:rPr>
              <a:t>gia’</a:t>
            </a:r>
            <a:r>
              <a:rPr lang="it-IT" i="1" dirty="0">
                <a:solidFill>
                  <a:schemeClr val="tx2"/>
                </a:solidFill>
                <a:latin typeface="Book Antiqua" panose="02040602050305030304"/>
              </a:rPr>
              <a:t> presentano sintomi disfunzionali perineali </a:t>
            </a:r>
            <a:endParaRPr lang="it-IT" i="1" dirty="0" smtClean="0">
              <a:solidFill>
                <a:schemeClr val="tx2"/>
              </a:solidFill>
              <a:latin typeface="Book Antiqua" panose="02040602050305030304"/>
            </a:endParaRPr>
          </a:p>
          <a:p>
            <a:endParaRPr lang="it-IT" i="1" dirty="0" smtClean="0">
              <a:latin typeface="Book Antiqua" panose="02040602050305030304"/>
            </a:endParaRPr>
          </a:p>
          <a:p>
            <a:endParaRPr lang="it-IT" dirty="0"/>
          </a:p>
        </p:txBody>
      </p:sp>
      <p:sp>
        <p:nvSpPr>
          <p:cNvPr id="5" name="Segnaposto piè di pagina 4"/>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30322" y="1331796"/>
            <a:ext cx="10058400" cy="4267200"/>
          </a:xfrm>
        </p:spPr>
        <p:txBody>
          <a:bodyPr/>
          <a:lstStyle/>
          <a:p>
            <a:endParaRPr lang="it-IT" sz="1400" b="0" dirty="0">
              <a:solidFill>
                <a:srgbClr val="000000"/>
              </a:solidFill>
              <a:latin typeface="Book Antiqua" panose="02040602050305030304"/>
            </a:endParaRPr>
          </a:p>
          <a:p>
            <a:pPr algn="ctr">
              <a:buNone/>
            </a:pPr>
            <a:r>
              <a:rPr lang="it-IT" sz="2400" b="1" i="1" dirty="0">
                <a:solidFill>
                  <a:schemeClr val="tx2"/>
                </a:solidFill>
                <a:latin typeface="Book Antiqua" panose="02040602050305030304"/>
              </a:rPr>
              <a:t>CARTA DEL PERINEO </a:t>
            </a:r>
            <a:endParaRPr lang="it-IT" sz="2400" b="1" i="1" dirty="0" smtClean="0">
              <a:solidFill>
                <a:schemeClr val="tx2"/>
              </a:solidFill>
              <a:latin typeface="Book Antiqua" panose="02040602050305030304"/>
            </a:endParaRPr>
          </a:p>
          <a:p>
            <a:pPr algn="ctr">
              <a:buNone/>
            </a:pPr>
            <a:endParaRPr lang="it-IT" sz="1200" b="1" dirty="0">
              <a:solidFill>
                <a:schemeClr val="tx2"/>
              </a:solidFill>
              <a:latin typeface="Book Antiqua" panose="02040602050305030304"/>
            </a:endParaRPr>
          </a:p>
          <a:p>
            <a:r>
              <a:rPr lang="it-IT" b="0" dirty="0">
                <a:solidFill>
                  <a:schemeClr val="tx2"/>
                </a:solidFill>
                <a:latin typeface="Book Antiqua" panose="02040602050305030304"/>
              </a:rPr>
              <a:t>E’ UNO STRUMENTO CHE FACILITA LA SUDDIVISIONE DELLE PUERPERE </a:t>
            </a:r>
            <a:r>
              <a:rPr lang="it-IT" dirty="0">
                <a:solidFill>
                  <a:schemeClr val="tx2"/>
                </a:solidFill>
                <a:latin typeface="Book Antiqua" panose="02040602050305030304"/>
              </a:rPr>
              <a:t>IN </a:t>
            </a:r>
            <a:r>
              <a:rPr lang="it-IT" dirty="0" smtClean="0">
                <a:solidFill>
                  <a:schemeClr val="tx2"/>
                </a:solidFill>
                <a:latin typeface="Book Antiqua" panose="02040602050305030304"/>
              </a:rPr>
              <a:t>CLASSI </a:t>
            </a:r>
            <a:r>
              <a:rPr lang="it-IT" dirty="0">
                <a:solidFill>
                  <a:schemeClr val="tx2"/>
                </a:solidFill>
                <a:latin typeface="Book Antiqua" panose="02040602050305030304"/>
              </a:rPr>
              <a:t>DI RISCHIO PERINEALE (R1, R2, R3) </a:t>
            </a:r>
            <a:endParaRPr lang="it-IT" dirty="0">
              <a:solidFill>
                <a:schemeClr val="tx2"/>
              </a:solidFill>
              <a:latin typeface="Book Antiqua" panose="02040602050305030304"/>
            </a:endParaRPr>
          </a:p>
          <a:p>
            <a:r>
              <a:rPr lang="it-IT" b="0" dirty="0" smtClean="0">
                <a:solidFill>
                  <a:schemeClr val="tx2"/>
                </a:solidFill>
                <a:latin typeface="Book Antiqua" panose="02040602050305030304"/>
              </a:rPr>
              <a:t>In base a dati anamnestici e di osservazione delle condizioni </a:t>
            </a:r>
            <a:r>
              <a:rPr lang="it-IT" b="0" dirty="0" err="1" smtClean="0">
                <a:solidFill>
                  <a:schemeClr val="tx2"/>
                </a:solidFill>
                <a:latin typeface="Book Antiqua" panose="02040602050305030304"/>
              </a:rPr>
              <a:t>anatomo</a:t>
            </a:r>
            <a:r>
              <a:rPr lang="it-IT" b="0" dirty="0" smtClean="0">
                <a:solidFill>
                  <a:schemeClr val="tx2"/>
                </a:solidFill>
                <a:latin typeface="Book Antiqua" panose="02040602050305030304"/>
              </a:rPr>
              <a:t>-funzionali dell’area perineale la classificazione delle puerpere è legato alla </a:t>
            </a:r>
            <a:r>
              <a:rPr lang="it-IT" b="0" u="sng" dirty="0" smtClean="0">
                <a:solidFill>
                  <a:schemeClr val="tx2"/>
                </a:solidFill>
                <a:latin typeface="Book Antiqua" panose="02040602050305030304"/>
              </a:rPr>
              <a:t>suddivisione in gruppi terapeutici </a:t>
            </a:r>
            <a:endParaRPr lang="it-IT" b="0" u="sng" dirty="0" smtClean="0">
              <a:solidFill>
                <a:schemeClr val="tx2"/>
              </a:solidFill>
              <a:latin typeface="Book Antiqua" panose="02040602050305030304"/>
            </a:endParaRPr>
          </a:p>
          <a:p>
            <a:endParaRPr lang="it-IT" u="sng" dirty="0">
              <a:solidFill>
                <a:schemeClr val="tx2"/>
              </a:solidFill>
            </a:endParaRPr>
          </a:p>
        </p:txBody>
      </p:sp>
      <p:sp>
        <p:nvSpPr>
          <p:cNvPr id="5" name="Segnaposto piè di pagina 4"/>
          <p:cNvSpPr>
            <a:spLocks noGrp="1"/>
          </p:cNvSpPr>
          <p:nvPr>
            <p:ph type="ftr" sz="quarter" idx="11"/>
          </p:nvPr>
        </p:nvSpPr>
        <p:spPr/>
        <p:txBody>
          <a:bodyPr/>
          <a:lstStyle/>
          <a:p>
            <a:pPr rtl="0"/>
            <a:r>
              <a:rPr lang="it-IT" smtClean="0"/>
              <a:t>Ost.Bondavalli rosa - Ost.Michelini Aurora</a:t>
            </a:r>
            <a:endParaRPr lang="it-IT" dirty="0"/>
          </a:p>
        </p:txBody>
      </p:sp>
      <p:sp>
        <p:nvSpPr>
          <p:cNvPr id="6" name="Titolo 1"/>
          <p:cNvSpPr>
            <a:spLocks noGrp="1"/>
          </p:cNvSpPr>
          <p:nvPr>
            <p:ph type="title"/>
          </p:nvPr>
        </p:nvSpPr>
        <p:spPr>
          <a:xfrm>
            <a:off x="957618" y="354841"/>
            <a:ext cx="10058400" cy="786429"/>
          </a:xfrm>
        </p:spPr>
        <p:txBody>
          <a:bodyPr>
            <a:normAutofit/>
          </a:bodyPr>
          <a:lstStyle/>
          <a:p>
            <a:pPr algn="ctr"/>
            <a:r>
              <a:rPr lang="it-IT" sz="3200" b="1" i="1" dirty="0">
                <a:solidFill>
                  <a:schemeClr val="accent5">
                    <a:lumMod val="75000"/>
                  </a:schemeClr>
                </a:solidFill>
                <a:latin typeface="Century Schoolbook" pitchFamily="18" charset="0"/>
              </a:rPr>
              <a:t>Prevenzione del danno perineale in puerperio</a:t>
            </a:r>
            <a:endParaRPr lang="it-IT" sz="3200" b="1" i="1" dirty="0">
              <a:solidFill>
                <a:schemeClr val="accent5">
                  <a:lumMod val="75000"/>
                </a:schemeClr>
              </a:solidFill>
              <a:latin typeface="Century Schoolbook" pitchFamily="18"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3992" y="956203"/>
            <a:ext cx="10058400" cy="1188720"/>
          </a:xfrm>
        </p:spPr>
        <p:txBody>
          <a:bodyPr>
            <a:noAutofit/>
          </a:bodyPr>
          <a:lstStyle/>
          <a:p>
            <a:pPr algn="ctr"/>
            <a:r>
              <a:rPr lang="it-IT" sz="3200" b="1" i="1" dirty="0" smtClean="0">
                <a:solidFill>
                  <a:schemeClr val="accent5">
                    <a:lumMod val="75000"/>
                  </a:schemeClr>
                </a:solidFill>
                <a:latin typeface="Century Schoolbook" pitchFamily="18" charset="0"/>
              </a:rPr>
              <a:t>Prevenzione del danno perineale</a:t>
            </a:r>
            <a:br>
              <a:rPr lang="it-IT" sz="3200" b="1" i="1" dirty="0" smtClean="0">
                <a:solidFill>
                  <a:schemeClr val="accent5">
                    <a:lumMod val="75000"/>
                  </a:schemeClr>
                </a:solidFill>
                <a:latin typeface="Century Schoolbook" pitchFamily="18" charset="0"/>
              </a:rPr>
            </a:br>
            <a:r>
              <a:rPr lang="it-IT" sz="3200" b="1" i="1" dirty="0" smtClean="0">
                <a:solidFill>
                  <a:schemeClr val="accent5">
                    <a:lumMod val="75000"/>
                  </a:schemeClr>
                </a:solidFill>
                <a:latin typeface="Century Schoolbook" pitchFamily="18" charset="0"/>
              </a:rPr>
              <a:t>PREVENZIONE PRIMARIA e pavimento pelvico</a:t>
            </a:r>
            <a:br>
              <a:rPr lang="it-IT" sz="3200" b="1" i="1" u="sng" dirty="0" smtClean="0">
                <a:solidFill>
                  <a:schemeClr val="accent5">
                    <a:lumMod val="75000"/>
                  </a:schemeClr>
                </a:solidFill>
                <a:latin typeface="Century Schoolbook" pitchFamily="18" charset="0"/>
              </a:rPr>
            </a:br>
            <a:endParaRPr lang="it-IT" sz="3200" u="sng" dirty="0">
              <a:solidFill>
                <a:schemeClr val="accent5">
                  <a:lumMod val="75000"/>
                </a:schemeClr>
              </a:solidFill>
            </a:endParaRPr>
          </a:p>
        </p:txBody>
      </p:sp>
      <p:sp>
        <p:nvSpPr>
          <p:cNvPr id="3" name="Segnaposto contenuto 2"/>
          <p:cNvSpPr>
            <a:spLocks noGrp="1"/>
          </p:cNvSpPr>
          <p:nvPr>
            <p:ph idx="1"/>
          </p:nvPr>
        </p:nvSpPr>
        <p:spPr>
          <a:xfrm>
            <a:off x="1023257" y="2209800"/>
            <a:ext cx="10058400" cy="2608942"/>
          </a:xfrm>
        </p:spPr>
        <p:txBody>
          <a:bodyPr>
            <a:normAutofit/>
          </a:bodyPr>
          <a:lstStyle/>
          <a:p>
            <a:r>
              <a:rPr lang="it-IT" sz="2800" b="1" i="1" dirty="0" smtClean="0">
                <a:solidFill>
                  <a:schemeClr val="tx1">
                    <a:lumMod val="50000"/>
                  </a:schemeClr>
                </a:solidFill>
              </a:rPr>
              <a:t>La prima vera forma di prevenzione è quella che la donna esercita su se stessa,adottando stili di vita sani che preservano la regolare funzione del Pavimento Pelvico (p.p.)</a:t>
            </a:r>
            <a:endParaRPr lang="it-IT" sz="2800" b="1" i="1" dirty="0" smtClean="0">
              <a:solidFill>
                <a:schemeClr val="tx1">
                  <a:lumMod val="50000"/>
                </a:schemeClr>
              </a:solidFill>
            </a:endParaRPr>
          </a:p>
        </p:txBody>
      </p:sp>
      <p:pic>
        <p:nvPicPr>
          <p:cNvPr id="57345" name="Picture 1" descr="C:\Users\Marina\Desktop\corso PP\stile-vita-sano-riduce-rischio-ictus-donne-20455.jpg"/>
          <p:cNvPicPr>
            <a:picLocks noChangeAspect="1" noChangeArrowheads="1"/>
          </p:cNvPicPr>
          <p:nvPr/>
        </p:nvPicPr>
        <p:blipFill>
          <a:blip r:embed="rId1"/>
          <a:srcRect/>
          <a:stretch>
            <a:fillRect/>
          </a:stretch>
        </p:blipFill>
        <p:spPr bwMode="auto">
          <a:xfrm>
            <a:off x="5605764" y="3475546"/>
            <a:ext cx="4862069" cy="2891194"/>
          </a:xfrm>
          <a:prstGeom prst="rect">
            <a:avLst/>
          </a:prstGeom>
          <a:noFill/>
        </p:spPr>
      </p:pic>
      <p:sp>
        <p:nvSpPr>
          <p:cNvPr id="6" name="Segnaposto piè di pagina 5"/>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6800" y="382137"/>
            <a:ext cx="10058400" cy="772781"/>
          </a:xfrm>
        </p:spPr>
        <p:txBody>
          <a:bodyPr>
            <a:normAutofit fontScale="90000"/>
          </a:bodyPr>
          <a:lstStyle/>
          <a:p>
            <a:pPr algn="ctr"/>
            <a:r>
              <a:rPr lang="it-IT" sz="3200" b="1" i="1" dirty="0" smtClean="0">
                <a:solidFill>
                  <a:schemeClr val="accent5">
                    <a:lumMod val="75000"/>
                  </a:schemeClr>
                </a:solidFill>
                <a:latin typeface="Century Schoolbook" pitchFamily="18" charset="0"/>
              </a:rPr>
              <a:t>Prevenzione del danno perineale in menopausa</a:t>
            </a:r>
            <a:endParaRPr lang="it-IT" sz="3200" dirty="0">
              <a:latin typeface="Century Schoolbook" pitchFamily="18" charset="0"/>
            </a:endParaRPr>
          </a:p>
        </p:txBody>
      </p:sp>
      <p:sp>
        <p:nvSpPr>
          <p:cNvPr id="3" name="Segnaposto contenuto 2"/>
          <p:cNvSpPr>
            <a:spLocks noGrp="1"/>
          </p:cNvSpPr>
          <p:nvPr>
            <p:ph idx="1"/>
          </p:nvPr>
        </p:nvSpPr>
        <p:spPr/>
        <p:txBody>
          <a:bodyPr/>
          <a:lstStyle/>
          <a:p>
            <a:r>
              <a:rPr lang="it-IT" dirty="0" smtClean="0">
                <a:solidFill>
                  <a:schemeClr val="tx2"/>
                </a:solidFill>
                <a:latin typeface="Book Antiqua" panose="02040602050305030304" pitchFamily="18" charset="0"/>
              </a:rPr>
              <a:t>La menopausa è un momento critico per il pavimento pelvico femminile a causa della caduta degli ormoni e conseguente indebolimento del sistema muscolare con la comparsa di disturbi: </a:t>
            </a:r>
            <a:endParaRPr lang="it-IT" dirty="0" smtClean="0">
              <a:solidFill>
                <a:schemeClr val="tx2"/>
              </a:solidFill>
              <a:latin typeface="Book Antiqua" panose="02040602050305030304" pitchFamily="18" charset="0"/>
            </a:endParaRPr>
          </a:p>
          <a:p>
            <a:pPr>
              <a:buFont typeface="Wingdings" panose="05000000000000000000" pitchFamily="2" charset="2"/>
              <a:buChar char="ü"/>
            </a:pPr>
            <a:r>
              <a:rPr lang="it-IT" dirty="0" smtClean="0">
                <a:solidFill>
                  <a:schemeClr val="tx2"/>
                </a:solidFill>
                <a:latin typeface="Book Antiqua" panose="02040602050305030304" pitchFamily="18" charset="0"/>
              </a:rPr>
              <a:t>Incontinenza urinaria</a:t>
            </a:r>
            <a:endParaRPr lang="it-IT" dirty="0" smtClean="0">
              <a:solidFill>
                <a:schemeClr val="tx2"/>
              </a:solidFill>
              <a:latin typeface="Book Antiqua" panose="02040602050305030304" pitchFamily="18" charset="0"/>
            </a:endParaRPr>
          </a:p>
          <a:p>
            <a:pPr>
              <a:buFont typeface="Wingdings" panose="05000000000000000000" pitchFamily="2" charset="2"/>
              <a:buChar char="ü"/>
            </a:pPr>
            <a:r>
              <a:rPr lang="it-IT" dirty="0" smtClean="0">
                <a:solidFill>
                  <a:schemeClr val="tx2"/>
                </a:solidFill>
                <a:latin typeface="Book Antiqua" panose="02040602050305030304" pitchFamily="18" charset="0"/>
              </a:rPr>
              <a:t>Prolasso organi pelvici</a:t>
            </a:r>
            <a:endParaRPr lang="it-IT" dirty="0" smtClean="0">
              <a:solidFill>
                <a:schemeClr val="tx2"/>
              </a:solidFill>
              <a:latin typeface="Book Antiqua" panose="02040602050305030304" pitchFamily="18" charset="0"/>
            </a:endParaRPr>
          </a:p>
          <a:p>
            <a:pPr>
              <a:buFont typeface="Wingdings" panose="05000000000000000000" pitchFamily="2" charset="2"/>
              <a:buChar char="ü"/>
            </a:pPr>
            <a:r>
              <a:rPr lang="it-IT" dirty="0" smtClean="0">
                <a:solidFill>
                  <a:schemeClr val="tx2"/>
                </a:solidFill>
                <a:latin typeface="Book Antiqua" panose="02040602050305030304" pitchFamily="18" charset="0"/>
              </a:rPr>
              <a:t>Dispareunia</a:t>
            </a:r>
            <a:endParaRPr lang="it-IT" dirty="0" smtClean="0">
              <a:solidFill>
                <a:schemeClr val="tx2"/>
              </a:solidFill>
              <a:latin typeface="Book Antiqua" panose="02040602050305030304" pitchFamily="18" charset="0"/>
            </a:endParaRPr>
          </a:p>
          <a:p>
            <a:pPr>
              <a:buNone/>
            </a:pPr>
            <a:r>
              <a:rPr lang="it-IT" dirty="0" smtClean="0">
                <a:solidFill>
                  <a:schemeClr val="tx2"/>
                </a:solidFill>
                <a:latin typeface="Book Antiqua" panose="02040602050305030304" pitchFamily="18" charset="0"/>
              </a:rPr>
              <a:t>Per questo motivo le donne in menopausa devono mettere in atto tutti gli accorgimenti necessari per tutelare il pavimento pelvico e per non peggiorare alterazioni </a:t>
            </a:r>
            <a:r>
              <a:rPr lang="it-IT" dirty="0" err="1" smtClean="0">
                <a:solidFill>
                  <a:schemeClr val="tx2"/>
                </a:solidFill>
                <a:latin typeface="Book Antiqua" panose="02040602050305030304" pitchFamily="18" charset="0"/>
              </a:rPr>
              <a:t>gia</a:t>
            </a:r>
            <a:r>
              <a:rPr lang="it-IT" dirty="0" smtClean="0">
                <a:solidFill>
                  <a:schemeClr val="tx2"/>
                </a:solidFill>
                <a:latin typeface="Book Antiqua" panose="02040602050305030304" pitchFamily="18" charset="0"/>
              </a:rPr>
              <a:t> esistenti.</a:t>
            </a:r>
            <a:endParaRPr lang="it-IT" dirty="0">
              <a:solidFill>
                <a:schemeClr val="tx2"/>
              </a:solidFill>
              <a:latin typeface="Book Antiqua" panose="02040602050305030304" pitchFamily="18" charset="0"/>
            </a:endParaRPr>
          </a:p>
        </p:txBody>
      </p:sp>
      <p:sp>
        <p:nvSpPr>
          <p:cNvPr id="4" name="Segnaposto piè di pagina 3"/>
          <p:cNvSpPr>
            <a:spLocks noGrp="1"/>
          </p:cNvSpPr>
          <p:nvPr>
            <p:ph type="ftr" sz="quarter" idx="11"/>
          </p:nvPr>
        </p:nvSpPr>
        <p:spPr/>
        <p:txBody>
          <a:bodyPr/>
          <a:lstStyle/>
          <a:p>
            <a:pPr rtl="0"/>
            <a:r>
              <a:rPr lang="it-IT" dirty="0" err="1" smtClean="0"/>
              <a:t>Ost.Bondavalli</a:t>
            </a:r>
            <a:r>
              <a:rPr lang="it-IT" dirty="0" smtClean="0"/>
              <a:t> rosa - </a:t>
            </a:r>
            <a:r>
              <a:rPr lang="it-IT" dirty="0" err="1" smtClean="0"/>
              <a:t>Ost.Michelini</a:t>
            </a:r>
            <a:r>
              <a:rPr lang="it-IT" dirty="0" smtClean="0"/>
              <a:t>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solidFill>
                  <a:schemeClr val="accent5">
                    <a:lumMod val="75000"/>
                  </a:schemeClr>
                </a:solidFill>
                <a:latin typeface="Century Schoolbook" pitchFamily="18" charset="0"/>
              </a:rPr>
              <a:t>Prevenzione del danno perineale in menopausa</a:t>
            </a:r>
            <a:endParaRPr lang="it-IT" dirty="0"/>
          </a:p>
        </p:txBody>
      </p:sp>
      <p:sp>
        <p:nvSpPr>
          <p:cNvPr id="3" name="Segnaposto contenuto 2"/>
          <p:cNvSpPr>
            <a:spLocks noGrp="1"/>
          </p:cNvSpPr>
          <p:nvPr>
            <p:ph idx="1"/>
          </p:nvPr>
        </p:nvSpPr>
        <p:spPr/>
        <p:txBody>
          <a:bodyPr/>
          <a:lstStyle/>
          <a:p>
            <a:r>
              <a:rPr lang="it-IT" dirty="0" smtClean="0"/>
              <a:t>Le alterazioni in menopausa si associano clinicamente a disturbi del tratto </a:t>
            </a:r>
            <a:r>
              <a:rPr lang="it-IT" dirty="0" err="1" smtClean="0"/>
              <a:t>genital</a:t>
            </a:r>
            <a:endParaRPr lang="it-IT" dirty="0"/>
          </a:p>
        </p:txBody>
      </p:sp>
      <p:sp>
        <p:nvSpPr>
          <p:cNvPr id="4" name="Segnaposto piè di pagina 3"/>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86854"/>
            <a:ext cx="8013510" cy="745486"/>
          </a:xfrm>
        </p:spPr>
        <p:txBody>
          <a:bodyPr/>
          <a:lstStyle/>
          <a:p>
            <a:pPr algn="ctr"/>
            <a:r>
              <a:rPr lang="it-IT" dirty="0" smtClean="0">
                <a:latin typeface="Century Schoolbook" pitchFamily="18" charset="0"/>
              </a:rPr>
              <a:t>                       </a:t>
            </a:r>
            <a:r>
              <a:rPr lang="it-IT" b="1" dirty="0" smtClean="0">
                <a:latin typeface="Century Schoolbook" pitchFamily="18" charset="0"/>
              </a:rPr>
              <a:t>CONCLUSIONI</a:t>
            </a:r>
            <a:endParaRPr lang="it-IT" b="1" dirty="0">
              <a:latin typeface="Century Schoolbook" pitchFamily="18" charset="0"/>
            </a:endParaRPr>
          </a:p>
        </p:txBody>
      </p:sp>
      <p:sp>
        <p:nvSpPr>
          <p:cNvPr id="3" name="Segnaposto contenuto 2"/>
          <p:cNvSpPr>
            <a:spLocks noGrp="1"/>
          </p:cNvSpPr>
          <p:nvPr>
            <p:ph idx="1"/>
          </p:nvPr>
        </p:nvSpPr>
        <p:spPr>
          <a:xfrm>
            <a:off x="0" y="2269123"/>
            <a:ext cx="10058400" cy="2957970"/>
          </a:xfrm>
        </p:spPr>
        <p:txBody>
          <a:bodyPr>
            <a:normAutofit/>
          </a:bodyPr>
          <a:lstStyle/>
          <a:p>
            <a:pPr marL="0" indent="0">
              <a:buNone/>
            </a:pPr>
            <a:endParaRPr lang="it-IT" sz="3600" b="1" dirty="0" smtClean="0">
              <a:latin typeface="Georgia" panose="02040502050405020303" pitchFamily="18" charset="0"/>
            </a:endParaRPr>
          </a:p>
          <a:p>
            <a:pPr marL="0" indent="0" algn="ctr">
              <a:buNone/>
            </a:pPr>
            <a:r>
              <a:rPr lang="it-IT" sz="3200" b="1" dirty="0" smtClean="0">
                <a:solidFill>
                  <a:schemeClr val="tx2"/>
                </a:solidFill>
                <a:latin typeface="Book Antiqua" panose="02040602050305030304" pitchFamily="18" charset="0"/>
              </a:rPr>
              <a:t>Il danno perineale ostetrico non </a:t>
            </a:r>
            <a:r>
              <a:rPr lang="it-IT" sz="3200" b="1" dirty="0" err="1" smtClean="0">
                <a:solidFill>
                  <a:schemeClr val="tx2"/>
                </a:solidFill>
                <a:latin typeface="Book Antiqua" panose="02040602050305030304" pitchFamily="18" charset="0"/>
              </a:rPr>
              <a:t>puo’</a:t>
            </a:r>
            <a:r>
              <a:rPr lang="it-IT" sz="3200" b="1" dirty="0" smtClean="0">
                <a:solidFill>
                  <a:schemeClr val="tx2"/>
                </a:solidFill>
                <a:latin typeface="Book Antiqua" panose="02040602050305030304" pitchFamily="18" charset="0"/>
              </a:rPr>
              <a:t> essere evitato  ma limitato</a:t>
            </a:r>
            <a:endParaRPr lang="it-IT" sz="3200" b="1" dirty="0" smtClean="0">
              <a:solidFill>
                <a:schemeClr val="tx2"/>
              </a:solidFill>
              <a:latin typeface="Book Antiqua" panose="02040602050305030304" pitchFamily="18" charset="0"/>
            </a:endParaRPr>
          </a:p>
          <a:p>
            <a:pPr marL="0" indent="0">
              <a:buNone/>
            </a:pPr>
            <a:r>
              <a:rPr lang="it-IT" sz="3200" b="1" dirty="0" smtClean="0">
                <a:solidFill>
                  <a:schemeClr val="tx2"/>
                </a:solidFill>
                <a:latin typeface="Book Antiqua" panose="02040602050305030304" pitchFamily="18" charset="0"/>
              </a:rPr>
              <a:t>adottando strategie preventive e terapie integrate</a:t>
            </a:r>
            <a:endParaRPr lang="it-IT" sz="3200" dirty="0">
              <a:solidFill>
                <a:schemeClr val="tx2"/>
              </a:solidFill>
              <a:latin typeface="Book Antiqua" panose="02040602050305030304" pitchFamily="18" charset="0"/>
            </a:endParaRPr>
          </a:p>
        </p:txBody>
      </p:sp>
      <p:sp>
        <p:nvSpPr>
          <p:cNvPr id="4" name="Segnaposto numero diapositiva 3"/>
          <p:cNvSpPr>
            <a:spLocks noGrp="1"/>
          </p:cNvSpPr>
          <p:nvPr>
            <p:ph type="sldNum" sz="quarter" idx="12"/>
          </p:nvPr>
        </p:nvSpPr>
        <p:spPr/>
        <p:txBody>
          <a:bodyPr/>
          <a:lstStyle/>
          <a:p>
            <a:pPr rtl="0"/>
            <a:fld id="{E31375A4-56A4-47D6-9801-1991572033F7}" type="slidenum">
              <a:rPr lang="it-IT" smtClean="0"/>
            </a:fld>
            <a:endParaRPr lang="it-IT" dirty="0"/>
          </a:p>
        </p:txBody>
      </p:sp>
      <p:sp>
        <p:nvSpPr>
          <p:cNvPr id="5" name="Freccia circolare a sinistra 4"/>
          <p:cNvSpPr/>
          <p:nvPr/>
        </p:nvSpPr>
        <p:spPr>
          <a:xfrm>
            <a:off x="9906852" y="756029"/>
            <a:ext cx="1847850" cy="35623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80327" y="181478"/>
            <a:ext cx="9956800" cy="846158"/>
          </a:xfrm>
        </p:spPr>
        <p:txBody>
          <a:bodyPr>
            <a:normAutofit/>
          </a:bodyPr>
          <a:lstStyle/>
          <a:p>
            <a:pPr algn="ctr"/>
            <a:r>
              <a:rPr lang="it-IT" sz="3200" b="1" i="1" dirty="0" smtClean="0">
                <a:solidFill>
                  <a:schemeClr val="accent5">
                    <a:lumMod val="75000"/>
                  </a:schemeClr>
                </a:solidFill>
                <a:latin typeface="Century Schoolbook" pitchFamily="18" charset="0"/>
              </a:rPr>
              <a:t>Prevenzione del danno perineale</a:t>
            </a:r>
            <a:endParaRPr lang="it-IT" sz="3200" dirty="0">
              <a:solidFill>
                <a:schemeClr val="accent5">
                  <a:lumMod val="75000"/>
                </a:schemeClr>
              </a:solidFill>
            </a:endParaRPr>
          </a:p>
        </p:txBody>
      </p:sp>
      <p:sp>
        <p:nvSpPr>
          <p:cNvPr id="3" name="Segnaposto contenuto 2"/>
          <p:cNvSpPr>
            <a:spLocks noGrp="1"/>
          </p:cNvSpPr>
          <p:nvPr>
            <p:ph idx="1"/>
          </p:nvPr>
        </p:nvSpPr>
        <p:spPr/>
        <p:txBody>
          <a:bodyPr/>
          <a:lstStyle/>
          <a:p>
            <a:pPr>
              <a:lnSpc>
                <a:spcPct val="150000"/>
              </a:lnSpc>
              <a:buNone/>
            </a:pPr>
            <a:endParaRPr lang="it-IT" i="1" dirty="0" smtClean="0"/>
          </a:p>
          <a:p>
            <a:pPr>
              <a:lnSpc>
                <a:spcPct val="150000"/>
              </a:lnSpc>
              <a:buNone/>
            </a:pPr>
            <a:endParaRPr lang="it-IT" i="1" dirty="0" smtClean="0"/>
          </a:p>
          <a:p>
            <a:pPr>
              <a:lnSpc>
                <a:spcPct val="150000"/>
              </a:lnSpc>
              <a:buNone/>
            </a:pPr>
            <a:r>
              <a:rPr lang="it-IT" i="1" dirty="0" smtClean="0">
                <a:solidFill>
                  <a:schemeClr val="tx2">
                    <a:lumMod val="95000"/>
                    <a:lumOff val="5000"/>
                  </a:schemeClr>
                </a:solidFill>
              </a:rPr>
              <a:t>Ad imparare ad  </a:t>
            </a:r>
            <a:r>
              <a:rPr lang="it-IT" b="1" i="1" dirty="0" smtClean="0">
                <a:solidFill>
                  <a:schemeClr val="tx2">
                    <a:lumMod val="95000"/>
                    <a:lumOff val="5000"/>
                  </a:schemeClr>
                </a:solidFill>
              </a:rPr>
              <a:t>utilizzare strategie per</a:t>
            </a:r>
            <a:endParaRPr lang="it-IT" dirty="0" smtClean="0">
              <a:solidFill>
                <a:schemeClr val="tx2">
                  <a:lumMod val="95000"/>
                  <a:lumOff val="5000"/>
                </a:schemeClr>
              </a:solidFill>
            </a:endParaRPr>
          </a:p>
          <a:p>
            <a:endParaRPr lang="it-IT" dirty="0"/>
          </a:p>
        </p:txBody>
      </p:sp>
      <p:sp>
        <p:nvSpPr>
          <p:cNvPr id="6" name="Rettangolo arrotondato 5"/>
          <p:cNvSpPr/>
          <p:nvPr/>
        </p:nvSpPr>
        <p:spPr>
          <a:xfrm>
            <a:off x="982764" y="1579154"/>
            <a:ext cx="10217910" cy="10511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smtClean="0"/>
          </a:p>
          <a:p>
            <a:pPr algn="ctr"/>
            <a:r>
              <a:rPr lang="it-IT" sz="2800" b="1" dirty="0" smtClean="0">
                <a:solidFill>
                  <a:schemeClr val="accent6">
                    <a:lumMod val="50000"/>
                  </a:schemeClr>
                </a:solidFill>
              </a:rPr>
              <a:t>È compito</a:t>
            </a:r>
            <a:endParaRPr lang="it-IT" sz="2800" b="1" dirty="0" smtClean="0">
              <a:solidFill>
                <a:schemeClr val="accent6">
                  <a:lumMod val="50000"/>
                </a:schemeClr>
              </a:solidFill>
            </a:endParaRPr>
          </a:p>
          <a:p>
            <a:pPr algn="ctr"/>
            <a:r>
              <a:rPr lang="it-IT" sz="2800" b="1" dirty="0" smtClean="0">
                <a:solidFill>
                  <a:schemeClr val="accent6">
                    <a:lumMod val="50000"/>
                  </a:schemeClr>
                </a:solidFill>
              </a:rPr>
              <a:t>DEGLI OPERATORI SANITARI  ATTIVARE INTERVENTI PER  INFORMARE ED EDUCARE  LA DONNA </a:t>
            </a:r>
            <a:endParaRPr lang="it-IT" sz="2800" dirty="0">
              <a:solidFill>
                <a:schemeClr val="accent6">
                  <a:lumMod val="50000"/>
                </a:schemeClr>
              </a:solidFill>
            </a:endParaRPr>
          </a:p>
        </p:txBody>
      </p:sp>
      <p:sp>
        <p:nvSpPr>
          <p:cNvPr id="8" name="Freccia a destra 7"/>
          <p:cNvSpPr/>
          <p:nvPr/>
        </p:nvSpPr>
        <p:spPr>
          <a:xfrm>
            <a:off x="6663509" y="3589381"/>
            <a:ext cx="653143" cy="431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7576458" y="2743199"/>
            <a:ext cx="4151085" cy="2598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chemeClr val="tx1">
                    <a:lumMod val="75000"/>
                  </a:schemeClr>
                </a:solidFill>
              </a:rPr>
              <a:t>PREVENZIONE</a:t>
            </a:r>
            <a:endParaRPr lang="it-IT" sz="3200" b="1" dirty="0" smtClean="0">
              <a:solidFill>
                <a:schemeClr val="tx1">
                  <a:lumMod val="75000"/>
                </a:schemeClr>
              </a:solidFill>
            </a:endParaRPr>
          </a:p>
          <a:p>
            <a:pPr algn="ctr"/>
            <a:r>
              <a:rPr lang="it-IT" sz="3200" b="1" dirty="0" smtClean="0">
                <a:solidFill>
                  <a:schemeClr val="tx1">
                    <a:lumMod val="75000"/>
                  </a:schemeClr>
                </a:solidFill>
              </a:rPr>
              <a:t>RICONOSCIMENTO</a:t>
            </a:r>
            <a:endParaRPr lang="it-IT" sz="3200" b="1" dirty="0" smtClean="0">
              <a:solidFill>
                <a:schemeClr val="tx1">
                  <a:lumMod val="75000"/>
                </a:schemeClr>
              </a:solidFill>
            </a:endParaRPr>
          </a:p>
          <a:p>
            <a:pPr algn="ctr"/>
            <a:r>
              <a:rPr lang="it-IT" sz="3200" b="1" dirty="0" smtClean="0">
                <a:solidFill>
                  <a:schemeClr val="tx1">
                    <a:lumMod val="75000"/>
                  </a:schemeClr>
                </a:solidFill>
              </a:rPr>
              <a:t>CURA</a:t>
            </a:r>
            <a:endParaRPr lang="it-IT" sz="3200" b="1" dirty="0">
              <a:solidFill>
                <a:schemeClr val="tx1">
                  <a:lumMod val="75000"/>
                </a:schemeClr>
              </a:solidFill>
            </a:endParaRPr>
          </a:p>
        </p:txBody>
      </p:sp>
      <p:sp>
        <p:nvSpPr>
          <p:cNvPr id="11" name="Rettangolo 10"/>
          <p:cNvSpPr/>
          <p:nvPr/>
        </p:nvSpPr>
        <p:spPr>
          <a:xfrm>
            <a:off x="1669143" y="3802743"/>
            <a:ext cx="3889828" cy="2452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2496457" y="4905828"/>
            <a:ext cx="4601028" cy="1306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i="1" dirty="0" smtClean="0">
                <a:solidFill>
                  <a:schemeClr val="accent5">
                    <a:lumMod val="50000"/>
                  </a:schemeClr>
                </a:solidFill>
              </a:rPr>
              <a:t>Della salute del PAVIMENTO PELVICO</a:t>
            </a:r>
            <a:endParaRPr lang="it-IT" sz="3200" b="1" i="1" dirty="0">
              <a:solidFill>
                <a:schemeClr val="accent5">
                  <a:lumMod val="50000"/>
                </a:schemeClr>
              </a:solidFill>
            </a:endParaRPr>
          </a:p>
        </p:txBody>
      </p:sp>
      <p:cxnSp>
        <p:nvCxnSpPr>
          <p:cNvPr id="15" name="Connettore 7 14"/>
          <p:cNvCxnSpPr/>
          <p:nvPr/>
        </p:nvCxnSpPr>
        <p:spPr>
          <a:xfrm rot="10800000" flipV="1">
            <a:off x="6836229" y="4644570"/>
            <a:ext cx="1930402" cy="957944"/>
          </a:xfrm>
          <a:prstGeom prst="curvedConnector3">
            <a:avLst>
              <a:gd name="adj1" fmla="val 50000"/>
            </a:avLst>
          </a:prstGeom>
          <a:ln w="98425">
            <a:tailEnd type="arrow"/>
          </a:ln>
        </p:spPr>
        <p:style>
          <a:lnRef idx="1">
            <a:schemeClr val="accent1"/>
          </a:lnRef>
          <a:fillRef idx="0">
            <a:schemeClr val="accent1"/>
          </a:fillRef>
          <a:effectRef idx="0">
            <a:schemeClr val="accent1"/>
          </a:effectRef>
          <a:fontRef idx="minor">
            <a:schemeClr val="tx1"/>
          </a:fontRef>
        </p:style>
      </p:cxnSp>
      <p:sp>
        <p:nvSpPr>
          <p:cNvPr id="12" name="Segnaposto piè di pagina 11"/>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61" y="428604"/>
            <a:ext cx="9956800" cy="703282"/>
          </a:xfrm>
        </p:spPr>
        <p:txBody>
          <a:bodyPr>
            <a:normAutofit/>
          </a:bodyPr>
          <a:lstStyle/>
          <a:p>
            <a:pPr algn="ctr"/>
            <a:r>
              <a:rPr lang="it-IT" sz="3200" b="1" i="1" dirty="0" smtClean="0">
                <a:solidFill>
                  <a:schemeClr val="accent5">
                    <a:lumMod val="75000"/>
                  </a:schemeClr>
                </a:solidFill>
                <a:latin typeface="Century Schoolbook" pitchFamily="18" charset="0"/>
              </a:rPr>
              <a:t>Prevenzione del danno perineale</a:t>
            </a:r>
            <a:endParaRPr lang="it-IT" sz="3200" dirty="0">
              <a:solidFill>
                <a:schemeClr val="accent5">
                  <a:lumMod val="75000"/>
                </a:schemeClr>
              </a:solidFill>
            </a:endParaRPr>
          </a:p>
        </p:txBody>
      </p:sp>
      <p:sp>
        <p:nvSpPr>
          <p:cNvPr id="3" name="Segnaposto contenuto 2"/>
          <p:cNvSpPr>
            <a:spLocks noGrp="1"/>
          </p:cNvSpPr>
          <p:nvPr>
            <p:ph idx="1"/>
          </p:nvPr>
        </p:nvSpPr>
        <p:spPr>
          <a:xfrm>
            <a:off x="666712" y="1428736"/>
            <a:ext cx="9956800" cy="4873752"/>
          </a:xfrm>
        </p:spPr>
        <p:txBody>
          <a:bodyPr/>
          <a:lstStyle/>
          <a:p>
            <a:endParaRPr lang="it-IT" dirty="0" smtClean="0"/>
          </a:p>
          <a:p>
            <a:r>
              <a:rPr lang="it-IT" sz="2000" b="1" i="1" dirty="0" smtClean="0">
                <a:solidFill>
                  <a:schemeClr val="tx2">
                    <a:lumMod val="95000"/>
                    <a:lumOff val="5000"/>
                  </a:schemeClr>
                </a:solidFill>
              </a:rPr>
              <a:t>E’ AMPIAMENTE DIMOSTRATO CHE</a:t>
            </a:r>
            <a:endParaRPr lang="it-IT" sz="2000" b="1" i="1" dirty="0" smtClean="0">
              <a:solidFill>
                <a:schemeClr val="tx2">
                  <a:lumMod val="95000"/>
                  <a:lumOff val="5000"/>
                </a:schemeClr>
              </a:solidFill>
            </a:endParaRPr>
          </a:p>
          <a:p>
            <a:pPr>
              <a:buNone/>
            </a:pPr>
            <a:endParaRPr lang="it-IT" dirty="0" smtClean="0"/>
          </a:p>
          <a:p>
            <a:pPr>
              <a:buNone/>
            </a:pPr>
            <a:endParaRPr lang="it-IT" dirty="0" smtClean="0"/>
          </a:p>
          <a:p>
            <a:pPr>
              <a:buNone/>
            </a:pPr>
            <a:endParaRPr lang="it-IT" dirty="0" smtClean="0"/>
          </a:p>
          <a:p>
            <a:r>
              <a:rPr lang="it-IT" sz="2000" b="1" dirty="0" smtClean="0">
                <a:solidFill>
                  <a:schemeClr val="tx2">
                    <a:lumMod val="95000"/>
                    <a:lumOff val="5000"/>
                  </a:schemeClr>
                </a:solidFill>
              </a:rPr>
              <a:t>COSTITUISCONO IMPORTANTI FATTORI </a:t>
            </a:r>
            <a:r>
              <a:rPr lang="it-IT" sz="2000" b="1" dirty="0" err="1" smtClean="0">
                <a:solidFill>
                  <a:schemeClr val="tx2">
                    <a:lumMod val="95000"/>
                    <a:lumOff val="5000"/>
                  </a:schemeClr>
                </a:solidFill>
              </a:rPr>
              <a:t>DI</a:t>
            </a:r>
            <a:r>
              <a:rPr lang="it-IT" sz="2000" b="1" dirty="0" smtClean="0">
                <a:solidFill>
                  <a:schemeClr val="tx2">
                    <a:lumMod val="95000"/>
                    <a:lumOff val="5000"/>
                  </a:schemeClr>
                </a:solidFill>
              </a:rPr>
              <a:t> RISCHIO PER LA COMPARSA </a:t>
            </a:r>
            <a:r>
              <a:rPr lang="it-IT" sz="2000" b="1" dirty="0" err="1" smtClean="0">
                <a:solidFill>
                  <a:schemeClr val="tx2">
                    <a:lumMod val="95000"/>
                    <a:lumOff val="5000"/>
                  </a:schemeClr>
                </a:solidFill>
              </a:rPr>
              <a:t>DI</a:t>
            </a:r>
            <a:r>
              <a:rPr lang="it-IT" sz="2000" b="1" dirty="0" smtClean="0">
                <a:solidFill>
                  <a:schemeClr val="tx2">
                    <a:lumMod val="95000"/>
                    <a:lumOff val="5000"/>
                  </a:schemeClr>
                </a:solidFill>
              </a:rPr>
              <a:t> </a:t>
            </a:r>
            <a:endParaRPr lang="it-IT" sz="2000" b="1" dirty="0" smtClean="0">
              <a:solidFill>
                <a:schemeClr val="tx2">
                  <a:lumMod val="95000"/>
                  <a:lumOff val="5000"/>
                </a:schemeClr>
              </a:solidFill>
            </a:endParaRPr>
          </a:p>
        </p:txBody>
      </p:sp>
      <p:sp>
        <p:nvSpPr>
          <p:cNvPr id="5" name="Ovale 4"/>
          <p:cNvSpPr/>
          <p:nvPr/>
        </p:nvSpPr>
        <p:spPr>
          <a:xfrm>
            <a:off x="5138939" y="1936516"/>
            <a:ext cx="6096043" cy="150019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dirty="0" smtClean="0"/>
              <a:t> </a:t>
            </a:r>
            <a:r>
              <a:rPr lang="it-IT" sz="2800" b="1" i="1" dirty="0" smtClean="0"/>
              <a:t>GRAVIDANZA e PARTO </a:t>
            </a:r>
            <a:endParaRPr lang="it-IT" sz="2800" dirty="0"/>
          </a:p>
        </p:txBody>
      </p:sp>
      <p:sp>
        <p:nvSpPr>
          <p:cNvPr id="6" name="Ovale 5"/>
          <p:cNvSpPr/>
          <p:nvPr/>
        </p:nvSpPr>
        <p:spPr>
          <a:xfrm>
            <a:off x="4686289" y="4746170"/>
            <a:ext cx="5048285" cy="1611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i="1" dirty="0" smtClean="0"/>
              <a:t>DISABILITA’ PERINEALI </a:t>
            </a:r>
            <a:endParaRPr lang="it-IT" sz="2800" dirty="0"/>
          </a:p>
        </p:txBody>
      </p:sp>
      <p:sp>
        <p:nvSpPr>
          <p:cNvPr id="7" name="Freccia circolare a sinistra 6"/>
          <p:cNvSpPr/>
          <p:nvPr/>
        </p:nvSpPr>
        <p:spPr>
          <a:xfrm>
            <a:off x="10145485" y="4513944"/>
            <a:ext cx="1538515" cy="132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Segnaposto piè di pagina 8"/>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1142984"/>
            <a:ext cx="9956800" cy="5330968"/>
          </a:xfrm>
        </p:spPr>
        <p:txBody>
          <a:bodyPr/>
          <a:lstStyle/>
          <a:p>
            <a:endParaRPr lang="it-IT" dirty="0" smtClean="0"/>
          </a:p>
          <a:p>
            <a:pPr>
              <a:buNone/>
            </a:pPr>
            <a:r>
              <a:rPr lang="it-IT" dirty="0" smtClean="0">
                <a:solidFill>
                  <a:schemeClr val="tx2">
                    <a:lumMod val="95000"/>
                    <a:lumOff val="5000"/>
                  </a:schemeClr>
                </a:solidFill>
              </a:rPr>
              <a:t>L’</a:t>
            </a:r>
            <a:r>
              <a:rPr lang="it-IT" b="1" dirty="0" smtClean="0">
                <a:solidFill>
                  <a:schemeClr val="tx2">
                    <a:lumMod val="95000"/>
                    <a:lumOff val="5000"/>
                  </a:schemeClr>
                </a:solidFill>
              </a:rPr>
              <a:t>OMS e la </a:t>
            </a:r>
            <a:r>
              <a:rPr lang="it-IT" b="1" dirty="0" err="1" smtClean="0">
                <a:solidFill>
                  <a:schemeClr val="tx2">
                    <a:lumMod val="95000"/>
                    <a:lumOff val="5000"/>
                  </a:schemeClr>
                </a:solidFill>
              </a:rPr>
              <a:t>I.C.S</a:t>
            </a:r>
            <a:r>
              <a:rPr lang="it-IT" b="1" i="1" dirty="0" smtClean="0">
                <a:solidFill>
                  <a:schemeClr val="tx2">
                    <a:lumMod val="95000"/>
                    <a:lumOff val="5000"/>
                  </a:schemeClr>
                </a:solidFill>
              </a:rPr>
              <a:t> </a:t>
            </a:r>
            <a:r>
              <a:rPr lang="it-IT" i="1" dirty="0" smtClean="0">
                <a:solidFill>
                  <a:schemeClr val="tx2">
                    <a:lumMod val="95000"/>
                    <a:lumOff val="5000"/>
                  </a:schemeClr>
                </a:solidFill>
              </a:rPr>
              <a:t>(</a:t>
            </a:r>
            <a:r>
              <a:rPr lang="it-IT" dirty="0" smtClean="0">
                <a:solidFill>
                  <a:schemeClr val="tx2">
                    <a:lumMod val="95000"/>
                    <a:lumOff val="5000"/>
                  </a:schemeClr>
                </a:solidFill>
              </a:rPr>
              <a:t>International </a:t>
            </a:r>
            <a:r>
              <a:rPr lang="it-IT" dirty="0" err="1" smtClean="0">
                <a:solidFill>
                  <a:schemeClr val="tx2">
                    <a:lumMod val="95000"/>
                    <a:lumOff val="5000"/>
                  </a:schemeClr>
                </a:solidFill>
              </a:rPr>
              <a:t>Continence</a:t>
            </a:r>
            <a:r>
              <a:rPr lang="it-IT" dirty="0" smtClean="0">
                <a:solidFill>
                  <a:schemeClr val="tx2">
                    <a:lumMod val="95000"/>
                    <a:lumOff val="5000"/>
                  </a:schemeClr>
                </a:solidFill>
              </a:rPr>
              <a:t> Society) </a:t>
            </a:r>
            <a:r>
              <a:rPr lang="it-IT" b="1" dirty="0" smtClean="0">
                <a:solidFill>
                  <a:schemeClr val="tx2">
                    <a:lumMod val="95000"/>
                    <a:lumOff val="5000"/>
                  </a:schemeClr>
                </a:solidFill>
              </a:rPr>
              <a:t>raccomandano </a:t>
            </a:r>
            <a:endParaRPr lang="it-IT" b="1" dirty="0" smtClean="0">
              <a:solidFill>
                <a:schemeClr val="tx2">
                  <a:lumMod val="95000"/>
                  <a:lumOff val="5000"/>
                </a:schemeClr>
              </a:solidFill>
            </a:endParaRPr>
          </a:p>
          <a:p>
            <a:pPr>
              <a:buNone/>
            </a:pPr>
            <a:endParaRPr lang="it-IT" b="1" dirty="0" smtClean="0"/>
          </a:p>
          <a:p>
            <a:pPr>
              <a:buNone/>
            </a:pPr>
            <a:r>
              <a:rPr lang="it-IT" dirty="0" smtClean="0"/>
              <a:t>   </a:t>
            </a:r>
            <a:endParaRPr lang="it-IT" dirty="0" smtClean="0"/>
          </a:p>
          <a:p>
            <a:pPr>
              <a:buNone/>
            </a:pPr>
            <a:endParaRPr lang="it-IT" dirty="0" smtClean="0"/>
          </a:p>
          <a:p>
            <a:r>
              <a:rPr lang="it-IT" dirty="0" smtClean="0">
                <a:solidFill>
                  <a:schemeClr val="tx2">
                    <a:lumMod val="95000"/>
                    <a:lumOff val="5000"/>
                  </a:schemeClr>
                </a:solidFill>
              </a:rPr>
              <a:t>DELLA GRAVIDANZA </a:t>
            </a:r>
            <a:endParaRPr lang="it-IT" dirty="0" smtClean="0">
              <a:solidFill>
                <a:schemeClr val="tx2">
                  <a:lumMod val="95000"/>
                  <a:lumOff val="5000"/>
                </a:schemeClr>
              </a:solidFill>
            </a:endParaRPr>
          </a:p>
          <a:p>
            <a:r>
              <a:rPr lang="it-IT" dirty="0" smtClean="0">
                <a:solidFill>
                  <a:schemeClr val="tx2">
                    <a:lumMod val="95000"/>
                    <a:lumOff val="5000"/>
                  </a:schemeClr>
                </a:solidFill>
              </a:rPr>
              <a:t>DEL PARTO </a:t>
            </a:r>
            <a:endParaRPr lang="it-IT" dirty="0" smtClean="0">
              <a:solidFill>
                <a:schemeClr val="tx2">
                  <a:lumMod val="95000"/>
                  <a:lumOff val="5000"/>
                </a:schemeClr>
              </a:solidFill>
            </a:endParaRPr>
          </a:p>
          <a:p>
            <a:pPr algn="ctr">
              <a:buNone/>
            </a:pPr>
            <a:r>
              <a:rPr lang="it-IT" b="1" dirty="0" smtClean="0">
                <a:solidFill>
                  <a:schemeClr val="tx2">
                    <a:lumMod val="95000"/>
                    <a:lumOff val="5000"/>
                  </a:schemeClr>
                </a:solidFill>
              </a:rPr>
              <a:t>per garantire contemporaneamente la conservazione della salute perineale</a:t>
            </a:r>
            <a:r>
              <a:rPr lang="it-IT" dirty="0" smtClean="0">
                <a:solidFill>
                  <a:schemeClr val="tx2">
                    <a:lumMod val="95000"/>
                    <a:lumOff val="5000"/>
                  </a:schemeClr>
                </a:solidFill>
              </a:rPr>
              <a:t>. </a:t>
            </a:r>
            <a:endParaRPr lang="it-IT" dirty="0">
              <a:solidFill>
                <a:schemeClr val="tx2">
                  <a:lumMod val="95000"/>
                  <a:lumOff val="5000"/>
                </a:schemeClr>
              </a:solidFill>
            </a:endParaRPr>
          </a:p>
        </p:txBody>
      </p:sp>
      <p:sp>
        <p:nvSpPr>
          <p:cNvPr id="5" name="Freccia in giù 4"/>
          <p:cNvSpPr/>
          <p:nvPr/>
        </p:nvSpPr>
        <p:spPr>
          <a:xfrm>
            <a:off x="4667240" y="2071678"/>
            <a:ext cx="476253"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857213" y="2643182"/>
            <a:ext cx="857256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smtClean="0"/>
              <a:t> </a:t>
            </a:r>
            <a:r>
              <a:rPr lang="it-IT" sz="2400" b="1" dirty="0" smtClean="0"/>
              <a:t>COMPETENZE ED ATTEGGIAMENTI COMPORTAMENTALI MIRATI A UN FISIOLOGICO ESPLETAMENTO : </a:t>
            </a:r>
            <a:endParaRPr lang="it-IT" sz="2400" b="1" i="1" dirty="0" smtClean="0"/>
          </a:p>
        </p:txBody>
      </p:sp>
      <p:sp>
        <p:nvSpPr>
          <p:cNvPr id="9" name="Titolo 1"/>
          <p:cNvSpPr>
            <a:spLocks noGrp="1"/>
          </p:cNvSpPr>
          <p:nvPr>
            <p:ph type="title"/>
          </p:nvPr>
        </p:nvSpPr>
        <p:spPr>
          <a:xfrm>
            <a:off x="1093975" y="386194"/>
            <a:ext cx="9956800" cy="846158"/>
          </a:xfrm>
        </p:spPr>
        <p:txBody>
          <a:bodyPr>
            <a:normAutofit/>
          </a:bodyPr>
          <a:lstStyle/>
          <a:p>
            <a:pPr algn="ctr"/>
            <a:r>
              <a:rPr lang="it-IT" b="1" i="1" dirty="0" smtClean="0">
                <a:solidFill>
                  <a:schemeClr val="accent5">
                    <a:lumMod val="75000"/>
                  </a:schemeClr>
                </a:solidFill>
                <a:latin typeface="Century Schoolbook" pitchFamily="18" charset="0"/>
              </a:rPr>
              <a:t>Prevenzione del danno perineale</a:t>
            </a:r>
            <a:endParaRPr lang="it-IT" dirty="0">
              <a:solidFill>
                <a:schemeClr val="accent5">
                  <a:lumMod val="75000"/>
                </a:schemeClr>
              </a:solidFill>
            </a:endParaRPr>
          </a:p>
        </p:txBody>
      </p:sp>
      <p:sp>
        <p:nvSpPr>
          <p:cNvPr id="8" name="Segnaposto piè di pagina 7"/>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8" descr="quattro donne.png"/>
          <p:cNvPicPr>
            <a:picLocks noChangeAspect="1" noChangeArrowheads="1"/>
          </p:cNvPicPr>
          <p:nvPr/>
        </p:nvPicPr>
        <p:blipFill>
          <a:blip r:embed="rId1">
            <a:lum bright="48000" contrast="-18000"/>
          </a:blip>
          <a:srcRect/>
          <a:stretch>
            <a:fillRect/>
          </a:stretch>
        </p:blipFill>
        <p:spPr bwMode="auto">
          <a:xfrm>
            <a:off x="7936643" y="2201441"/>
            <a:ext cx="2534005" cy="2570205"/>
          </a:xfrm>
          <a:prstGeom prst="rect">
            <a:avLst/>
          </a:prstGeom>
          <a:solidFill>
            <a:srgbClr val="FBD287"/>
          </a:solidFill>
          <a:ln w="9525">
            <a:noFill/>
            <a:miter lim="800000"/>
            <a:headEnd/>
            <a:tailEnd/>
          </a:ln>
        </p:spPr>
      </p:pic>
      <p:sp>
        <p:nvSpPr>
          <p:cNvPr id="4" name="Rettangolo 3"/>
          <p:cNvSpPr/>
          <p:nvPr/>
        </p:nvSpPr>
        <p:spPr>
          <a:xfrm>
            <a:off x="666712" y="1001487"/>
            <a:ext cx="10096571" cy="4247317"/>
          </a:xfrm>
          <a:prstGeom prst="rect">
            <a:avLst/>
          </a:prstGeom>
        </p:spPr>
        <p:txBody>
          <a:bodyPr wrap="square">
            <a:spAutoFit/>
          </a:bodyPr>
          <a:lstStyle/>
          <a:p>
            <a:endParaRPr lang="it-IT" dirty="0"/>
          </a:p>
          <a:p>
            <a:r>
              <a:rPr lang="it-IT" sz="2000" b="1" i="1" dirty="0">
                <a:solidFill>
                  <a:schemeClr val="tx2">
                    <a:lumMod val="95000"/>
                    <a:lumOff val="5000"/>
                  </a:schemeClr>
                </a:solidFill>
              </a:rPr>
              <a:t>Sono molteplici le figure professionali che possono svolgere l’importante compito di CURARE il pavimento e i visceri pelvici. </a:t>
            </a:r>
            <a:endParaRPr lang="it-IT" sz="2000" b="1" i="1" dirty="0" smtClean="0">
              <a:solidFill>
                <a:schemeClr val="tx2">
                  <a:lumMod val="95000"/>
                  <a:lumOff val="5000"/>
                </a:schemeClr>
              </a:solidFill>
            </a:endParaRPr>
          </a:p>
          <a:p>
            <a:endParaRPr lang="it-IT" sz="2000" b="1" i="1" dirty="0">
              <a:solidFill>
                <a:schemeClr val="tx2">
                  <a:lumMod val="95000"/>
                  <a:lumOff val="5000"/>
                </a:schemeClr>
              </a:solidFill>
            </a:endParaRPr>
          </a:p>
          <a:p>
            <a:r>
              <a:rPr lang="it-IT" sz="2000" b="1" i="1" dirty="0">
                <a:solidFill>
                  <a:schemeClr val="tx2">
                    <a:lumMod val="95000"/>
                    <a:lumOff val="5000"/>
                  </a:schemeClr>
                </a:solidFill>
              </a:rPr>
              <a:t>MEDICI </a:t>
            </a:r>
            <a:r>
              <a:rPr lang="it-IT" sz="2000" b="1" i="1" dirty="0" smtClean="0">
                <a:solidFill>
                  <a:schemeClr val="tx2">
                    <a:lumMod val="95000"/>
                    <a:lumOff val="5000"/>
                  </a:schemeClr>
                </a:solidFill>
              </a:rPr>
              <a:t>                             </a:t>
            </a:r>
            <a:endParaRPr lang="it-IT" sz="2000" b="1" i="1" dirty="0" smtClean="0">
              <a:solidFill>
                <a:schemeClr val="tx2">
                  <a:lumMod val="95000"/>
                  <a:lumOff val="5000"/>
                </a:schemeClr>
              </a:solidFill>
            </a:endParaRPr>
          </a:p>
          <a:p>
            <a:r>
              <a:rPr lang="it-IT" sz="2000" b="1" i="1" dirty="0" smtClean="0">
                <a:solidFill>
                  <a:schemeClr val="tx2">
                    <a:lumMod val="95000"/>
                    <a:lumOff val="5000"/>
                  </a:schemeClr>
                </a:solidFill>
              </a:rPr>
              <a:t>                                            </a:t>
            </a:r>
            <a:r>
              <a:rPr lang="it-IT" sz="2000" dirty="0" smtClean="0">
                <a:solidFill>
                  <a:schemeClr val="tx2">
                    <a:lumMod val="95000"/>
                    <a:lumOff val="5000"/>
                  </a:schemeClr>
                </a:solidFill>
              </a:rPr>
              <a:t>UROLOGI </a:t>
            </a:r>
            <a:endParaRPr lang="it-IT" sz="2000" dirty="0" smtClean="0">
              <a:solidFill>
                <a:schemeClr val="tx2">
                  <a:lumMod val="95000"/>
                  <a:lumOff val="5000"/>
                </a:schemeClr>
              </a:solidFill>
            </a:endParaRPr>
          </a:p>
          <a:p>
            <a:r>
              <a:rPr lang="it-IT" sz="2000" dirty="0" smtClean="0">
                <a:solidFill>
                  <a:schemeClr val="tx2">
                    <a:lumMod val="95000"/>
                    <a:lumOff val="5000"/>
                  </a:schemeClr>
                </a:solidFill>
              </a:rPr>
              <a:t>                                             COLONPROCTOLOGI </a:t>
            </a:r>
            <a:endParaRPr lang="it-IT" sz="2000" dirty="0" smtClean="0">
              <a:solidFill>
                <a:schemeClr val="tx2">
                  <a:lumMod val="95000"/>
                  <a:lumOff val="5000"/>
                </a:schemeClr>
              </a:solidFill>
            </a:endParaRPr>
          </a:p>
          <a:p>
            <a:r>
              <a:rPr lang="it-IT" sz="2000" dirty="0" smtClean="0">
                <a:solidFill>
                  <a:schemeClr val="tx2">
                    <a:lumMod val="95000"/>
                    <a:lumOff val="5000"/>
                  </a:schemeClr>
                </a:solidFill>
              </a:rPr>
              <a:t>                                             FISIATRI, </a:t>
            </a:r>
            <a:endParaRPr lang="it-IT" sz="2000" dirty="0" smtClean="0">
              <a:solidFill>
                <a:schemeClr val="tx2">
                  <a:lumMod val="95000"/>
                  <a:lumOff val="5000"/>
                </a:schemeClr>
              </a:solidFill>
            </a:endParaRPr>
          </a:p>
          <a:p>
            <a:r>
              <a:rPr lang="it-IT" sz="2000" dirty="0" smtClean="0">
                <a:solidFill>
                  <a:schemeClr val="tx2">
                    <a:lumMod val="95000"/>
                    <a:lumOff val="5000"/>
                  </a:schemeClr>
                </a:solidFill>
              </a:rPr>
              <a:t>                                             NEUROLOGI                                                  </a:t>
            </a:r>
            <a:endParaRPr lang="it-IT" sz="2000" dirty="0" smtClean="0">
              <a:solidFill>
                <a:schemeClr val="tx2">
                  <a:lumMod val="95000"/>
                  <a:lumOff val="5000"/>
                </a:schemeClr>
              </a:solidFill>
            </a:endParaRPr>
          </a:p>
          <a:p>
            <a:r>
              <a:rPr lang="it-IT" sz="2000" i="1" dirty="0" smtClean="0">
                <a:solidFill>
                  <a:schemeClr val="tx2">
                    <a:lumMod val="95000"/>
                    <a:lumOff val="5000"/>
                  </a:schemeClr>
                </a:solidFill>
              </a:rPr>
              <a:t>                                                                                                                                 </a:t>
            </a:r>
            <a:endParaRPr lang="it-IT" sz="2000" i="1" dirty="0" smtClean="0">
              <a:solidFill>
                <a:schemeClr val="tx2">
                  <a:lumMod val="95000"/>
                  <a:lumOff val="5000"/>
                </a:schemeClr>
              </a:solidFill>
            </a:endParaRPr>
          </a:p>
          <a:p>
            <a:endParaRPr lang="it-IT" b="1" i="1" dirty="0">
              <a:solidFill>
                <a:schemeClr val="tx2">
                  <a:lumMod val="95000"/>
                  <a:lumOff val="5000"/>
                </a:schemeClr>
              </a:solidFill>
            </a:endParaRPr>
          </a:p>
          <a:p>
            <a:endParaRPr lang="it-IT" dirty="0" smtClean="0">
              <a:solidFill>
                <a:schemeClr val="tx2">
                  <a:lumMod val="95000"/>
                  <a:lumOff val="5000"/>
                </a:schemeClr>
              </a:solidFill>
            </a:endParaRPr>
          </a:p>
          <a:p>
            <a:endParaRPr lang="it-IT" dirty="0" smtClean="0">
              <a:solidFill>
                <a:schemeClr val="tx2">
                  <a:lumMod val="95000"/>
                  <a:lumOff val="5000"/>
                </a:schemeClr>
              </a:solidFill>
            </a:endParaRPr>
          </a:p>
          <a:p>
            <a:endParaRPr lang="it-IT" dirty="0">
              <a:solidFill>
                <a:schemeClr val="tx2">
                  <a:lumMod val="95000"/>
                  <a:lumOff val="5000"/>
                </a:schemeClr>
              </a:solidFill>
            </a:endParaRPr>
          </a:p>
        </p:txBody>
      </p:sp>
      <p:sp>
        <p:nvSpPr>
          <p:cNvPr id="8" name="Titolo 1"/>
          <p:cNvSpPr>
            <a:spLocks noGrp="1"/>
          </p:cNvSpPr>
          <p:nvPr>
            <p:ph type="title"/>
          </p:nvPr>
        </p:nvSpPr>
        <p:spPr>
          <a:xfrm>
            <a:off x="1014549" y="317862"/>
            <a:ext cx="10058400" cy="666524"/>
          </a:xfrm>
        </p:spPr>
        <p:txBody>
          <a:bodyPr>
            <a:normAutofit/>
          </a:bodyPr>
          <a:lstStyle/>
          <a:p>
            <a:pPr algn="ctr"/>
            <a:r>
              <a:rPr lang="it-IT" b="1" i="1" dirty="0" smtClean="0">
                <a:solidFill>
                  <a:schemeClr val="accent5">
                    <a:lumMod val="75000"/>
                  </a:schemeClr>
                </a:solidFill>
                <a:latin typeface="Century Schoolbook" pitchFamily="18" charset="0"/>
              </a:rPr>
              <a:t>Prevenzione del danno perineale</a:t>
            </a:r>
            <a:endParaRPr lang="it-IT" dirty="0">
              <a:solidFill>
                <a:schemeClr val="accent5">
                  <a:lumMod val="75000"/>
                </a:schemeClr>
              </a:solidFill>
            </a:endParaRPr>
          </a:p>
        </p:txBody>
      </p:sp>
      <p:sp>
        <p:nvSpPr>
          <p:cNvPr id="5" name="Segnaposto contenuto 2"/>
          <p:cNvSpPr>
            <a:spLocks noGrp="1"/>
          </p:cNvSpPr>
          <p:nvPr>
            <p:ph idx="1"/>
          </p:nvPr>
        </p:nvSpPr>
        <p:spPr>
          <a:xfrm>
            <a:off x="690881" y="4542972"/>
            <a:ext cx="10058400" cy="2096447"/>
          </a:xfrm>
        </p:spPr>
        <p:txBody>
          <a:bodyPr/>
          <a:lstStyle/>
          <a:p>
            <a:endParaRPr lang="it-IT" dirty="0"/>
          </a:p>
          <a:p>
            <a:pPr algn="ctr">
              <a:buNone/>
            </a:pPr>
            <a:r>
              <a:rPr lang="it-IT" b="1" i="1" dirty="0">
                <a:solidFill>
                  <a:schemeClr val="tx2">
                    <a:lumMod val="95000"/>
                    <a:lumOff val="5000"/>
                  </a:schemeClr>
                </a:solidFill>
              </a:rPr>
              <a:t>Se si parla di EDUCAZIONE perineale e’ </a:t>
            </a:r>
            <a:r>
              <a:rPr lang="it-IT" b="1" i="1" dirty="0" smtClean="0">
                <a:solidFill>
                  <a:schemeClr val="tx2">
                    <a:lumMod val="95000"/>
                    <a:lumOff val="5000"/>
                  </a:schemeClr>
                </a:solidFill>
              </a:rPr>
              <a:t>l’OSTETRICA </a:t>
            </a:r>
            <a:r>
              <a:rPr lang="it-IT" b="1" i="1" dirty="0">
                <a:solidFill>
                  <a:schemeClr val="tx2">
                    <a:lumMod val="95000"/>
                    <a:lumOff val="5000"/>
                  </a:schemeClr>
                </a:solidFill>
              </a:rPr>
              <a:t>la professionista </a:t>
            </a:r>
            <a:r>
              <a:rPr lang="it-IT" b="1" i="1" dirty="0" err="1" smtClean="0">
                <a:solidFill>
                  <a:schemeClr val="tx2">
                    <a:lumMod val="95000"/>
                    <a:lumOff val="5000"/>
                  </a:schemeClr>
                </a:solidFill>
              </a:rPr>
              <a:t>piu’</a:t>
            </a:r>
            <a:r>
              <a:rPr lang="it-IT" b="1" i="1" dirty="0" smtClean="0">
                <a:solidFill>
                  <a:schemeClr val="tx2">
                    <a:lumMod val="95000"/>
                    <a:lumOff val="5000"/>
                  </a:schemeClr>
                </a:solidFill>
              </a:rPr>
              <a:t> </a:t>
            </a:r>
            <a:r>
              <a:rPr lang="it-IT" b="1" i="1" dirty="0">
                <a:solidFill>
                  <a:schemeClr val="tx2">
                    <a:lumMod val="95000"/>
                    <a:lumOff val="5000"/>
                  </a:schemeClr>
                </a:solidFill>
              </a:rPr>
              <a:t>adatta a fare conoscere alle donne quest’area corporea. </a:t>
            </a:r>
            <a:endParaRPr lang="it-IT" dirty="0">
              <a:solidFill>
                <a:schemeClr val="tx2">
                  <a:lumMod val="95000"/>
                  <a:lumOff val="5000"/>
                </a:schemeClr>
              </a:solidFill>
            </a:endParaRPr>
          </a:p>
        </p:txBody>
      </p:sp>
      <p:sp>
        <p:nvSpPr>
          <p:cNvPr id="7" name="Segnaposto piè di pagina 6"/>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37771" y="348342"/>
            <a:ext cx="10058400" cy="775381"/>
          </a:xfrm>
        </p:spPr>
        <p:txBody>
          <a:bodyPr>
            <a:normAutofit fontScale="90000"/>
          </a:bodyPr>
          <a:lstStyle/>
          <a:p>
            <a:pPr algn="ctr"/>
            <a:r>
              <a:rPr lang="it-IT" b="1" i="1" dirty="0" smtClean="0">
                <a:solidFill>
                  <a:schemeClr val="accent5">
                    <a:lumMod val="75000"/>
                  </a:schemeClr>
                </a:solidFill>
                <a:latin typeface="Century Schoolbook" pitchFamily="18" charset="0"/>
              </a:rPr>
              <a:t>Prevenzione del danno perineale</a:t>
            </a:r>
            <a:br>
              <a:rPr lang="it-IT" b="1" i="1" dirty="0" smtClean="0">
                <a:solidFill>
                  <a:schemeClr val="accent5">
                    <a:lumMod val="75000"/>
                  </a:schemeClr>
                </a:solidFill>
                <a:latin typeface="Century Schoolbook" pitchFamily="18" charset="0"/>
              </a:rPr>
            </a:br>
            <a:r>
              <a:rPr lang="it-IT" b="1" i="1" u="sng" dirty="0" smtClean="0">
                <a:solidFill>
                  <a:schemeClr val="accent5">
                    <a:lumMod val="75000"/>
                  </a:schemeClr>
                </a:solidFill>
                <a:latin typeface="Century Schoolbook" pitchFamily="18" charset="0"/>
              </a:rPr>
              <a:t>Educazione pelvi perineale</a:t>
            </a:r>
            <a:endParaRPr lang="it-IT" u="sng" dirty="0">
              <a:solidFill>
                <a:schemeClr val="accent5">
                  <a:lumMod val="75000"/>
                </a:schemeClr>
              </a:solidFill>
            </a:endParaRPr>
          </a:p>
        </p:txBody>
      </p:sp>
      <p:sp>
        <p:nvSpPr>
          <p:cNvPr id="5" name="Nuvola 4"/>
          <p:cNvSpPr/>
          <p:nvPr/>
        </p:nvSpPr>
        <p:spPr>
          <a:xfrm>
            <a:off x="885371" y="1393373"/>
            <a:ext cx="2815772" cy="16401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t>Quando?</a:t>
            </a:r>
            <a:endParaRPr lang="it-IT" sz="3200" b="1" dirty="0" smtClean="0"/>
          </a:p>
          <a:p>
            <a:pPr algn="ctr"/>
            <a:endParaRPr lang="it-IT" dirty="0"/>
          </a:p>
        </p:txBody>
      </p:sp>
      <p:sp>
        <p:nvSpPr>
          <p:cNvPr id="6" name="Nuvola 5"/>
          <p:cNvSpPr/>
          <p:nvPr/>
        </p:nvSpPr>
        <p:spPr>
          <a:xfrm>
            <a:off x="3113314" y="3882571"/>
            <a:ext cx="2264229" cy="16401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t>Come?</a:t>
            </a:r>
            <a:endParaRPr lang="it-IT" sz="3200" b="1" dirty="0"/>
          </a:p>
        </p:txBody>
      </p:sp>
      <p:sp>
        <p:nvSpPr>
          <p:cNvPr id="7" name="Nuvola 6"/>
          <p:cNvSpPr/>
          <p:nvPr/>
        </p:nvSpPr>
        <p:spPr>
          <a:xfrm>
            <a:off x="6473370" y="1596572"/>
            <a:ext cx="2264229" cy="16401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chemeClr val="bg1"/>
                </a:solidFill>
              </a:rPr>
              <a:t>Dove ?</a:t>
            </a:r>
            <a:endParaRPr lang="it-IT" sz="3200" b="1" dirty="0" smtClean="0">
              <a:solidFill>
                <a:schemeClr val="bg1"/>
              </a:solidFill>
            </a:endParaRPr>
          </a:p>
          <a:p>
            <a:pPr algn="ctr"/>
            <a:endParaRPr lang="it-IT" dirty="0"/>
          </a:p>
        </p:txBody>
      </p:sp>
      <p:sp>
        <p:nvSpPr>
          <p:cNvPr id="8" name="Nuvola 7"/>
          <p:cNvSpPr/>
          <p:nvPr/>
        </p:nvSpPr>
        <p:spPr>
          <a:xfrm>
            <a:off x="8120741" y="3751944"/>
            <a:ext cx="2677887" cy="16401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smtClean="0">
                <a:solidFill>
                  <a:schemeClr val="bg1"/>
                </a:solidFill>
              </a:rPr>
              <a:t>Perché?</a:t>
            </a:r>
            <a:endParaRPr lang="it-IT" sz="3200" b="1" dirty="0" smtClean="0">
              <a:solidFill>
                <a:schemeClr val="bg1"/>
              </a:solidFill>
            </a:endParaRPr>
          </a:p>
        </p:txBody>
      </p:sp>
      <p:cxnSp>
        <p:nvCxnSpPr>
          <p:cNvPr id="10" name="Connettore 7 9"/>
          <p:cNvCxnSpPr/>
          <p:nvPr/>
        </p:nvCxnSpPr>
        <p:spPr>
          <a:xfrm>
            <a:off x="3802743" y="2235200"/>
            <a:ext cx="2394858" cy="377371"/>
          </a:xfrm>
          <a:prstGeom prst="curvedConnector3">
            <a:avLst>
              <a:gd name="adj1" fmla="val 50000"/>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rot="10800000" flipV="1">
            <a:off x="5878286" y="4557486"/>
            <a:ext cx="1944914" cy="2902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rot="16200000" flipH="1">
            <a:off x="8396514" y="3040742"/>
            <a:ext cx="812800" cy="537029"/>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8" name="Segnaposto piè di pagina 27"/>
          <p:cNvSpPr>
            <a:spLocks noGrp="1"/>
          </p:cNvSpPr>
          <p:nvPr>
            <p:ph type="ftr" sz="quarter" idx="11"/>
          </p:nvPr>
        </p:nvSpPr>
        <p:spPr/>
        <p:txBody>
          <a:bodyPr/>
          <a:lstStyle/>
          <a:p>
            <a:pPr rtl="0"/>
            <a:r>
              <a:rPr lang="it-IT" smtClean="0"/>
              <a:t>Ost.Bondavalli rosa - Ost.Michelini Aurora</a:t>
            </a:r>
            <a:endParaRPr lang="it-IT"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f03031002">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tf03031002</Template>
  <TotalTime>0</TotalTime>
  <Words>16334</Words>
  <Application>WPS Presentation</Application>
  <PresentationFormat>Personalizzato</PresentationFormat>
  <Paragraphs>463</Paragraphs>
  <Slides>42</Slides>
  <Notes>19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42</vt:i4>
      </vt:variant>
    </vt:vector>
  </HeadingPairs>
  <TitlesOfParts>
    <vt:vector size="55" baseType="lpstr">
      <vt:lpstr>Arial</vt:lpstr>
      <vt:lpstr>SimSun</vt:lpstr>
      <vt:lpstr>Wingdings</vt:lpstr>
      <vt:lpstr>Century Schoolbook</vt:lpstr>
      <vt:lpstr>Calibri</vt:lpstr>
      <vt:lpstr>Constantia</vt:lpstr>
      <vt:lpstr>Book Antiqua</vt:lpstr>
      <vt:lpstr>Book Antiqua</vt:lpstr>
      <vt:lpstr>Georgia</vt:lpstr>
      <vt:lpstr>Cambria</vt:lpstr>
      <vt:lpstr>Microsoft YaHei</vt:lpstr>
      <vt:lpstr>Century</vt:lpstr>
      <vt:lpstr>tf03031002</vt:lpstr>
      <vt:lpstr>PowerPoint 演示文稿</vt:lpstr>
      <vt:lpstr>Prevenzione  del danno perineale</vt:lpstr>
      <vt:lpstr>Prevenzione del danno perineale  PREVENZIONE PRIMARIA</vt:lpstr>
      <vt:lpstr>Prevenzione del danno perineale PREVENZIONE PRIMARIA e pavimento pelvico </vt:lpstr>
      <vt:lpstr>Prevenzione del danno perineale</vt:lpstr>
      <vt:lpstr>Prevenzione del danno perineale</vt:lpstr>
      <vt:lpstr>Prevenzione del danno perineale</vt:lpstr>
      <vt:lpstr>Prevenzione del danno perineale</vt:lpstr>
      <vt:lpstr>Prevenzione del danno perineale Educazione pelvi perineale</vt:lpstr>
      <vt:lpstr>Prevenzione del danno perineale Educazione pelvi perineale</vt:lpstr>
      <vt:lpstr>Prevenzione della salute perineale  Educazione pelvi perineale</vt:lpstr>
      <vt:lpstr>Prevenzione del danno perineale Educazione pelvi perineale</vt:lpstr>
      <vt:lpstr>Prevenzione della salute perineale  COME</vt:lpstr>
      <vt:lpstr>PowerPoint 演示文稿</vt:lpstr>
      <vt:lpstr>PowerPoint 演示文稿</vt:lpstr>
      <vt:lpstr>Prevenzione del danno perineale </vt:lpstr>
      <vt:lpstr>PowerPoint 演示文稿</vt:lpstr>
      <vt:lpstr>Prevenzione del danno perineale  </vt:lpstr>
      <vt:lpstr>Prevenzione del danno perineale </vt:lpstr>
      <vt:lpstr>PowerPoint 演示文稿</vt:lpstr>
      <vt:lpstr>  </vt:lpstr>
      <vt:lpstr>Prevenzione della salute perineale </vt:lpstr>
      <vt:lpstr>Prevenzione del danno perineale  Conclusione </vt:lpstr>
      <vt:lpstr> FASI DEL PROGRAMMA EDUCATIVO - RIABILITATIVO</vt:lpstr>
      <vt:lpstr>Prevenzione della salute perineale   </vt:lpstr>
      <vt:lpstr>Prevenzione della salute perineale  </vt:lpstr>
      <vt:lpstr>Prevenzione della salute perineale in gravidanza  </vt:lpstr>
      <vt:lpstr>Prevenzione della salute perineale in gravidanza</vt:lpstr>
      <vt:lpstr>Prevenzione della salute perineale in gravidanza </vt:lpstr>
      <vt:lpstr>Prevenzione della salute perineale in gravidanza</vt:lpstr>
      <vt:lpstr>Prevenzione della salute perineale in gravidanza</vt:lpstr>
      <vt:lpstr>Prevenzione della salute perineale in gravidanza</vt:lpstr>
      <vt:lpstr>Prevenzione della salute perineale in travaglio di parto </vt:lpstr>
      <vt:lpstr>Prevenzione della salute perineale nel periodo espulsivo</vt:lpstr>
      <vt:lpstr>Prevenzione del danno perineale nel periodo espulsivo</vt:lpstr>
      <vt:lpstr>Prevenzione  perineale nel periodo espulsivo</vt:lpstr>
      <vt:lpstr>Prevenzione del danno perineale in puerperio</vt:lpstr>
      <vt:lpstr>Prevenzione del danno perineale in puerperio</vt:lpstr>
      <vt:lpstr>Prevenzione del danno perineale in puerperio</vt:lpstr>
      <vt:lpstr>Prevenzione del danno perineale in menopausa</vt:lpstr>
      <vt:lpstr>Prevenzione del danno perineale in menopausa</vt:lpstr>
      <vt:lpstr>                       CONCLUSIONI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Prevenzione della salute Pavimento pelvico</dc:title>
  <dc:creator>Marina</dc:creator>
  <cp:lastModifiedBy>collegio ostetriche</cp:lastModifiedBy>
  <cp:revision>144</cp:revision>
  <dcterms:created xsi:type="dcterms:W3CDTF">2017-04-14T06:21:00Z</dcterms:created>
  <dcterms:modified xsi:type="dcterms:W3CDTF">2017-04-23T18:52:08Z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1033-10.2.0.5811</vt:lpwstr>
  </property>
</Properties>
</file>