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60" r:id="rId4"/>
    <p:sldId id="259" r:id="rId5"/>
    <p:sldId id="265" r:id="rId6"/>
    <p:sldId id="266" r:id="rId7"/>
    <p:sldId id="267" r:id="rId8"/>
    <p:sldId id="264" r:id="rId9"/>
    <p:sldId id="262" r:id="rId10"/>
    <p:sldId id="263" r:id="rId11"/>
    <p:sldId id="268" r:id="rId12"/>
    <p:sldId id="274" r:id="rId13"/>
    <p:sldId id="269" r:id="rId14"/>
    <p:sldId id="270" r:id="rId15"/>
    <p:sldId id="272" r:id="rId16"/>
    <p:sldId id="271" r:id="rId17"/>
    <p:sldId id="277" r:id="rId18"/>
    <p:sldId id="273" r:id="rId19"/>
    <p:sldId id="283" r:id="rId20"/>
    <p:sldId id="282" r:id="rId21"/>
    <p:sldId id="275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8" r:id="rId30"/>
    <p:sldId id="287" r:id="rId3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A79A-273A-4B86-AF63-A0870725E822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E92A-3462-49D4-8E41-3EEF3CA54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28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223iFQ0vp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20000"/>
                <a:lumOff val="80000"/>
                <a:alpha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07554"/>
          </a:xfrm>
        </p:spPr>
        <p:txBody>
          <a:bodyPr/>
          <a:lstStyle/>
          <a:p>
            <a:r>
              <a:rPr lang="it-IT" dirty="0" smtClean="0">
                <a:latin typeface="Baskerville Old Face" pitchFamily="18" charset="0"/>
              </a:rPr>
              <a:t>Appunti per ostetriche e non solo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560840" cy="1224136"/>
          </a:xfrm>
        </p:spPr>
        <p:txBody>
          <a:bodyPr>
            <a:normAutofit lnSpcReduction="10000"/>
          </a:bodyPr>
          <a:lstStyle/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</a:p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</a:p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2017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491880" y="1628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Baskerville Old Face" pitchFamily="18" charset="0"/>
              </a:rPr>
              <a:t>Collegio delle Ostetriche della provincia di Mantova</a:t>
            </a:r>
            <a:endParaRPr lang="it-IT" sz="1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università lezioni 2016 educatori\ostetricia\menopausa\ippoc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" y="0"/>
            <a:ext cx="4464496" cy="68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taglia angolo diagonale rettangolo 1"/>
          <p:cNvSpPr/>
          <p:nvPr/>
        </p:nvSpPr>
        <p:spPr>
          <a:xfrm>
            <a:off x="4716016" y="260648"/>
            <a:ext cx="3816424" cy="612068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Ippocrate (460-377 a.C.) diceva che, dopo la soppressione dei mestrui </a:t>
            </a:r>
            <a:r>
              <a:rPr lang="it-IT" sz="3200" dirty="0" smtClean="0"/>
              <a:t>, </a:t>
            </a:r>
            <a:r>
              <a:rPr lang="it-IT" sz="3600" i="1" dirty="0" smtClean="0"/>
              <a:t>«le donne si deformano, diventano irsute (pelose) e contraggono modi virili»</a:t>
            </a:r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val="4004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università lezioni 2016 educatori\ostetricia\menopausa\medicina-mediev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953"/>
            <a:ext cx="5212044" cy="68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taglia angolo diagonale rettangolo 1"/>
          <p:cNvSpPr/>
          <p:nvPr/>
        </p:nvSpPr>
        <p:spPr>
          <a:xfrm>
            <a:off x="251520" y="260648"/>
            <a:ext cx="3456384" cy="64807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i="1" dirty="0" smtClean="0"/>
              <a:t>Da </a:t>
            </a:r>
            <a:r>
              <a:rPr lang="it-IT" sz="3600" i="1" dirty="0" err="1" smtClean="0"/>
              <a:t>ippocrate</a:t>
            </a:r>
            <a:r>
              <a:rPr lang="it-IT" sz="3600" i="1" dirty="0" smtClean="0"/>
              <a:t> fino all’800, la teoria degli umori spiega la perdita del ciclo mestruale con il progressivo esaurirsi dei liquidi originari.</a:t>
            </a:r>
          </a:p>
        </p:txBody>
      </p:sp>
    </p:spTree>
    <p:extLst>
      <p:ext uri="{BB962C8B-B14F-4D97-AF65-F5344CB8AC3E}">
        <p14:creationId xmlns:p14="http://schemas.microsoft.com/office/powerpoint/2010/main" val="32031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università lezioni 2016 educatori\ostetricia\menopausa\concilio-trento-quadro.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taglia angolo diagonale rettangolo 1"/>
          <p:cNvSpPr/>
          <p:nvPr/>
        </p:nvSpPr>
        <p:spPr>
          <a:xfrm>
            <a:off x="4283968" y="2132856"/>
            <a:ext cx="4752528" cy="324036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Ancora oggi è in essere l’età sinodale: prima dei quarant’anni una donna non può  fare la perpetua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921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università lezioni 2016 educatori\ostetricia\menopausa\libro franc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68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taglia angolo diagonale rettangolo 1"/>
          <p:cNvSpPr/>
          <p:nvPr/>
        </p:nvSpPr>
        <p:spPr>
          <a:xfrm>
            <a:off x="4355976" y="260648"/>
            <a:ext cx="4608512" cy="648072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err="1" smtClean="0"/>
              <a:t>Gardanne</a:t>
            </a:r>
            <a:r>
              <a:rPr lang="it-IT" sz="4000" dirty="0" smtClean="0"/>
              <a:t>, nel 1816, usa per primo </a:t>
            </a:r>
            <a:r>
              <a:rPr lang="it-IT" sz="4000" dirty="0"/>
              <a:t>il termine “</a:t>
            </a:r>
            <a:r>
              <a:rPr lang="it-IT" sz="4000" dirty="0" err="1"/>
              <a:t>ménespausie</a:t>
            </a:r>
            <a:r>
              <a:rPr lang="it-IT" sz="4000" dirty="0"/>
              <a:t>”, trasformandolo poi in “</a:t>
            </a:r>
            <a:r>
              <a:rPr lang="it-IT" sz="4000" dirty="0" err="1"/>
              <a:t>ménopause</a:t>
            </a:r>
            <a:r>
              <a:rPr lang="it-IT" sz="4000" dirty="0" smtClean="0"/>
              <a:t>”, letteralmente, «cessazione del mese».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869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università lezioni 2016 educatori\ostetricia\menopausa\1visita med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2"/>
            <a:ext cx="5760640" cy="68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taglia angolo diagonale rettangolo 2"/>
          <p:cNvSpPr/>
          <p:nvPr/>
        </p:nvSpPr>
        <p:spPr>
          <a:xfrm>
            <a:off x="3707904" y="188640"/>
            <a:ext cx="5256584" cy="3168352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600" b="1" dirty="0">
                <a:solidFill>
                  <a:schemeClr val="tx1"/>
                </a:solidFill>
              </a:rPr>
              <a:t>Nel 1813 Sir Henry </a:t>
            </a:r>
            <a:r>
              <a:rPr lang="it-IT" sz="2600" b="1" dirty="0" err="1">
                <a:solidFill>
                  <a:schemeClr val="tx1"/>
                </a:solidFill>
              </a:rPr>
              <a:t>Halford</a:t>
            </a:r>
            <a:r>
              <a:rPr lang="it-IT" sz="2600" b="1" dirty="0">
                <a:solidFill>
                  <a:schemeClr val="tx1"/>
                </a:solidFill>
              </a:rPr>
              <a:t> (1766-1844), medico di Sua Maestà Giorgio III di Inghilterra, nonché Presidente dal 1822 al 1844 del </a:t>
            </a:r>
            <a:r>
              <a:rPr lang="it-IT" sz="2600" b="1" dirty="0" err="1">
                <a:solidFill>
                  <a:schemeClr val="tx1"/>
                </a:solidFill>
              </a:rPr>
              <a:t>Royal</a:t>
            </a:r>
            <a:r>
              <a:rPr lang="it-IT" sz="2600" b="1" dirty="0">
                <a:solidFill>
                  <a:schemeClr val="tx1"/>
                </a:solidFill>
              </a:rPr>
              <a:t> College of </a:t>
            </a:r>
            <a:r>
              <a:rPr lang="it-IT" sz="2600" b="1" dirty="0" err="1">
                <a:solidFill>
                  <a:schemeClr val="tx1"/>
                </a:solidFill>
              </a:rPr>
              <a:t>Physicians</a:t>
            </a:r>
            <a:r>
              <a:rPr lang="it-IT" sz="2600" b="1" dirty="0">
                <a:solidFill>
                  <a:schemeClr val="tx1"/>
                </a:solidFill>
              </a:rPr>
              <a:t>, pubblicò il saggio “On the </a:t>
            </a:r>
            <a:r>
              <a:rPr lang="it-IT" sz="2600" b="1" dirty="0" err="1">
                <a:solidFill>
                  <a:schemeClr val="tx1"/>
                </a:solidFill>
              </a:rPr>
              <a:t>climacteric</a:t>
            </a:r>
            <a:r>
              <a:rPr lang="it-IT" sz="2600" b="1" dirty="0">
                <a:solidFill>
                  <a:schemeClr val="tx1"/>
                </a:solidFill>
              </a:rPr>
              <a:t> </a:t>
            </a:r>
            <a:r>
              <a:rPr lang="it-IT" sz="2600" b="1" dirty="0" err="1">
                <a:solidFill>
                  <a:schemeClr val="tx1"/>
                </a:solidFill>
              </a:rPr>
              <a:t>disease</a:t>
            </a:r>
            <a:r>
              <a:rPr lang="it-IT" sz="26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itaglia angolo diagonale rettangolo 3"/>
          <p:cNvSpPr/>
          <p:nvPr/>
        </p:nvSpPr>
        <p:spPr>
          <a:xfrm>
            <a:off x="4932040" y="3717032"/>
            <a:ext cx="4211960" cy="2304256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solidFill>
                  <a:schemeClr val="tx1"/>
                </a:solidFill>
              </a:rPr>
              <a:t>In questo caso il riferimento è </a:t>
            </a:r>
            <a:r>
              <a:rPr lang="it-IT" sz="2400" dirty="0" smtClean="0">
                <a:solidFill>
                  <a:schemeClr val="tx1"/>
                </a:solidFill>
              </a:rPr>
              <a:t>all’anno </a:t>
            </a:r>
            <a:r>
              <a:rPr lang="it-IT" sz="2400" dirty="0">
                <a:solidFill>
                  <a:schemeClr val="tx1"/>
                </a:solidFill>
              </a:rPr>
              <a:t>climaterico, che contrassegnava i “gradini” di cambiamento della vita negli uomini e nelle donne</a:t>
            </a:r>
          </a:p>
        </p:txBody>
      </p:sp>
    </p:spTree>
    <p:extLst>
      <p:ext uri="{BB962C8B-B14F-4D97-AF65-F5344CB8AC3E}">
        <p14:creationId xmlns:p14="http://schemas.microsoft.com/office/powerpoint/2010/main" val="14956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glia e arrotonda singolo angolo rettangolo 1"/>
          <p:cNvSpPr/>
          <p:nvPr/>
        </p:nvSpPr>
        <p:spPr>
          <a:xfrm>
            <a:off x="0" y="26098"/>
            <a:ext cx="3528392" cy="5995190"/>
          </a:xfrm>
          <a:prstGeom prst="snip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Egli descrisse questa </a:t>
            </a:r>
            <a:r>
              <a:rPr lang="it-IT" sz="2800" b="1" dirty="0" smtClean="0">
                <a:solidFill>
                  <a:schemeClr val="tx1"/>
                </a:solidFill>
              </a:rPr>
              <a:t>malattia</a:t>
            </a:r>
            <a:r>
              <a:rPr lang="it-IT" sz="2800" b="1" dirty="0">
                <a:solidFill>
                  <a:schemeClr val="tx1"/>
                </a:solidFill>
              </a:rPr>
              <a:t>, caratterizzata da: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1. </a:t>
            </a:r>
            <a:r>
              <a:rPr lang="it-IT" sz="2800" b="1" dirty="0" smtClean="0">
                <a:solidFill>
                  <a:schemeClr val="tx1"/>
                </a:solidFill>
              </a:rPr>
              <a:t>debolezza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 smtClean="0">
                <a:solidFill>
                  <a:schemeClr val="tx1"/>
                </a:solidFill>
              </a:rPr>
              <a:t>2.affaticamento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3. </a:t>
            </a:r>
            <a:r>
              <a:rPr lang="it-IT" sz="2800" b="1" dirty="0" smtClean="0">
                <a:solidFill>
                  <a:schemeClr val="tx1"/>
                </a:solidFill>
              </a:rPr>
              <a:t>palpitazioni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4. </a:t>
            </a:r>
            <a:r>
              <a:rPr lang="it-IT" sz="2800" b="1" dirty="0" smtClean="0">
                <a:solidFill>
                  <a:schemeClr val="tx1"/>
                </a:solidFill>
              </a:rPr>
              <a:t>irritabilità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5. </a:t>
            </a:r>
            <a:r>
              <a:rPr lang="it-IT" sz="2800" b="1" dirty="0" smtClean="0">
                <a:solidFill>
                  <a:schemeClr val="tx1"/>
                </a:solidFill>
              </a:rPr>
              <a:t>agitazione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6. </a:t>
            </a:r>
            <a:r>
              <a:rPr lang="it-IT" sz="2800" b="1" dirty="0" smtClean="0">
                <a:solidFill>
                  <a:schemeClr val="tx1"/>
                </a:solidFill>
              </a:rPr>
              <a:t>mal </a:t>
            </a:r>
            <a:r>
              <a:rPr lang="it-IT" sz="2800" b="1" dirty="0">
                <a:solidFill>
                  <a:schemeClr val="tx1"/>
                </a:solidFill>
              </a:rPr>
              <a:t>di testa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7. </a:t>
            </a:r>
            <a:r>
              <a:rPr lang="it-IT" sz="2800" b="1" dirty="0" smtClean="0">
                <a:solidFill>
                  <a:schemeClr val="tx1"/>
                </a:solidFill>
              </a:rPr>
              <a:t>parestesia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8. </a:t>
            </a:r>
            <a:r>
              <a:rPr lang="it-IT" sz="2800" b="1" dirty="0" smtClean="0">
                <a:solidFill>
                  <a:schemeClr val="tx1"/>
                </a:solidFill>
              </a:rPr>
              <a:t>paure </a:t>
            </a:r>
            <a:r>
              <a:rPr lang="it-IT" sz="2800" b="1" dirty="0">
                <a:solidFill>
                  <a:schemeClr val="tx1"/>
                </a:solidFill>
              </a:rPr>
              <a:t>vaghe</a:t>
            </a:r>
          </a:p>
        </p:txBody>
      </p:sp>
      <p:sp>
        <p:nvSpPr>
          <p:cNvPr id="4" name="Ritaglia e arrotonda singolo angolo rettangolo 3"/>
          <p:cNvSpPr/>
          <p:nvPr/>
        </p:nvSpPr>
        <p:spPr>
          <a:xfrm>
            <a:off x="5399584" y="2708920"/>
            <a:ext cx="3744416" cy="4104456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la sindrome climaterica descritta da </a:t>
            </a:r>
            <a:r>
              <a:rPr lang="it-IT" sz="3600" b="1" dirty="0" err="1">
                <a:solidFill>
                  <a:schemeClr val="tx1"/>
                </a:solidFill>
              </a:rPr>
              <a:t>Halford</a:t>
            </a:r>
            <a:r>
              <a:rPr lang="it-IT" sz="3600" b="1" dirty="0">
                <a:solidFill>
                  <a:schemeClr val="tx1"/>
                </a:solidFill>
              </a:rPr>
              <a:t> nel 1813 si riferiva </a:t>
            </a:r>
            <a:r>
              <a:rPr lang="it-IT" sz="3600" b="1" dirty="0" smtClean="0">
                <a:solidFill>
                  <a:schemeClr val="tx1"/>
                </a:solidFill>
              </a:rPr>
              <a:t>però agli</a:t>
            </a:r>
            <a:endParaRPr lang="it-IT" sz="3600" b="1" dirty="0">
              <a:solidFill>
                <a:schemeClr val="tx1"/>
              </a:solidFill>
            </a:endParaRPr>
          </a:p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uomini</a:t>
            </a:r>
            <a:endParaRPr lang="it-IT" sz="3600" b="1" dirty="0">
              <a:solidFill>
                <a:schemeClr val="tx1"/>
              </a:solidFill>
            </a:endParaRPr>
          </a:p>
        </p:txBody>
      </p:sp>
      <p:pic>
        <p:nvPicPr>
          <p:cNvPr id="5125" name="Picture 5" descr="F:\Auniversità lezioni 2016 educatori\ostetricia\menopausa\sgarbi-sbrocca-600x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73" y="1052736"/>
            <a:ext cx="9210600" cy="40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università lezioni 2016 educatori\ostetricia\menopausa\gorilla-perple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116632"/>
            <a:ext cx="902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Mestruazioni e menopausa: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600" b="1" dirty="0" smtClean="0">
                <a:solidFill>
                  <a:schemeClr val="bg1"/>
                </a:solidFill>
              </a:rPr>
              <a:t>fino </a:t>
            </a:r>
            <a:r>
              <a:rPr lang="it-IT" sz="3600" b="1" dirty="0">
                <a:solidFill>
                  <a:schemeClr val="bg1"/>
                </a:solidFill>
              </a:rPr>
              <a:t>al diciassettesimo secolo </a:t>
            </a:r>
            <a:r>
              <a:rPr lang="it-IT" sz="3600" b="1" dirty="0" smtClean="0">
                <a:solidFill>
                  <a:schemeClr val="bg1"/>
                </a:solidFill>
              </a:rPr>
              <a:t>sono </a:t>
            </a:r>
            <a:r>
              <a:rPr lang="it-IT" sz="3600" b="1" dirty="0">
                <a:solidFill>
                  <a:schemeClr val="bg1"/>
                </a:solidFill>
              </a:rPr>
              <a:t>considerate benigne, perché </a:t>
            </a:r>
            <a:r>
              <a:rPr lang="it-IT" sz="3600" b="1" dirty="0" err="1" smtClean="0">
                <a:solidFill>
                  <a:schemeClr val="bg1"/>
                </a:solidFill>
              </a:rPr>
              <a:t>purgationes</a:t>
            </a:r>
            <a:r>
              <a:rPr lang="it-IT" sz="3600" b="1" dirty="0" smtClean="0">
                <a:solidFill>
                  <a:schemeClr val="bg1"/>
                </a:solidFill>
              </a:rPr>
              <a:t>;</a:t>
            </a:r>
            <a:endParaRPr lang="it-IT" sz="3600" b="1" dirty="0" smtClean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5077" y="19168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</a:rPr>
              <a:t>nel diciottesimo secolo sono invece viste come secrezioni uterine, che irritano il sistema nervoso delle donne (e di chi gli stava intorno</a:t>
            </a:r>
            <a:r>
              <a:rPr lang="it-IT" sz="3600" b="1" dirty="0" smtClean="0">
                <a:solidFill>
                  <a:schemeClr val="bg1"/>
                </a:solidFill>
              </a:rPr>
              <a:t>);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8939" y="414908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</a:rPr>
              <a:t>nel ventesimo secolo, R. A. Wilson afferma che la menopausa altro non è che una deficienza di estrogeni</a:t>
            </a:r>
            <a:r>
              <a:rPr lang="it-IT" sz="3600" b="1" dirty="0" smtClean="0">
                <a:solidFill>
                  <a:schemeClr val="bg1"/>
                </a:solidFill>
              </a:rPr>
              <a:t>;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660849"/>
            <a:ext cx="8766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</a:rPr>
              <a:t>Quindi si scoprono i rischi di tumore ed infine le nuove frontiere della genetica.</a:t>
            </a:r>
          </a:p>
        </p:txBody>
      </p:sp>
    </p:spTree>
    <p:extLst>
      <p:ext uri="{BB962C8B-B14F-4D97-AF65-F5344CB8AC3E}">
        <p14:creationId xmlns:p14="http://schemas.microsoft.com/office/powerpoint/2010/main" val="2012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università lezioni 2016 educatori\ostetricia\menopausa\17883823_1482561921762783_15029979827129634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taglia angolo diagonale rettangolo 1"/>
          <p:cNvSpPr/>
          <p:nvPr/>
        </p:nvSpPr>
        <p:spPr>
          <a:xfrm>
            <a:off x="-1" y="0"/>
            <a:ext cx="9143999" cy="68580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rgbClr val="FFFF00"/>
                </a:solidFill>
              </a:rPr>
              <a:t>Fatto salvo il dato fisiologico,  come per altre condizioni umane, la menopausa è fortemente condizionata dalla cultura prevalente.</a:t>
            </a:r>
          </a:p>
          <a:p>
            <a:pPr algn="ctr"/>
            <a:r>
              <a:rPr lang="it-IT" sz="4400" b="1" dirty="0" smtClean="0">
                <a:solidFill>
                  <a:srgbClr val="FFFF00"/>
                </a:solidFill>
              </a:rPr>
              <a:t>Mestruo, parto, allattamento hanno subito un</a:t>
            </a:r>
          </a:p>
          <a:p>
            <a:pPr algn="ctr"/>
            <a:r>
              <a:rPr lang="it-IT" sz="4800" b="1" u="sng" dirty="0" smtClean="0">
                <a:solidFill>
                  <a:srgbClr val="FF0000"/>
                </a:solidFill>
              </a:rPr>
              <a:t>potente processo</a:t>
            </a:r>
          </a:p>
          <a:p>
            <a:pPr algn="ctr"/>
            <a:r>
              <a:rPr lang="it-IT" sz="4800" b="1" u="sng" dirty="0" smtClean="0">
                <a:solidFill>
                  <a:srgbClr val="FF0000"/>
                </a:solidFill>
              </a:rPr>
              <a:t>di medicalizzazione</a:t>
            </a:r>
            <a:r>
              <a:rPr lang="it-IT" sz="4400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1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università lezioni 2016 educatori\ostetricia\menopausa\simonedebeauvoir505_11291203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2"/>
            <a:ext cx="9091011" cy="45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Ogni società tende a vivere, a sopravvivere; esalta il vigore, la fecondità legati alla giovinezza; teme il logoramento e la sterilità della vecchiaia.</a:t>
            </a:r>
          </a:p>
        </p:txBody>
      </p:sp>
      <p:pic>
        <p:nvPicPr>
          <p:cNvPr id="6147" name="Picture 3" descr="F:\Auniversità lezioni 2016 educatori\ostetricia\menopausa\9788806141073_0_0_300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469"/>
            <a:ext cx="3006843" cy="46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Auniversità lezioni 2016 educatori\ostetricia\menopausa\073160296337ceb0ca45965cd521b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82"/>
            <a:ext cx="9144000" cy="68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0"/>
            <a:ext cx="903649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66FF33"/>
                </a:solidFill>
              </a:rPr>
              <a:t>Nella nostra società postindustriale la donna desidera rimanere ancorata ai concetti di </a:t>
            </a:r>
            <a:r>
              <a:rPr lang="it-IT" sz="4000" b="1" dirty="0" smtClean="0">
                <a:solidFill>
                  <a:srgbClr val="66FF33"/>
                </a:solidFill>
              </a:rPr>
              <a:t>giovinezza: </a:t>
            </a:r>
            <a:r>
              <a:rPr lang="it-IT" sz="4000" b="1" dirty="0">
                <a:solidFill>
                  <a:srgbClr val="66FF33"/>
                </a:solidFill>
              </a:rPr>
              <a:t>ha fede nella onnipotenza della medicina, rimanda all’infinito l’ultima mestruazione, modella il suo corpo secondo la moda, rifiuta di vivere una sola vita replicando le esperienze giovanili, </a:t>
            </a:r>
          </a:p>
          <a:p>
            <a:pPr algn="ctr"/>
            <a:r>
              <a:rPr lang="it-IT" sz="4000" b="1" dirty="0">
                <a:solidFill>
                  <a:srgbClr val="66FF33"/>
                </a:solidFill>
              </a:rPr>
              <a:t>vuole slegarsi dal concetto </a:t>
            </a:r>
            <a:r>
              <a:rPr lang="it-IT" sz="4000" b="1" dirty="0" smtClean="0">
                <a:solidFill>
                  <a:srgbClr val="66FF33"/>
                </a:solidFill>
              </a:rPr>
              <a:t>che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la </a:t>
            </a:r>
            <a:r>
              <a:rPr lang="it-IT" sz="4000" b="1" dirty="0">
                <a:solidFill>
                  <a:schemeClr val="bg1"/>
                </a:solidFill>
              </a:rPr>
              <a:t>menopausa è inizio della </a:t>
            </a:r>
            <a:r>
              <a:rPr lang="it-IT" sz="4000" b="1" dirty="0" smtClean="0">
                <a:solidFill>
                  <a:schemeClr val="bg1"/>
                </a:solidFill>
              </a:rPr>
              <a:t>vecchiaia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fine della vita.</a:t>
            </a:r>
          </a:p>
        </p:txBody>
      </p:sp>
    </p:spTree>
    <p:extLst>
      <p:ext uri="{BB962C8B-B14F-4D97-AF65-F5344CB8AC3E}">
        <p14:creationId xmlns:p14="http://schemas.microsoft.com/office/powerpoint/2010/main" val="18171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università lezioni 2016 educatori\ostetricia\menopausa\magna-m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140"/>
            <a:ext cx="5328592" cy="6510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Auniversità lezioni 2016 educatori\ostetricia\menopausa\641084_7X34NJWE3ROTOCBD52W3F8Q2KOVCWJ_botero-dipinto-772_H163443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32" y="31103"/>
            <a:ext cx="3305175" cy="33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12" y="3484938"/>
            <a:ext cx="29448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Auniversità lezioni 2016 educatori\ostetricia\menopausa\Lucas_Cranach_(I)_-_Jungbrunnen_-_Gemäldegalerie_Be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29680" y="148478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66FF33"/>
                </a:solidFill>
              </a:rPr>
              <a:t>Il mito della fontana dell’eterna giovinezza, tra chirurgia estetica, procreazione medicalmente assistita e terapie ormonali, sembra finalmente a portata di mano.</a:t>
            </a:r>
          </a:p>
        </p:txBody>
      </p:sp>
    </p:spTree>
    <p:extLst>
      <p:ext uri="{BB962C8B-B14F-4D97-AF65-F5344CB8AC3E}">
        <p14:creationId xmlns:p14="http://schemas.microsoft.com/office/powerpoint/2010/main" val="12588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Auniversità lezioni 2016 educatori\ostetricia\menopausa\donne-mediterraneo-e1362729443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1886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solidFill>
                  <a:schemeClr val="bg1"/>
                </a:solidFill>
              </a:rPr>
              <a:t>Il significato sociale della menopausa e la percezione dei sintomi cambiano nelle diverse culture</a:t>
            </a:r>
          </a:p>
        </p:txBody>
      </p:sp>
      <p:sp>
        <p:nvSpPr>
          <p:cNvPr id="3" name="Ritaglia angolo diagonale rettangolo 2"/>
          <p:cNvSpPr/>
          <p:nvPr/>
        </p:nvSpPr>
        <p:spPr>
          <a:xfrm>
            <a:off x="251520" y="4149080"/>
            <a:ext cx="8892480" cy="252028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I </a:t>
            </a:r>
            <a:r>
              <a:rPr lang="it-IT" sz="3600" b="1" dirty="0"/>
              <a:t>sintomi legati alla menopausa aumentano quanto </a:t>
            </a:r>
            <a:r>
              <a:rPr lang="it-IT" sz="3600" b="1" dirty="0" smtClean="0"/>
              <a:t>più </a:t>
            </a:r>
            <a:r>
              <a:rPr lang="it-IT" sz="3600" b="1" dirty="0"/>
              <a:t>cala l'importanza e il rispetto di cui gode la donna all'interno del nucleo familiare e della </a:t>
            </a:r>
            <a:r>
              <a:rPr lang="it-IT" sz="3600" b="1" dirty="0" err="1"/>
              <a:t>societa'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4398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Auniversità lezioni 2016 educatori\ostetricia\menopausa\MatryMultiBanEt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" y="5661670"/>
            <a:ext cx="9092108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3568" y="1236344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Nei paesi africani e in generale in quelli meno industrializzati, dove le donne passano buona parte della loro vita in amenorrea, a causa delle continue gravidanze, la cessazione dei cicli mestruali non viene quasi percepita.</a:t>
            </a:r>
          </a:p>
        </p:txBody>
      </p:sp>
    </p:spTree>
    <p:extLst>
      <p:ext uri="{BB962C8B-B14F-4D97-AF65-F5344CB8AC3E}">
        <p14:creationId xmlns:p14="http://schemas.microsoft.com/office/powerpoint/2010/main" val="6125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Auniversità lezioni 2016 educatori\ostetricia\menopausa\MatryMultiBanEt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" y="5661670"/>
            <a:ext cx="9092108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159366"/>
            <a:ext cx="8136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In </a:t>
            </a:r>
            <a:r>
              <a:rPr lang="it-IT" sz="3200" dirty="0"/>
              <a:t>alcune </a:t>
            </a:r>
            <a:r>
              <a:rPr lang="it-IT" sz="3200" dirty="0" smtClean="0"/>
              <a:t>tribù </a:t>
            </a:r>
            <a:r>
              <a:rPr lang="it-IT" sz="3200" dirty="0"/>
              <a:t>dell'Africa e nelle donne della classe </a:t>
            </a:r>
            <a:r>
              <a:rPr lang="it-IT" sz="3200" dirty="0" err="1"/>
              <a:t>Rahjput</a:t>
            </a:r>
            <a:r>
              <a:rPr lang="it-IT" sz="3200" dirty="0"/>
              <a:t> dell'India, come in certe popolazioni arabe, la menopausa, liberando la donna </a:t>
            </a:r>
            <a:r>
              <a:rPr lang="it-IT" sz="3200" dirty="0" smtClean="0"/>
              <a:t>dall'impurità </a:t>
            </a:r>
            <a:r>
              <a:rPr lang="it-IT" sz="3200" dirty="0"/>
              <a:t>dei flussi mestruali, le conferisce un maggiore prestigio sociale. </a:t>
            </a:r>
            <a:endParaRPr lang="it-IT" sz="3200" dirty="0" smtClean="0"/>
          </a:p>
          <a:p>
            <a:pPr algn="ctr"/>
            <a:r>
              <a:rPr lang="it-IT" sz="3200" dirty="0" smtClean="0"/>
              <a:t>La </a:t>
            </a:r>
            <a:r>
              <a:rPr lang="it-IT" sz="3200" dirty="0"/>
              <a:t>donna </a:t>
            </a:r>
            <a:r>
              <a:rPr lang="it-IT" sz="3200" dirty="0" smtClean="0"/>
              <a:t>può </a:t>
            </a:r>
            <a:r>
              <a:rPr lang="it-IT" sz="3200" dirty="0"/>
              <a:t>quindi socializzare liberamente anche con gli uomini, </a:t>
            </a:r>
            <a:r>
              <a:rPr lang="it-IT" sz="3200" dirty="0" smtClean="0"/>
              <a:t>può </a:t>
            </a:r>
            <a:r>
              <a:rPr lang="it-IT" sz="3200" dirty="0"/>
              <a:t>partecipare o essere protagonista di riti propiziatori, </a:t>
            </a:r>
            <a:r>
              <a:rPr lang="it-IT" sz="3200" dirty="0" err="1"/>
              <a:t>e'</a:t>
            </a:r>
            <a:r>
              <a:rPr lang="it-IT" sz="3200" dirty="0"/>
              <a:t> esentata dai lavori pesanti e, in virtu' dell'esperienza di vita acquisita, esercita ampi poteri sulla famiglia e sulla </a:t>
            </a:r>
            <a:r>
              <a:rPr lang="it-IT" sz="3200" dirty="0" smtClean="0"/>
              <a:t>comunità.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869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Auniversità lezioni 2016 educatori\ostetricia\menopausa\MatryMultiBanEt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" y="5661670"/>
            <a:ext cx="9092108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58618" y="1196752"/>
            <a:ext cx="8136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In </a:t>
            </a:r>
            <a:r>
              <a:rPr lang="it-IT" sz="3200" dirty="0"/>
              <a:t>Palestina le donne raggiungono il massimo dell'influenza nella sfera familiare vedendo aumentare sempre di </a:t>
            </a:r>
            <a:r>
              <a:rPr lang="it-IT" sz="3200" dirty="0" smtClean="0"/>
              <a:t>più </a:t>
            </a:r>
            <a:r>
              <a:rPr lang="it-IT" sz="3200" dirty="0"/>
              <a:t>il loro ruolo gerarchico man mano che la famiglia si allarga. Si assicurano, </a:t>
            </a:r>
            <a:r>
              <a:rPr lang="it-IT" sz="3200" dirty="0" smtClean="0"/>
              <a:t>così, </a:t>
            </a:r>
            <a:r>
              <a:rPr lang="it-IT" sz="3200" dirty="0"/>
              <a:t>una vecchiaia serena e rispettata. </a:t>
            </a:r>
          </a:p>
        </p:txBody>
      </p:sp>
    </p:spTree>
    <p:extLst>
      <p:ext uri="{BB962C8B-B14F-4D97-AF65-F5344CB8AC3E}">
        <p14:creationId xmlns:p14="http://schemas.microsoft.com/office/powerpoint/2010/main" val="17937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Auniversità lezioni 2016 educatori\ostetricia\menopausa\MatryMultiBanEt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" y="5661670"/>
            <a:ext cx="9092108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6096" y="764704"/>
            <a:ext cx="8136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A Taiwan e in Giappone ancora oggi l'ingresso della donna nell'ultimo gruppo anagrafico, </a:t>
            </a:r>
            <a:r>
              <a:rPr lang="it-IT" sz="3200" dirty="0" err="1"/>
              <a:t>all'eta'</a:t>
            </a:r>
            <a:r>
              <a:rPr lang="it-IT" sz="3200" dirty="0"/>
              <a:t> di 61 anni, viene celebrato con un festeggiamento e da quel momento in poi le sue opinioni e le sue richieste sono tenute in grande considerazione. </a:t>
            </a:r>
            <a:endParaRPr lang="it-IT" sz="3200" dirty="0" smtClean="0"/>
          </a:p>
          <a:p>
            <a:pPr algn="ctr"/>
            <a:r>
              <a:rPr lang="it-IT" sz="3200" dirty="0" smtClean="0"/>
              <a:t>In </a:t>
            </a:r>
            <a:r>
              <a:rPr lang="it-IT" sz="3200" dirty="0"/>
              <a:t>Cina è</a:t>
            </a:r>
            <a:r>
              <a:rPr lang="it-IT" sz="3200" dirty="0" smtClean="0"/>
              <a:t> </a:t>
            </a:r>
            <a:r>
              <a:rPr lang="it-IT" sz="3200" dirty="0"/>
              <a:t>leggendario il rispetto reverenziale nei confronti delle donne entrate </a:t>
            </a:r>
            <a:r>
              <a:rPr lang="it-IT" sz="3200" dirty="0" smtClean="0"/>
              <a:t>nell'età </a:t>
            </a:r>
            <a:r>
              <a:rPr lang="it-IT" sz="3200" dirty="0"/>
              <a:t>della saggezza.</a:t>
            </a:r>
          </a:p>
        </p:txBody>
      </p:sp>
    </p:spTree>
    <p:extLst>
      <p:ext uri="{BB962C8B-B14F-4D97-AF65-F5344CB8AC3E}">
        <p14:creationId xmlns:p14="http://schemas.microsoft.com/office/powerpoint/2010/main" val="6196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Auniversità lezioni 2016 educatori\ostetricia\menopausa\fullcurtai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Auniversità lezioni 2016 educatori\ostetricia\menopausa\7-Dwarves-of-Menopa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9"/>
            <a:ext cx="9036496" cy="67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Auniversità lezioni 2016 educatori\ostetricia\menopausa\menopa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3105835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www.youtube.com/watch?v=w223iFQ0vpY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1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università lezioni 2016 educatori\ostetricia\menopausa\hom_0439-4216_1979_num_19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219"/>
            <a:ext cx="9144000" cy="69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83568" y="2775113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>
                <a:solidFill>
                  <a:schemeClr val="bg1"/>
                </a:solidFill>
                <a:latin typeface="+mj-lt"/>
              </a:rPr>
              <a:t>Nella tribù dei Lemba, “dopo la menopausa spesso una donna è ammessa nell’ambito maschile e può allora, libera da numerosi tabù femminili, svolgere una funzione a fianco degli uomini negli affari della tribù; e nella capanna prende posto a destra, mentre il lato destro è vietato alle donne giovani in età fertile e riservato agli uomini”</a:t>
            </a:r>
          </a:p>
        </p:txBody>
      </p:sp>
    </p:spTree>
    <p:extLst>
      <p:ext uri="{BB962C8B-B14F-4D97-AF65-F5344CB8AC3E}">
        <p14:creationId xmlns:p14="http://schemas.microsoft.com/office/powerpoint/2010/main" val="32161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Auniversità lezioni 2016 educatori\ostetricia\menopausa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33603"/>
            <a:ext cx="9165704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Auniversità lezioni 2016 educatori\ostetricia\menopausa\23f5701ee03d45d42afd6cb04b0b1c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6589"/>
            <a:ext cx="6470476" cy="45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709"/>
            <a:ext cx="4320480" cy="54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aborazione 3"/>
          <p:cNvSpPr/>
          <p:nvPr/>
        </p:nvSpPr>
        <p:spPr>
          <a:xfrm>
            <a:off x="147599" y="5877272"/>
            <a:ext cx="3888432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 err="1" smtClean="0">
                <a:latin typeface="Brush Script MT" panose="03060802040406070304" pitchFamily="66" charset="0"/>
              </a:rPr>
              <a:t>Fenarete</a:t>
            </a:r>
            <a:endParaRPr lang="it-IT" sz="6600" dirty="0">
              <a:latin typeface="Brush Script MT" panose="03060802040406070304" pitchFamily="66" charset="0"/>
            </a:endParaRPr>
          </a:p>
        </p:txBody>
      </p:sp>
      <p:sp>
        <p:nvSpPr>
          <p:cNvPr id="2" name="Arrotonda angolo diagonale rettangolo 1"/>
          <p:cNvSpPr/>
          <p:nvPr/>
        </p:nvSpPr>
        <p:spPr>
          <a:xfrm>
            <a:off x="5148064" y="764704"/>
            <a:ext cx="3528392" cy="57606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 dirty="0" smtClean="0"/>
              <a:t>La stessa professione ostetrica era riservata a donne che avevano raggiunto la menopausa</a:t>
            </a:r>
            <a:endParaRPr lang="it-IT" sz="3600" b="1" i="1" dirty="0"/>
          </a:p>
        </p:txBody>
      </p:sp>
    </p:spTree>
    <p:extLst>
      <p:ext uri="{BB962C8B-B14F-4D97-AF65-F5344CB8AC3E}">
        <p14:creationId xmlns:p14="http://schemas.microsoft.com/office/powerpoint/2010/main" val="15326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Auniversità lezioni 2016 educatori\ostetricia\menopausa\franc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6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1465" y="2348880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dirty="0">
                <a:solidFill>
                  <a:srgbClr val="66FF33"/>
                </a:solidFill>
              </a:rPr>
              <a:t>Presso i Franchi, secondo il </a:t>
            </a:r>
            <a:r>
              <a:rPr lang="it-IT" sz="4000" b="1" i="1" dirty="0" err="1">
                <a:solidFill>
                  <a:srgbClr val="00FF00"/>
                </a:solidFill>
              </a:rPr>
              <a:t>wergeld</a:t>
            </a:r>
            <a:r>
              <a:rPr lang="it-IT" sz="4000" b="1" i="1" dirty="0">
                <a:solidFill>
                  <a:srgbClr val="66FF33"/>
                </a:solidFill>
              </a:rPr>
              <a:t> (somma in denaro che stabiliva il valore teorico di un uomo o di una donna) la donna incinta, la madre di famiglia vale tre volte il prezzo dell’uomo fino alla menopausa: non molto dopo.</a:t>
            </a:r>
          </a:p>
        </p:txBody>
      </p:sp>
    </p:spTree>
    <p:extLst>
      <p:ext uri="{BB962C8B-B14F-4D97-AF65-F5344CB8AC3E}">
        <p14:creationId xmlns:p14="http://schemas.microsoft.com/office/powerpoint/2010/main" val="41007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Auniversità lezioni 2016 educatori\ostetricia\menopausa\800px-Maestro_delle_metope,_la_Sirena_bicaudata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3381" y="764704"/>
            <a:ext cx="3567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la </a:t>
            </a:r>
            <a:r>
              <a:rPr lang="it-IT" sz="3600" dirty="0" smtClean="0">
                <a:solidFill>
                  <a:schemeClr val="bg1"/>
                </a:solidFill>
              </a:rPr>
              <a:t>ambivalenza accompagna l’immagine femminile: Santa quando è madre, tentatrice quando è donna, strega quando è vecchia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università lezioni 2016 educatori\ostetricia\menopausa\il-saluto-di-gioacchino-e-santanna-particolare-giot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La donna matura è condannata ad essere saggia ed </a:t>
            </a:r>
            <a:r>
              <a:rPr lang="it-IT" sz="3200" b="1" dirty="0"/>
              <a:t>in qualche modo ancora materna: qualsiasi forma di desiderio o libertà la farebbe  scadere nel </a:t>
            </a:r>
            <a:r>
              <a:rPr lang="it-IT" sz="3200" b="1" dirty="0" smtClean="0"/>
              <a:t>biasimo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1962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università lezioni 2016 educatori\ostetricia\menopausa\workshop_tematic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2"/>
            <a:ext cx="9144000" cy="81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5814" y="4303455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solidFill>
                  <a:schemeClr val="bg1"/>
                </a:solidFill>
              </a:rPr>
              <a:t>Mentre la comparsa del mestruo è celebrata in molte culture, manca una ritualizzazione della menopausa anche in ragione della altissima mortalità femminile in età </a:t>
            </a:r>
            <a:r>
              <a:rPr lang="it-IT" sz="3200" b="1" i="1" dirty="0" smtClean="0">
                <a:solidFill>
                  <a:schemeClr val="bg1"/>
                </a:solidFill>
              </a:rPr>
              <a:t>feconda in epoca premoderna</a:t>
            </a:r>
            <a:endParaRPr lang="it-IT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università lezioni 2016 educatori\ostetricia\menopausa\abramo-2_d1x94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72414" cy="55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4443738"/>
            <a:ext cx="8808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</a:rPr>
              <a:t>Abramo e Sara erano vecchi, in là con gli anni, e Sara non aveva più i disturbi femminili. Sara si mise a ridere e disse:” Ridotta come sono come potrei ancora provare </a:t>
            </a:r>
            <a:r>
              <a:rPr lang="it-IT" sz="2800" b="1" i="1" dirty="0"/>
              <a:t>piacere? E il mio signore è tanto vecchio!</a:t>
            </a:r>
          </a:p>
          <a:p>
            <a:r>
              <a:rPr lang="it-IT" sz="2800" b="1" dirty="0"/>
              <a:t>Genesi, 18, 11-12</a:t>
            </a:r>
          </a:p>
        </p:txBody>
      </p:sp>
    </p:spTree>
    <p:extLst>
      <p:ext uri="{BB962C8B-B14F-4D97-AF65-F5344CB8AC3E}">
        <p14:creationId xmlns:p14="http://schemas.microsoft.com/office/powerpoint/2010/main" val="17980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972</Words>
  <Application>Microsoft Office PowerPoint</Application>
  <PresentationFormat>Presentazione su schermo (4:3)</PresentationFormat>
  <Paragraphs>55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Appunti per ostetriche e non solo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per ostetriche e non solo</dc:title>
  <dc:creator>Ostetriche</dc:creator>
  <cp:lastModifiedBy>Marco Venturini</cp:lastModifiedBy>
  <cp:revision>40</cp:revision>
  <cp:lastPrinted>2017-05-18T10:20:31Z</cp:lastPrinted>
  <dcterms:created xsi:type="dcterms:W3CDTF">2017-03-14T14:40:41Z</dcterms:created>
  <dcterms:modified xsi:type="dcterms:W3CDTF">2017-05-19T06:50:28Z</dcterms:modified>
</cp:coreProperties>
</file>